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912" y="-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34212" y="2782566"/>
            <a:ext cx="3722370" cy="3692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55034" y="2820031"/>
            <a:ext cx="3268345" cy="363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3706" y="732785"/>
            <a:ext cx="7891145" cy="518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6017" y="1976777"/>
            <a:ext cx="11579965" cy="3828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12" Type="http://schemas.openxmlformats.org/officeDocument/2006/relationships/image" Target="../media/image55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11" Type="http://schemas.openxmlformats.org/officeDocument/2006/relationships/image" Target="../media/image54.jpg"/><Relationship Id="rId5" Type="http://schemas.openxmlformats.org/officeDocument/2006/relationships/image" Target="../media/image48.jpg"/><Relationship Id="rId10" Type="http://schemas.openxmlformats.org/officeDocument/2006/relationships/image" Target="../media/image53.png"/><Relationship Id="rId4" Type="http://schemas.openxmlformats.org/officeDocument/2006/relationships/image" Target="../media/image47.jpg"/><Relationship Id="rId9" Type="http://schemas.openxmlformats.org/officeDocument/2006/relationships/image" Target="../media/image52.pn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52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0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2.jpg"/><Relationship Id="rId7" Type="http://schemas.openxmlformats.org/officeDocument/2006/relationships/image" Target="../media/image86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7" Type="http://schemas.openxmlformats.org/officeDocument/2006/relationships/image" Target="../media/image4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g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6.jp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4" Type="http://schemas.openxmlformats.org/officeDocument/2006/relationships/image" Target="../media/image1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0.jpg"/><Relationship Id="rId4" Type="http://schemas.openxmlformats.org/officeDocument/2006/relationships/image" Target="../media/image11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4.jpg"/><Relationship Id="rId4" Type="http://schemas.openxmlformats.org/officeDocument/2006/relationships/image" Target="../media/image12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2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6.jp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4" Type="http://schemas.openxmlformats.org/officeDocument/2006/relationships/image" Target="../media/image11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jpg"/><Relationship Id="rId9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g"/><Relationship Id="rId13" Type="http://schemas.openxmlformats.org/officeDocument/2006/relationships/image" Target="../media/image150.jpg"/><Relationship Id="rId3" Type="http://schemas.openxmlformats.org/officeDocument/2006/relationships/image" Target="../media/image43.jpg"/><Relationship Id="rId7" Type="http://schemas.openxmlformats.org/officeDocument/2006/relationships/image" Target="../media/image122.png"/><Relationship Id="rId12" Type="http://schemas.openxmlformats.org/officeDocument/2006/relationships/image" Target="../media/image1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jpg"/><Relationship Id="rId11" Type="http://schemas.openxmlformats.org/officeDocument/2006/relationships/image" Target="../media/image148.png"/><Relationship Id="rId5" Type="http://schemas.openxmlformats.org/officeDocument/2006/relationships/image" Target="../media/image109.jpg"/><Relationship Id="rId10" Type="http://schemas.openxmlformats.org/officeDocument/2006/relationships/image" Target="../media/image147.png"/><Relationship Id="rId4" Type="http://schemas.openxmlformats.org/officeDocument/2006/relationships/image" Target="../media/image97.png"/><Relationship Id="rId9" Type="http://schemas.openxmlformats.org/officeDocument/2006/relationships/image" Target="../media/image14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r.dhingra@laraon.com" TargetMode="External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2.png"/><Relationship Id="rId4" Type="http://schemas.openxmlformats.org/officeDocument/2006/relationships/hyperlink" Target="http://www.larao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37"/>
            <a:ext cx="12192000" cy="6847840"/>
          </a:xfrm>
          <a:custGeom>
            <a:avLst/>
            <a:gdLst/>
            <a:ahLst/>
            <a:cxnLst/>
            <a:rect l="l" t="t" r="r" b="b"/>
            <a:pathLst>
              <a:path w="12192000" h="6847840">
                <a:moveTo>
                  <a:pt x="0" y="6847362"/>
                </a:moveTo>
                <a:lnTo>
                  <a:pt x="12192000" y="6847362"/>
                </a:lnTo>
                <a:lnTo>
                  <a:pt x="12192000" y="0"/>
                </a:lnTo>
                <a:lnTo>
                  <a:pt x="0" y="0"/>
                </a:lnTo>
                <a:lnTo>
                  <a:pt x="0" y="6847362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R/IND/RIWM1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384542" y="1564005"/>
            <a:ext cx="2676525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2931" y="2638802"/>
            <a:ext cx="6621145" cy="1242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75" dirty="0"/>
              <a:t>ROTARY </a:t>
            </a:r>
            <a:r>
              <a:rPr sz="3950" dirty="0"/>
              <a:t>INDIA </a:t>
            </a:r>
            <a:r>
              <a:rPr sz="3950" spc="-85" dirty="0"/>
              <a:t>WATER</a:t>
            </a:r>
            <a:r>
              <a:rPr sz="3950" spc="225" dirty="0"/>
              <a:t> </a:t>
            </a:r>
            <a:r>
              <a:rPr sz="3950" spc="5" dirty="0"/>
              <a:t>MISSION</a:t>
            </a:r>
            <a:endParaRPr sz="3950"/>
          </a:p>
          <a:p>
            <a:pPr marL="4397375">
              <a:lnSpc>
                <a:spcPct val="100000"/>
              </a:lnSpc>
              <a:spcBef>
                <a:spcPts val="65"/>
              </a:spcBef>
            </a:pPr>
            <a:r>
              <a:rPr sz="3950" spc="15" dirty="0"/>
              <a:t>2020-2025</a:t>
            </a:r>
            <a:endParaRPr sz="39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9292" y="81814"/>
            <a:ext cx="3476609" cy="114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37"/>
            <a:ext cx="12192000" cy="5730875"/>
          </a:xfrm>
          <a:custGeom>
            <a:avLst/>
            <a:gdLst/>
            <a:ahLst/>
            <a:cxnLst/>
            <a:rect l="l" t="t" r="r" b="b"/>
            <a:pathLst>
              <a:path w="12192000" h="5730875">
                <a:moveTo>
                  <a:pt x="0" y="5730413"/>
                </a:moveTo>
                <a:lnTo>
                  <a:pt x="12192000" y="5730413"/>
                </a:lnTo>
                <a:lnTo>
                  <a:pt x="12192000" y="0"/>
                </a:lnTo>
                <a:lnTo>
                  <a:pt x="0" y="0"/>
                </a:lnTo>
                <a:lnTo>
                  <a:pt x="0" y="5730413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024" y="965830"/>
            <a:ext cx="500697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20" dirty="0">
                <a:solidFill>
                  <a:srgbClr val="FF0000"/>
                </a:solidFill>
              </a:rPr>
              <a:t>W</a:t>
            </a:r>
            <a:r>
              <a:rPr spc="-20" dirty="0"/>
              <a:t>ATERSHED</a:t>
            </a:r>
            <a:r>
              <a:rPr spc="-105" dirty="0"/>
              <a:t> </a:t>
            </a:r>
            <a:r>
              <a:rPr dirty="0"/>
              <a:t>DEVELOPMENT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8599292" y="81814"/>
            <a:ext cx="3476609" cy="11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4399" y="2005523"/>
            <a:ext cx="9276715" cy="2781300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57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i="1" spc="-30" dirty="0">
                <a:solidFill>
                  <a:srgbClr val="001F5F"/>
                </a:solidFill>
                <a:latin typeface="Calibri"/>
                <a:cs typeface="Calibri"/>
              </a:rPr>
              <a:t>Restores 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degraded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watersheds 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increase capacity 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400" i="1" spc="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capture rainwater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i="1" spc="-40" dirty="0">
                <a:solidFill>
                  <a:srgbClr val="001F5F"/>
                </a:solidFill>
                <a:latin typeface="Calibri"/>
                <a:cs typeface="Calibri"/>
              </a:rPr>
              <a:t>Reduce 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Soil</a:t>
            </a:r>
            <a:r>
              <a:rPr sz="2400" i="1" spc="-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erosion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0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Improves 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soil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nutrients </a:t>
            </a:r>
            <a:r>
              <a:rPr sz="2400" i="1" spc="-3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carbon</a:t>
            </a:r>
            <a:r>
              <a:rPr sz="24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content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Increases agricultural</a:t>
            </a:r>
            <a:r>
              <a:rPr sz="2400" i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yields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Benefits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whole</a:t>
            </a:r>
            <a:r>
              <a:rPr sz="2400" i="1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30" dirty="0">
                <a:solidFill>
                  <a:srgbClr val="001F5F"/>
                </a:solidFill>
                <a:latin typeface="Calibri"/>
                <a:cs typeface="Calibri"/>
              </a:rPr>
              <a:t>ecosystem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63140" y="2815718"/>
            <a:ext cx="3837066" cy="245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41051"/>
            <a:ext cx="12192000" cy="1116965"/>
          </a:xfrm>
          <a:custGeom>
            <a:avLst/>
            <a:gdLst/>
            <a:ahLst/>
            <a:cxnLst/>
            <a:rect l="l" t="t" r="r" b="b"/>
            <a:pathLst>
              <a:path w="12192000" h="1116965">
                <a:moveTo>
                  <a:pt x="0" y="1116948"/>
                </a:moveTo>
                <a:lnTo>
                  <a:pt x="12192000" y="1116948"/>
                </a:lnTo>
                <a:lnTo>
                  <a:pt x="12192000" y="0"/>
                </a:lnTo>
                <a:lnTo>
                  <a:pt x="0" y="0"/>
                </a:lnTo>
                <a:lnTo>
                  <a:pt x="0" y="1116948"/>
                </a:lnTo>
                <a:close/>
              </a:path>
            </a:pathLst>
          </a:custGeom>
          <a:solidFill>
            <a:srgbClr val="A8D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53007" y="5795330"/>
            <a:ext cx="7299325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1905" algn="ctr">
              <a:lnSpc>
                <a:spcPts val="3835"/>
              </a:lnSpc>
              <a:spcBef>
                <a:spcPts val="130"/>
              </a:spcBef>
            </a:pPr>
            <a:r>
              <a:rPr sz="3200" b="1" spc="-35" dirty="0">
                <a:solidFill>
                  <a:srgbClr val="385622"/>
                </a:solidFill>
                <a:latin typeface="Calibri"/>
                <a:cs typeface="Calibri"/>
              </a:rPr>
              <a:t>TARGET</a:t>
            </a:r>
            <a:r>
              <a:rPr sz="3200" b="1" spc="-7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385622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35"/>
              </a:lnSpc>
            </a:pPr>
            <a:r>
              <a:rPr sz="3200" b="1" spc="20" dirty="0">
                <a:solidFill>
                  <a:srgbClr val="385622"/>
                </a:solidFill>
                <a:latin typeface="Calibri"/>
                <a:cs typeface="Calibri"/>
              </a:rPr>
              <a:t>10,000 </a:t>
            </a:r>
            <a:r>
              <a:rPr sz="3200" b="1" spc="-35" dirty="0">
                <a:solidFill>
                  <a:srgbClr val="385622"/>
                </a:solidFill>
                <a:latin typeface="Calibri"/>
                <a:cs typeface="Calibri"/>
              </a:rPr>
              <a:t>WATERSHED </a:t>
            </a:r>
            <a:r>
              <a:rPr sz="3200" b="1" spc="5" dirty="0">
                <a:solidFill>
                  <a:srgbClr val="385622"/>
                </a:solidFill>
                <a:latin typeface="Calibri"/>
                <a:cs typeface="Calibri"/>
              </a:rPr>
              <a:t>STRUCTURES </a:t>
            </a:r>
            <a:r>
              <a:rPr sz="3200" b="1" spc="-10" dirty="0">
                <a:solidFill>
                  <a:srgbClr val="385622"/>
                </a:solidFill>
                <a:latin typeface="Calibri"/>
                <a:cs typeface="Calibri"/>
              </a:rPr>
              <a:t>TILL</a:t>
            </a:r>
            <a:r>
              <a:rPr sz="3200" b="1" spc="-35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3200" b="1" spc="20" dirty="0">
                <a:solidFill>
                  <a:srgbClr val="385622"/>
                </a:solidFill>
                <a:latin typeface="Calibri"/>
                <a:cs typeface="Calibri"/>
              </a:rPr>
              <a:t>2025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80197" y="5754830"/>
            <a:ext cx="1123163" cy="1103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37"/>
            <a:ext cx="12192000" cy="6847840"/>
          </a:xfrm>
          <a:custGeom>
            <a:avLst/>
            <a:gdLst/>
            <a:ahLst/>
            <a:cxnLst/>
            <a:rect l="l" t="t" r="r" b="b"/>
            <a:pathLst>
              <a:path w="12192000" h="6847840">
                <a:moveTo>
                  <a:pt x="0" y="6847362"/>
                </a:moveTo>
                <a:lnTo>
                  <a:pt x="12192000" y="6847362"/>
                </a:lnTo>
                <a:lnTo>
                  <a:pt x="12192000" y="0"/>
                </a:lnTo>
                <a:lnTo>
                  <a:pt x="0" y="0"/>
                </a:lnTo>
                <a:lnTo>
                  <a:pt x="0" y="6847362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024" y="965830"/>
            <a:ext cx="666559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TYPES </a:t>
            </a:r>
            <a:r>
              <a:rPr spc="10" dirty="0"/>
              <a:t>OF </a:t>
            </a:r>
            <a:r>
              <a:rPr sz="4800" spc="-20" dirty="0">
                <a:solidFill>
                  <a:srgbClr val="FF0000"/>
                </a:solidFill>
              </a:rPr>
              <a:t>W</a:t>
            </a:r>
            <a:r>
              <a:rPr spc="-20" dirty="0"/>
              <a:t>ATERSHED</a:t>
            </a:r>
            <a:r>
              <a:rPr spc="-225" dirty="0"/>
              <a:t> </a:t>
            </a:r>
            <a:r>
              <a:rPr dirty="0"/>
              <a:t>DEVELOPMENT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8599292" y="70140"/>
            <a:ext cx="3476609" cy="11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9398" y="2132329"/>
            <a:ext cx="7585075" cy="324040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50" i="1" dirty="0">
                <a:solidFill>
                  <a:srgbClr val="006FC0"/>
                </a:solidFill>
                <a:latin typeface="Calibri"/>
                <a:cs typeface="Calibri"/>
              </a:rPr>
              <a:t>Check</a:t>
            </a:r>
            <a:r>
              <a:rPr sz="2750" i="1" spc="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50" i="1" spc="10" dirty="0">
                <a:solidFill>
                  <a:srgbClr val="006FC0"/>
                </a:solidFill>
                <a:latin typeface="Calibri"/>
                <a:cs typeface="Calibri"/>
              </a:rPr>
              <a:t>Dams</a:t>
            </a: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1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50" i="1" spc="-5" dirty="0">
                <a:solidFill>
                  <a:srgbClr val="006FC0"/>
                </a:solidFill>
                <a:latin typeface="Calibri"/>
                <a:cs typeface="Calibri"/>
              </a:rPr>
              <a:t>Farm </a:t>
            </a:r>
            <a:r>
              <a:rPr sz="2750" i="1" spc="-10" dirty="0">
                <a:solidFill>
                  <a:srgbClr val="006FC0"/>
                </a:solidFill>
                <a:latin typeface="Calibri"/>
                <a:cs typeface="Calibri"/>
              </a:rPr>
              <a:t>Ponds/</a:t>
            </a:r>
            <a:r>
              <a:rPr sz="2750" i="1" spc="1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50" i="1" spc="-40" dirty="0">
                <a:solidFill>
                  <a:srgbClr val="006FC0"/>
                </a:solidFill>
                <a:latin typeface="Calibri"/>
                <a:cs typeface="Calibri"/>
              </a:rPr>
              <a:t>Tanks</a:t>
            </a: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50" i="1" spc="-5" dirty="0">
                <a:solidFill>
                  <a:srgbClr val="006FC0"/>
                </a:solidFill>
                <a:latin typeface="Calibri"/>
                <a:cs typeface="Calibri"/>
              </a:rPr>
              <a:t>Gabion</a:t>
            </a:r>
            <a:r>
              <a:rPr sz="2750" i="1" spc="1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50" i="1" spc="5" dirty="0">
                <a:solidFill>
                  <a:srgbClr val="006FC0"/>
                </a:solidFill>
                <a:latin typeface="Calibri"/>
                <a:cs typeface="Calibri"/>
              </a:rPr>
              <a:t>Structures</a:t>
            </a: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50" i="1" spc="-5" dirty="0">
                <a:solidFill>
                  <a:srgbClr val="006FC0"/>
                </a:solidFill>
                <a:latin typeface="Calibri"/>
                <a:cs typeface="Calibri"/>
              </a:rPr>
              <a:t>Continuous </a:t>
            </a:r>
            <a:r>
              <a:rPr sz="2750" i="1" dirty="0">
                <a:solidFill>
                  <a:srgbClr val="006FC0"/>
                </a:solidFill>
                <a:latin typeface="Calibri"/>
                <a:cs typeface="Calibri"/>
              </a:rPr>
              <a:t>Contour </a:t>
            </a:r>
            <a:r>
              <a:rPr sz="2750" i="1" spc="-10" dirty="0">
                <a:solidFill>
                  <a:srgbClr val="006FC0"/>
                </a:solidFill>
                <a:latin typeface="Calibri"/>
                <a:cs typeface="Calibri"/>
              </a:rPr>
              <a:t>Trenches/ </a:t>
            </a:r>
            <a:r>
              <a:rPr sz="2750" i="1" spc="5" dirty="0">
                <a:solidFill>
                  <a:srgbClr val="006FC0"/>
                </a:solidFill>
                <a:latin typeface="Calibri"/>
                <a:cs typeface="Calibri"/>
              </a:rPr>
              <a:t>Staggered</a:t>
            </a:r>
            <a:r>
              <a:rPr sz="2750" i="1" spc="4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50" i="1" spc="-10" dirty="0">
                <a:solidFill>
                  <a:srgbClr val="006FC0"/>
                </a:solidFill>
                <a:latin typeface="Calibri"/>
                <a:cs typeface="Calibri"/>
              </a:rPr>
              <a:t>Trenches</a:t>
            </a: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50" i="1" spc="-5" dirty="0">
                <a:solidFill>
                  <a:srgbClr val="006FC0"/>
                </a:solidFill>
                <a:latin typeface="Calibri"/>
                <a:cs typeface="Calibri"/>
              </a:rPr>
              <a:t>Earthen</a:t>
            </a:r>
            <a:r>
              <a:rPr sz="2750" i="1" spc="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50" i="1" dirty="0">
                <a:solidFill>
                  <a:srgbClr val="006FC0"/>
                </a:solidFill>
                <a:latin typeface="Calibri"/>
                <a:cs typeface="Calibri"/>
              </a:rPr>
              <a:t>Bunding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37130" y="1617387"/>
            <a:ext cx="1689225" cy="1108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06228" y="3338066"/>
            <a:ext cx="1702941" cy="1281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11661" y="4305528"/>
            <a:ext cx="1740027" cy="1119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29088" y="5252923"/>
            <a:ext cx="1730754" cy="11671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11661" y="2540255"/>
            <a:ext cx="1740027" cy="1313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37"/>
            <a:ext cx="12192000" cy="6847840"/>
          </a:xfrm>
          <a:custGeom>
            <a:avLst/>
            <a:gdLst/>
            <a:ahLst/>
            <a:cxnLst/>
            <a:rect l="l" t="t" r="r" b="b"/>
            <a:pathLst>
              <a:path w="12192000" h="6847840">
                <a:moveTo>
                  <a:pt x="0" y="6847362"/>
                </a:moveTo>
                <a:lnTo>
                  <a:pt x="12192000" y="6847362"/>
                </a:lnTo>
                <a:lnTo>
                  <a:pt x="12192000" y="0"/>
                </a:lnTo>
                <a:lnTo>
                  <a:pt x="0" y="0"/>
                </a:lnTo>
                <a:lnTo>
                  <a:pt x="0" y="6847362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024" y="965830"/>
            <a:ext cx="763778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OBJECTIVES </a:t>
            </a:r>
            <a:r>
              <a:rPr spc="10" dirty="0"/>
              <a:t>OF </a:t>
            </a:r>
            <a:r>
              <a:rPr sz="4800" spc="-20" dirty="0">
                <a:solidFill>
                  <a:srgbClr val="FF0000"/>
                </a:solidFill>
              </a:rPr>
              <a:t>W</a:t>
            </a:r>
            <a:r>
              <a:rPr spc="-20" dirty="0"/>
              <a:t>ATERSHED</a:t>
            </a:r>
            <a:r>
              <a:rPr spc="-110" dirty="0"/>
              <a:t> </a:t>
            </a:r>
            <a:r>
              <a:rPr dirty="0"/>
              <a:t>DEVELOPMENT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837056" y="2101278"/>
            <a:ext cx="1802764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Recharging </a:t>
            </a:r>
            <a:r>
              <a:rPr sz="1550" i="1" spc="15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55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i="1" spc="15" dirty="0">
                <a:solidFill>
                  <a:srgbClr val="001F5F"/>
                </a:solidFill>
                <a:latin typeface="Calibri"/>
                <a:cs typeface="Calibri"/>
              </a:rPr>
              <a:t>ground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9034" y="2349178"/>
            <a:ext cx="2644775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indent="-635" algn="ctr">
              <a:lnSpc>
                <a:spcPct val="103000"/>
              </a:lnSpc>
              <a:spcBef>
                <a:spcPts val="70"/>
              </a:spcBef>
            </a:pP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water to provide regular water  </a:t>
            </a:r>
            <a:r>
              <a:rPr sz="1550" i="1" spc="15" dirty="0">
                <a:solidFill>
                  <a:srgbClr val="001F5F"/>
                </a:solidFill>
                <a:latin typeface="Calibri"/>
                <a:cs typeface="Calibri"/>
              </a:rPr>
              <a:t>supply </a:t>
            </a: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(domestic </a:t>
            </a:r>
            <a:r>
              <a:rPr sz="1550" i="1" spc="2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industrial)  </a:t>
            </a:r>
            <a:r>
              <a:rPr sz="1550" i="1" spc="2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55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irrigation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7550" y="2230687"/>
            <a:ext cx="1597025" cy="5143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36550" marR="5080" indent="-323850">
              <a:lnSpc>
                <a:spcPct val="105000"/>
              </a:lnSpc>
              <a:spcBef>
                <a:spcPts val="35"/>
              </a:spcBef>
            </a:pPr>
            <a:r>
              <a:rPr sz="1550" i="1" spc="15" dirty="0">
                <a:solidFill>
                  <a:srgbClr val="001F5F"/>
                </a:solidFill>
                <a:latin typeface="Calibri"/>
                <a:cs typeface="Calibri"/>
              </a:rPr>
              <a:t>Production of</a:t>
            </a:r>
            <a:r>
              <a:rPr sz="1550" i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food,  </a:t>
            </a:r>
            <a:r>
              <a:rPr sz="1550" i="1" spc="-15" dirty="0">
                <a:solidFill>
                  <a:srgbClr val="001F5F"/>
                </a:solidFill>
                <a:latin typeface="Calibri"/>
                <a:cs typeface="Calibri"/>
              </a:rPr>
              <a:t>fodder,</a:t>
            </a:r>
            <a:r>
              <a:rPr sz="1550" i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001F5F"/>
                </a:solidFill>
                <a:latin typeface="Calibri"/>
                <a:cs typeface="Calibri"/>
              </a:rPr>
              <a:t>fuel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50238" y="3092973"/>
            <a:ext cx="1827023" cy="1129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6078" y="3234814"/>
            <a:ext cx="2054604" cy="1001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6755" y="1878695"/>
            <a:ext cx="2911475" cy="2343785"/>
          </a:xfrm>
          <a:custGeom>
            <a:avLst/>
            <a:gdLst/>
            <a:ahLst/>
            <a:cxnLst/>
            <a:rect l="l" t="t" r="r" b="b"/>
            <a:pathLst>
              <a:path w="2911475" h="2343785">
                <a:moveTo>
                  <a:pt x="0" y="390662"/>
                </a:moveTo>
                <a:lnTo>
                  <a:pt x="3043" y="341656"/>
                </a:lnTo>
                <a:lnTo>
                  <a:pt x="11929" y="294467"/>
                </a:lnTo>
                <a:lnTo>
                  <a:pt x="26292" y="249461"/>
                </a:lnTo>
                <a:lnTo>
                  <a:pt x="45766" y="207004"/>
                </a:lnTo>
                <a:lnTo>
                  <a:pt x="69984" y="167463"/>
                </a:lnTo>
                <a:lnTo>
                  <a:pt x="98582" y="131203"/>
                </a:lnTo>
                <a:lnTo>
                  <a:pt x="131192" y="98590"/>
                </a:lnTo>
                <a:lnTo>
                  <a:pt x="167449" y="69990"/>
                </a:lnTo>
                <a:lnTo>
                  <a:pt x="206988" y="45769"/>
                </a:lnTo>
                <a:lnTo>
                  <a:pt x="249441" y="26294"/>
                </a:lnTo>
                <a:lnTo>
                  <a:pt x="294443" y="11930"/>
                </a:lnTo>
                <a:lnTo>
                  <a:pt x="341629" y="3043"/>
                </a:lnTo>
                <a:lnTo>
                  <a:pt x="390631" y="0"/>
                </a:lnTo>
                <a:lnTo>
                  <a:pt x="2520430" y="0"/>
                </a:lnTo>
                <a:lnTo>
                  <a:pt x="2569410" y="3043"/>
                </a:lnTo>
                <a:lnTo>
                  <a:pt x="2616575" y="11930"/>
                </a:lnTo>
                <a:lnTo>
                  <a:pt x="2661560" y="26294"/>
                </a:lnTo>
                <a:lnTo>
                  <a:pt x="2703999" y="45769"/>
                </a:lnTo>
                <a:lnTo>
                  <a:pt x="2743525" y="69990"/>
                </a:lnTo>
                <a:lnTo>
                  <a:pt x="2779773" y="98590"/>
                </a:lnTo>
                <a:lnTo>
                  <a:pt x="2812375" y="131203"/>
                </a:lnTo>
                <a:lnTo>
                  <a:pt x="2840966" y="167463"/>
                </a:lnTo>
                <a:lnTo>
                  <a:pt x="2865180" y="207004"/>
                </a:lnTo>
                <a:lnTo>
                  <a:pt x="2884651" y="249461"/>
                </a:lnTo>
                <a:lnTo>
                  <a:pt x="2899012" y="294467"/>
                </a:lnTo>
                <a:lnTo>
                  <a:pt x="2907897" y="341656"/>
                </a:lnTo>
                <a:lnTo>
                  <a:pt x="2910940" y="390662"/>
                </a:lnTo>
                <a:lnTo>
                  <a:pt x="2910940" y="1953021"/>
                </a:lnTo>
                <a:lnTo>
                  <a:pt x="2907897" y="2002028"/>
                </a:lnTo>
                <a:lnTo>
                  <a:pt x="2899012" y="2049218"/>
                </a:lnTo>
                <a:lnTo>
                  <a:pt x="2884651" y="2094224"/>
                </a:lnTo>
                <a:lnTo>
                  <a:pt x="2865180" y="2136681"/>
                </a:lnTo>
                <a:lnTo>
                  <a:pt x="2840966" y="2176221"/>
                </a:lnTo>
                <a:lnTo>
                  <a:pt x="2812375" y="2212480"/>
                </a:lnTo>
                <a:lnTo>
                  <a:pt x="2779773" y="2245092"/>
                </a:lnTo>
                <a:lnTo>
                  <a:pt x="2743525" y="2273691"/>
                </a:lnTo>
                <a:lnTo>
                  <a:pt x="2703999" y="2297910"/>
                </a:lnTo>
                <a:lnTo>
                  <a:pt x="2661560" y="2317384"/>
                </a:lnTo>
                <a:lnTo>
                  <a:pt x="2616575" y="2331747"/>
                </a:lnTo>
                <a:lnTo>
                  <a:pt x="2569410" y="2340633"/>
                </a:lnTo>
                <a:lnTo>
                  <a:pt x="2520430" y="2343677"/>
                </a:lnTo>
                <a:lnTo>
                  <a:pt x="390631" y="2343677"/>
                </a:lnTo>
                <a:lnTo>
                  <a:pt x="341629" y="2340633"/>
                </a:lnTo>
                <a:lnTo>
                  <a:pt x="294443" y="2331747"/>
                </a:lnTo>
                <a:lnTo>
                  <a:pt x="249441" y="2317384"/>
                </a:lnTo>
                <a:lnTo>
                  <a:pt x="206988" y="2297910"/>
                </a:lnTo>
                <a:lnTo>
                  <a:pt x="167449" y="2273691"/>
                </a:lnTo>
                <a:lnTo>
                  <a:pt x="131192" y="2245092"/>
                </a:lnTo>
                <a:lnTo>
                  <a:pt x="98582" y="2212480"/>
                </a:lnTo>
                <a:lnTo>
                  <a:pt x="69984" y="2176221"/>
                </a:lnTo>
                <a:lnTo>
                  <a:pt x="45766" y="2136681"/>
                </a:lnTo>
                <a:lnTo>
                  <a:pt x="26292" y="2094224"/>
                </a:lnTo>
                <a:lnTo>
                  <a:pt x="11929" y="2049218"/>
                </a:lnTo>
                <a:lnTo>
                  <a:pt x="3043" y="2002028"/>
                </a:lnTo>
                <a:lnTo>
                  <a:pt x="0" y="1953021"/>
                </a:lnTo>
                <a:lnTo>
                  <a:pt x="0" y="390662"/>
                </a:lnTo>
                <a:close/>
              </a:path>
            </a:pathLst>
          </a:custGeom>
          <a:ln w="2857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8019" y="1930908"/>
            <a:ext cx="3048635" cy="2291715"/>
          </a:xfrm>
          <a:custGeom>
            <a:avLst/>
            <a:gdLst/>
            <a:ahLst/>
            <a:cxnLst/>
            <a:rect l="l" t="t" r="r" b="b"/>
            <a:pathLst>
              <a:path w="3048634" h="2291715">
                <a:moveTo>
                  <a:pt x="0" y="381883"/>
                </a:moveTo>
                <a:lnTo>
                  <a:pt x="2977" y="333972"/>
                </a:lnTo>
                <a:lnTo>
                  <a:pt x="11670" y="287839"/>
                </a:lnTo>
                <a:lnTo>
                  <a:pt x="25720" y="243842"/>
                </a:lnTo>
                <a:lnTo>
                  <a:pt x="44769" y="202339"/>
                </a:lnTo>
                <a:lnTo>
                  <a:pt x="68459" y="163686"/>
                </a:lnTo>
                <a:lnTo>
                  <a:pt x="96431" y="128242"/>
                </a:lnTo>
                <a:lnTo>
                  <a:pt x="128327" y="96363"/>
                </a:lnTo>
                <a:lnTo>
                  <a:pt x="163788" y="68409"/>
                </a:lnTo>
                <a:lnTo>
                  <a:pt x="202457" y="44735"/>
                </a:lnTo>
                <a:lnTo>
                  <a:pt x="243974" y="25699"/>
                </a:lnTo>
                <a:lnTo>
                  <a:pt x="287982" y="11660"/>
                </a:lnTo>
                <a:lnTo>
                  <a:pt x="334122" y="2974"/>
                </a:lnTo>
                <a:lnTo>
                  <a:pt x="382036" y="0"/>
                </a:lnTo>
                <a:lnTo>
                  <a:pt x="2666237" y="0"/>
                </a:lnTo>
                <a:lnTo>
                  <a:pt x="2714149" y="2974"/>
                </a:lnTo>
                <a:lnTo>
                  <a:pt x="2760282" y="11660"/>
                </a:lnTo>
                <a:lnTo>
                  <a:pt x="2804279" y="25699"/>
                </a:lnTo>
                <a:lnTo>
                  <a:pt x="2845782" y="44735"/>
                </a:lnTo>
                <a:lnTo>
                  <a:pt x="2884435" y="68409"/>
                </a:lnTo>
                <a:lnTo>
                  <a:pt x="2919879" y="96363"/>
                </a:lnTo>
                <a:lnTo>
                  <a:pt x="2951757" y="128242"/>
                </a:lnTo>
                <a:lnTo>
                  <a:pt x="2979712" y="163686"/>
                </a:lnTo>
                <a:lnTo>
                  <a:pt x="3003386" y="202339"/>
                </a:lnTo>
                <a:lnTo>
                  <a:pt x="3022422" y="243842"/>
                </a:lnTo>
                <a:lnTo>
                  <a:pt x="3036461" y="287839"/>
                </a:lnTo>
                <a:lnTo>
                  <a:pt x="3045147" y="333972"/>
                </a:lnTo>
                <a:lnTo>
                  <a:pt x="3048121" y="381883"/>
                </a:lnTo>
                <a:lnTo>
                  <a:pt x="3048121" y="1909440"/>
                </a:lnTo>
                <a:lnTo>
                  <a:pt x="3045147" y="1957355"/>
                </a:lnTo>
                <a:lnTo>
                  <a:pt x="3036461" y="2003494"/>
                </a:lnTo>
                <a:lnTo>
                  <a:pt x="3022422" y="2047502"/>
                </a:lnTo>
                <a:lnTo>
                  <a:pt x="3003386" y="2089018"/>
                </a:lnTo>
                <a:lnTo>
                  <a:pt x="2979712" y="2127685"/>
                </a:lnTo>
                <a:lnTo>
                  <a:pt x="2951757" y="2163145"/>
                </a:lnTo>
                <a:lnTo>
                  <a:pt x="2919879" y="2195040"/>
                </a:lnTo>
                <a:lnTo>
                  <a:pt x="2884435" y="2223010"/>
                </a:lnTo>
                <a:lnTo>
                  <a:pt x="2845782" y="2246698"/>
                </a:lnTo>
                <a:lnTo>
                  <a:pt x="2804279" y="2265746"/>
                </a:lnTo>
                <a:lnTo>
                  <a:pt x="2760282" y="2279795"/>
                </a:lnTo>
                <a:lnTo>
                  <a:pt x="2714149" y="2288487"/>
                </a:lnTo>
                <a:lnTo>
                  <a:pt x="2666237" y="2291465"/>
                </a:lnTo>
                <a:lnTo>
                  <a:pt x="382036" y="2291465"/>
                </a:lnTo>
                <a:lnTo>
                  <a:pt x="334122" y="2288487"/>
                </a:lnTo>
                <a:lnTo>
                  <a:pt x="287982" y="2279795"/>
                </a:lnTo>
                <a:lnTo>
                  <a:pt x="243974" y="2265746"/>
                </a:lnTo>
                <a:lnTo>
                  <a:pt x="202457" y="2246698"/>
                </a:lnTo>
                <a:lnTo>
                  <a:pt x="163788" y="2223010"/>
                </a:lnTo>
                <a:lnTo>
                  <a:pt x="128327" y="2195040"/>
                </a:lnTo>
                <a:lnTo>
                  <a:pt x="96431" y="2163145"/>
                </a:lnTo>
                <a:lnTo>
                  <a:pt x="68459" y="2127685"/>
                </a:lnTo>
                <a:lnTo>
                  <a:pt x="44769" y="2089018"/>
                </a:lnTo>
                <a:lnTo>
                  <a:pt x="25720" y="2047502"/>
                </a:lnTo>
                <a:lnTo>
                  <a:pt x="11670" y="2003494"/>
                </a:lnTo>
                <a:lnTo>
                  <a:pt x="2977" y="1957355"/>
                </a:lnTo>
                <a:lnTo>
                  <a:pt x="0" y="1909440"/>
                </a:lnTo>
                <a:lnTo>
                  <a:pt x="0" y="381883"/>
                </a:lnTo>
                <a:close/>
              </a:path>
            </a:pathLst>
          </a:custGeom>
          <a:ln w="2857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44600" y="1847274"/>
            <a:ext cx="34036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1.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2399" y="1910084"/>
            <a:ext cx="34036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03089" y="2298632"/>
            <a:ext cx="172402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i="1" spc="15" dirty="0">
                <a:solidFill>
                  <a:srgbClr val="001F5F"/>
                </a:solidFill>
                <a:latin typeface="Calibri"/>
                <a:cs typeface="Calibri"/>
              </a:rPr>
              <a:t>Wildlife</a:t>
            </a:r>
            <a:r>
              <a:rPr sz="1550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i="1" spc="5" dirty="0">
                <a:solidFill>
                  <a:srgbClr val="001F5F"/>
                </a:solidFill>
                <a:latin typeface="Calibri"/>
                <a:cs typeface="Calibri"/>
              </a:rPr>
              <a:t>preservation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86466" y="1917832"/>
            <a:ext cx="3048635" cy="2305050"/>
          </a:xfrm>
          <a:custGeom>
            <a:avLst/>
            <a:gdLst/>
            <a:ahLst/>
            <a:cxnLst/>
            <a:rect l="l" t="t" r="r" b="b"/>
            <a:pathLst>
              <a:path w="3048634" h="2305050">
                <a:moveTo>
                  <a:pt x="0" y="384047"/>
                </a:moveTo>
                <a:lnTo>
                  <a:pt x="2992" y="335872"/>
                </a:lnTo>
                <a:lnTo>
                  <a:pt x="11730" y="289483"/>
                </a:lnTo>
                <a:lnTo>
                  <a:pt x="25853" y="245239"/>
                </a:lnTo>
                <a:lnTo>
                  <a:pt x="45001" y="203502"/>
                </a:lnTo>
                <a:lnTo>
                  <a:pt x="68815" y="164630"/>
                </a:lnTo>
                <a:lnTo>
                  <a:pt x="96933" y="128983"/>
                </a:lnTo>
                <a:lnTo>
                  <a:pt x="128996" y="96922"/>
                </a:lnTo>
                <a:lnTo>
                  <a:pt x="164643" y="68806"/>
                </a:lnTo>
                <a:lnTo>
                  <a:pt x="203515" y="44995"/>
                </a:lnTo>
                <a:lnTo>
                  <a:pt x="245252" y="25850"/>
                </a:lnTo>
                <a:lnTo>
                  <a:pt x="289493" y="11728"/>
                </a:lnTo>
                <a:lnTo>
                  <a:pt x="335878" y="2992"/>
                </a:lnTo>
                <a:lnTo>
                  <a:pt x="384047" y="0"/>
                </a:lnTo>
                <a:lnTo>
                  <a:pt x="2663951" y="0"/>
                </a:lnTo>
                <a:lnTo>
                  <a:pt x="2712153" y="2992"/>
                </a:lnTo>
                <a:lnTo>
                  <a:pt x="2758564" y="11728"/>
                </a:lnTo>
                <a:lnTo>
                  <a:pt x="2802826" y="25850"/>
                </a:lnTo>
                <a:lnTo>
                  <a:pt x="2844579" y="44995"/>
                </a:lnTo>
                <a:lnTo>
                  <a:pt x="2883463" y="68806"/>
                </a:lnTo>
                <a:lnTo>
                  <a:pt x="2919118" y="96922"/>
                </a:lnTo>
                <a:lnTo>
                  <a:pt x="2951187" y="128983"/>
                </a:lnTo>
                <a:lnTo>
                  <a:pt x="2979308" y="164630"/>
                </a:lnTo>
                <a:lnTo>
                  <a:pt x="3003122" y="203502"/>
                </a:lnTo>
                <a:lnTo>
                  <a:pt x="3022270" y="245239"/>
                </a:lnTo>
                <a:lnTo>
                  <a:pt x="3036392" y="289483"/>
                </a:lnTo>
                <a:lnTo>
                  <a:pt x="3045129" y="335872"/>
                </a:lnTo>
                <a:lnTo>
                  <a:pt x="3048121" y="384047"/>
                </a:lnTo>
                <a:lnTo>
                  <a:pt x="3048121" y="1920361"/>
                </a:lnTo>
                <a:lnTo>
                  <a:pt x="3045129" y="1968560"/>
                </a:lnTo>
                <a:lnTo>
                  <a:pt x="3036392" y="2014970"/>
                </a:lnTo>
                <a:lnTo>
                  <a:pt x="3022270" y="2059231"/>
                </a:lnTo>
                <a:lnTo>
                  <a:pt x="3003122" y="2100984"/>
                </a:lnTo>
                <a:lnTo>
                  <a:pt x="2979308" y="2139869"/>
                </a:lnTo>
                <a:lnTo>
                  <a:pt x="2951187" y="2175526"/>
                </a:lnTo>
                <a:lnTo>
                  <a:pt x="2919118" y="2207596"/>
                </a:lnTo>
                <a:lnTo>
                  <a:pt x="2883463" y="2235719"/>
                </a:lnTo>
                <a:lnTo>
                  <a:pt x="2844579" y="2259536"/>
                </a:lnTo>
                <a:lnTo>
                  <a:pt x="2802826" y="2278686"/>
                </a:lnTo>
                <a:lnTo>
                  <a:pt x="2758564" y="2292810"/>
                </a:lnTo>
                <a:lnTo>
                  <a:pt x="2712153" y="2301548"/>
                </a:lnTo>
                <a:lnTo>
                  <a:pt x="2663951" y="2304540"/>
                </a:lnTo>
                <a:lnTo>
                  <a:pt x="384047" y="2304540"/>
                </a:lnTo>
                <a:lnTo>
                  <a:pt x="335878" y="2301548"/>
                </a:lnTo>
                <a:lnTo>
                  <a:pt x="289493" y="2292810"/>
                </a:lnTo>
                <a:lnTo>
                  <a:pt x="245252" y="2278686"/>
                </a:lnTo>
                <a:lnTo>
                  <a:pt x="203515" y="2259536"/>
                </a:lnTo>
                <a:lnTo>
                  <a:pt x="164643" y="2235719"/>
                </a:lnTo>
                <a:lnTo>
                  <a:pt x="128996" y="2207596"/>
                </a:lnTo>
                <a:lnTo>
                  <a:pt x="96933" y="2175526"/>
                </a:lnTo>
                <a:lnTo>
                  <a:pt x="68815" y="2139869"/>
                </a:lnTo>
                <a:lnTo>
                  <a:pt x="45001" y="2100984"/>
                </a:lnTo>
                <a:lnTo>
                  <a:pt x="25853" y="2059231"/>
                </a:lnTo>
                <a:lnTo>
                  <a:pt x="11730" y="2014970"/>
                </a:lnTo>
                <a:lnTo>
                  <a:pt x="2992" y="1968560"/>
                </a:lnTo>
                <a:lnTo>
                  <a:pt x="0" y="1920361"/>
                </a:lnTo>
                <a:lnTo>
                  <a:pt x="0" y="384047"/>
                </a:lnTo>
                <a:close/>
              </a:path>
            </a:pathLst>
          </a:custGeom>
          <a:ln w="2857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347716" y="1908171"/>
            <a:ext cx="34099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77240" y="2954667"/>
            <a:ext cx="2666490" cy="1228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79509" y="4706554"/>
            <a:ext cx="2764790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3000"/>
              </a:lnSpc>
              <a:spcBef>
                <a:spcPts val="70"/>
              </a:spcBef>
            </a:pPr>
            <a:r>
              <a:rPr sz="1550" i="1" spc="5" dirty="0">
                <a:solidFill>
                  <a:srgbClr val="001F5F"/>
                </a:solidFill>
                <a:latin typeface="Calibri"/>
                <a:cs typeface="Calibri"/>
              </a:rPr>
              <a:t>Erosion </a:t>
            </a:r>
            <a:r>
              <a:rPr sz="1550" i="1" spc="15" dirty="0">
                <a:solidFill>
                  <a:srgbClr val="001F5F"/>
                </a:solidFill>
                <a:latin typeface="Calibri"/>
                <a:cs typeface="Calibri"/>
              </a:rPr>
              <a:t>control </a:t>
            </a:r>
            <a:r>
              <a:rPr sz="1550" i="1" spc="2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prevention </a:t>
            </a:r>
            <a:r>
              <a:rPr sz="1550" i="1" spc="15" dirty="0">
                <a:solidFill>
                  <a:srgbClr val="001F5F"/>
                </a:solidFill>
                <a:latin typeface="Calibri"/>
                <a:cs typeface="Calibri"/>
              </a:rPr>
              <a:t>of  </a:t>
            </a: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soil, </a:t>
            </a:r>
            <a:r>
              <a:rPr sz="1550" i="1" spc="15" dirty="0">
                <a:solidFill>
                  <a:srgbClr val="001F5F"/>
                </a:solidFill>
                <a:latin typeface="Calibri"/>
                <a:cs typeface="Calibri"/>
              </a:rPr>
              <a:t>degradation </a:t>
            </a:r>
            <a:r>
              <a:rPr sz="1550" i="1" spc="20" dirty="0">
                <a:solidFill>
                  <a:srgbClr val="001F5F"/>
                </a:solidFill>
                <a:latin typeface="Calibri"/>
                <a:cs typeface="Calibri"/>
              </a:rPr>
              <a:t>and  </a:t>
            </a: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conservation </a:t>
            </a:r>
            <a:r>
              <a:rPr sz="1550" i="1" spc="1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soil </a:t>
            </a:r>
            <a:r>
              <a:rPr sz="1550" i="1" spc="2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550" i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12093" y="4499290"/>
            <a:ext cx="1993264" cy="5143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6364" marR="5080" indent="-114300">
              <a:lnSpc>
                <a:spcPct val="105000"/>
              </a:lnSpc>
              <a:spcBef>
                <a:spcPts val="35"/>
              </a:spcBef>
            </a:pPr>
            <a:r>
              <a:rPr sz="1550" i="1" spc="15" dirty="0">
                <a:solidFill>
                  <a:srgbClr val="001F5F"/>
                </a:solidFill>
                <a:latin typeface="Calibri"/>
                <a:cs typeface="Calibri"/>
              </a:rPr>
              <a:t>Employment </a:t>
            </a: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generation  through</a:t>
            </a:r>
            <a:r>
              <a:rPr sz="155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industrial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02279" y="4985697"/>
            <a:ext cx="2141855" cy="5143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622300" marR="5080" indent="-610235">
              <a:lnSpc>
                <a:spcPct val="105000"/>
              </a:lnSpc>
              <a:spcBef>
                <a:spcPts val="35"/>
              </a:spcBef>
            </a:pPr>
            <a:r>
              <a:rPr sz="1550" i="1" spc="15" dirty="0">
                <a:solidFill>
                  <a:srgbClr val="001F5F"/>
                </a:solidFill>
                <a:latin typeface="Calibri"/>
                <a:cs typeface="Calibri"/>
              </a:rPr>
              <a:t>development </a:t>
            </a: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dairy </a:t>
            </a:r>
            <a:r>
              <a:rPr sz="1550" i="1" dirty="0">
                <a:solidFill>
                  <a:srgbClr val="001F5F"/>
                </a:solidFill>
                <a:latin typeface="Calibri"/>
                <a:cs typeface="Calibri"/>
              </a:rPr>
              <a:t>fishery  </a:t>
            </a:r>
            <a:r>
              <a:rPr sz="1550" i="1" spc="15" dirty="0">
                <a:solidFill>
                  <a:srgbClr val="001F5F"/>
                </a:solidFill>
                <a:latin typeface="Calibri"/>
                <a:cs typeface="Calibri"/>
              </a:rPr>
              <a:t>production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66682" y="4366391"/>
            <a:ext cx="2864485" cy="2432050"/>
          </a:xfrm>
          <a:custGeom>
            <a:avLst/>
            <a:gdLst/>
            <a:ahLst/>
            <a:cxnLst/>
            <a:rect l="l" t="t" r="r" b="b"/>
            <a:pathLst>
              <a:path w="2864485" h="2432050">
                <a:moveTo>
                  <a:pt x="0" y="405252"/>
                </a:moveTo>
                <a:lnTo>
                  <a:pt x="2726" y="357998"/>
                </a:lnTo>
                <a:lnTo>
                  <a:pt x="10702" y="312343"/>
                </a:lnTo>
                <a:lnTo>
                  <a:pt x="23623" y="268592"/>
                </a:lnTo>
                <a:lnTo>
                  <a:pt x="41186" y="227049"/>
                </a:lnTo>
                <a:lnTo>
                  <a:pt x="63087" y="188017"/>
                </a:lnTo>
                <a:lnTo>
                  <a:pt x="89020" y="151803"/>
                </a:lnTo>
                <a:lnTo>
                  <a:pt x="118683" y="118709"/>
                </a:lnTo>
                <a:lnTo>
                  <a:pt x="151771" y="89041"/>
                </a:lnTo>
                <a:lnTo>
                  <a:pt x="187980" y="63102"/>
                </a:lnTo>
                <a:lnTo>
                  <a:pt x="227005" y="41196"/>
                </a:lnTo>
                <a:lnTo>
                  <a:pt x="268543" y="23629"/>
                </a:lnTo>
                <a:lnTo>
                  <a:pt x="312290" y="10704"/>
                </a:lnTo>
                <a:lnTo>
                  <a:pt x="357940" y="2726"/>
                </a:lnTo>
                <a:lnTo>
                  <a:pt x="405191" y="0"/>
                </a:lnTo>
                <a:lnTo>
                  <a:pt x="2459156" y="0"/>
                </a:lnTo>
                <a:lnTo>
                  <a:pt x="2506412" y="2726"/>
                </a:lnTo>
                <a:lnTo>
                  <a:pt x="2552068" y="10704"/>
                </a:lnTo>
                <a:lnTo>
                  <a:pt x="2595820" y="23629"/>
                </a:lnTo>
                <a:lnTo>
                  <a:pt x="2637365" y="41196"/>
                </a:lnTo>
                <a:lnTo>
                  <a:pt x="2676397" y="63102"/>
                </a:lnTo>
                <a:lnTo>
                  <a:pt x="2712612" y="89041"/>
                </a:lnTo>
                <a:lnTo>
                  <a:pt x="2745706" y="118709"/>
                </a:lnTo>
                <a:lnTo>
                  <a:pt x="2775376" y="151803"/>
                </a:lnTo>
                <a:lnTo>
                  <a:pt x="2801315" y="188017"/>
                </a:lnTo>
                <a:lnTo>
                  <a:pt x="2823221" y="227049"/>
                </a:lnTo>
                <a:lnTo>
                  <a:pt x="2840788" y="268592"/>
                </a:lnTo>
                <a:lnTo>
                  <a:pt x="2853713" y="312343"/>
                </a:lnTo>
                <a:lnTo>
                  <a:pt x="2861691" y="357998"/>
                </a:lnTo>
                <a:lnTo>
                  <a:pt x="2864418" y="405252"/>
                </a:lnTo>
                <a:lnTo>
                  <a:pt x="2864418" y="2026206"/>
                </a:lnTo>
                <a:lnTo>
                  <a:pt x="2861691" y="2073467"/>
                </a:lnTo>
                <a:lnTo>
                  <a:pt x="2853713" y="2119125"/>
                </a:lnTo>
                <a:lnTo>
                  <a:pt x="2840788" y="2162879"/>
                </a:lnTo>
                <a:lnTo>
                  <a:pt x="2823221" y="2204422"/>
                </a:lnTo>
                <a:lnTo>
                  <a:pt x="2801315" y="2243453"/>
                </a:lnTo>
                <a:lnTo>
                  <a:pt x="2775376" y="2279665"/>
                </a:lnTo>
                <a:lnTo>
                  <a:pt x="2745706" y="2312756"/>
                </a:lnTo>
                <a:lnTo>
                  <a:pt x="2712612" y="2342421"/>
                </a:lnTo>
                <a:lnTo>
                  <a:pt x="2676397" y="2368356"/>
                </a:lnTo>
                <a:lnTo>
                  <a:pt x="2637365" y="2390258"/>
                </a:lnTo>
                <a:lnTo>
                  <a:pt x="2595820" y="2407822"/>
                </a:lnTo>
                <a:lnTo>
                  <a:pt x="2552068" y="2420744"/>
                </a:lnTo>
                <a:lnTo>
                  <a:pt x="2506412" y="2428720"/>
                </a:lnTo>
                <a:lnTo>
                  <a:pt x="2459156" y="2431446"/>
                </a:lnTo>
                <a:lnTo>
                  <a:pt x="405191" y="2431446"/>
                </a:lnTo>
                <a:lnTo>
                  <a:pt x="357940" y="2428720"/>
                </a:lnTo>
                <a:lnTo>
                  <a:pt x="312290" y="2420744"/>
                </a:lnTo>
                <a:lnTo>
                  <a:pt x="268543" y="2407822"/>
                </a:lnTo>
                <a:lnTo>
                  <a:pt x="227005" y="2390258"/>
                </a:lnTo>
                <a:lnTo>
                  <a:pt x="187980" y="2368356"/>
                </a:lnTo>
                <a:lnTo>
                  <a:pt x="151771" y="2342421"/>
                </a:lnTo>
                <a:lnTo>
                  <a:pt x="118683" y="2312756"/>
                </a:lnTo>
                <a:lnTo>
                  <a:pt x="89020" y="2279665"/>
                </a:lnTo>
                <a:lnTo>
                  <a:pt x="63087" y="2243453"/>
                </a:lnTo>
                <a:lnTo>
                  <a:pt x="41186" y="2204422"/>
                </a:lnTo>
                <a:lnTo>
                  <a:pt x="23623" y="2162879"/>
                </a:lnTo>
                <a:lnTo>
                  <a:pt x="10702" y="2119125"/>
                </a:lnTo>
                <a:lnTo>
                  <a:pt x="2726" y="2073467"/>
                </a:lnTo>
                <a:lnTo>
                  <a:pt x="0" y="2026206"/>
                </a:lnTo>
                <a:lnTo>
                  <a:pt x="0" y="405252"/>
                </a:lnTo>
                <a:close/>
              </a:path>
            </a:pathLst>
          </a:custGeom>
          <a:ln w="2857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6299" y="4455664"/>
            <a:ext cx="3048635" cy="2357755"/>
          </a:xfrm>
          <a:custGeom>
            <a:avLst/>
            <a:gdLst/>
            <a:ahLst/>
            <a:cxnLst/>
            <a:rect l="l" t="t" r="r" b="b"/>
            <a:pathLst>
              <a:path w="3048634" h="2357754">
                <a:moveTo>
                  <a:pt x="0" y="392942"/>
                </a:moveTo>
                <a:lnTo>
                  <a:pt x="3063" y="343647"/>
                </a:lnTo>
                <a:lnTo>
                  <a:pt x="12006" y="296181"/>
                </a:lnTo>
                <a:lnTo>
                  <a:pt x="26460" y="250912"/>
                </a:lnTo>
                <a:lnTo>
                  <a:pt x="46057" y="208207"/>
                </a:lnTo>
                <a:lnTo>
                  <a:pt x="70426" y="168435"/>
                </a:lnTo>
                <a:lnTo>
                  <a:pt x="99200" y="131964"/>
                </a:lnTo>
                <a:lnTo>
                  <a:pt x="132008" y="99161"/>
                </a:lnTo>
                <a:lnTo>
                  <a:pt x="168482" y="70395"/>
                </a:lnTo>
                <a:lnTo>
                  <a:pt x="208252" y="46034"/>
                </a:lnTo>
                <a:lnTo>
                  <a:pt x="250950" y="26446"/>
                </a:lnTo>
                <a:lnTo>
                  <a:pt x="296206" y="11999"/>
                </a:lnTo>
                <a:lnTo>
                  <a:pt x="343651" y="3061"/>
                </a:lnTo>
                <a:lnTo>
                  <a:pt x="392917" y="0"/>
                </a:lnTo>
                <a:lnTo>
                  <a:pt x="2655173" y="0"/>
                </a:lnTo>
                <a:lnTo>
                  <a:pt x="2704469" y="3061"/>
                </a:lnTo>
                <a:lnTo>
                  <a:pt x="2751937" y="11999"/>
                </a:lnTo>
                <a:lnTo>
                  <a:pt x="2797207" y="26446"/>
                </a:lnTo>
                <a:lnTo>
                  <a:pt x="2839913" y="46034"/>
                </a:lnTo>
                <a:lnTo>
                  <a:pt x="2879686" y="70395"/>
                </a:lnTo>
                <a:lnTo>
                  <a:pt x="2916157" y="99161"/>
                </a:lnTo>
                <a:lnTo>
                  <a:pt x="2948960" y="131964"/>
                </a:lnTo>
                <a:lnTo>
                  <a:pt x="2977726" y="168435"/>
                </a:lnTo>
                <a:lnTo>
                  <a:pt x="3002087" y="208207"/>
                </a:lnTo>
                <a:lnTo>
                  <a:pt x="3021675" y="250912"/>
                </a:lnTo>
                <a:lnTo>
                  <a:pt x="3036122" y="296181"/>
                </a:lnTo>
                <a:lnTo>
                  <a:pt x="3045060" y="343647"/>
                </a:lnTo>
                <a:lnTo>
                  <a:pt x="3048121" y="392942"/>
                </a:lnTo>
                <a:lnTo>
                  <a:pt x="3048121" y="1964399"/>
                </a:lnTo>
                <a:lnTo>
                  <a:pt x="3045060" y="2013681"/>
                </a:lnTo>
                <a:lnTo>
                  <a:pt x="3036122" y="2061136"/>
                </a:lnTo>
                <a:lnTo>
                  <a:pt x="3021675" y="2106396"/>
                </a:lnTo>
                <a:lnTo>
                  <a:pt x="3002087" y="2149094"/>
                </a:lnTo>
                <a:lnTo>
                  <a:pt x="2977726" y="2188860"/>
                </a:lnTo>
                <a:lnTo>
                  <a:pt x="2948960" y="2225327"/>
                </a:lnTo>
                <a:lnTo>
                  <a:pt x="2916157" y="2258126"/>
                </a:lnTo>
                <a:lnTo>
                  <a:pt x="2879686" y="2286890"/>
                </a:lnTo>
                <a:lnTo>
                  <a:pt x="2839913" y="2311249"/>
                </a:lnTo>
                <a:lnTo>
                  <a:pt x="2797207" y="2330836"/>
                </a:lnTo>
                <a:lnTo>
                  <a:pt x="2751937" y="2345283"/>
                </a:lnTo>
                <a:lnTo>
                  <a:pt x="2704469" y="2354221"/>
                </a:lnTo>
                <a:lnTo>
                  <a:pt x="2655173" y="2357282"/>
                </a:lnTo>
                <a:lnTo>
                  <a:pt x="392917" y="2357282"/>
                </a:lnTo>
                <a:lnTo>
                  <a:pt x="343651" y="2354221"/>
                </a:lnTo>
                <a:lnTo>
                  <a:pt x="296206" y="2345283"/>
                </a:lnTo>
                <a:lnTo>
                  <a:pt x="250950" y="2330836"/>
                </a:lnTo>
                <a:lnTo>
                  <a:pt x="208252" y="2311249"/>
                </a:lnTo>
                <a:lnTo>
                  <a:pt x="168482" y="2286890"/>
                </a:lnTo>
                <a:lnTo>
                  <a:pt x="132008" y="2258126"/>
                </a:lnTo>
                <a:lnTo>
                  <a:pt x="99200" y="2225327"/>
                </a:lnTo>
                <a:lnTo>
                  <a:pt x="70426" y="2188860"/>
                </a:lnTo>
                <a:lnTo>
                  <a:pt x="46057" y="2149094"/>
                </a:lnTo>
                <a:lnTo>
                  <a:pt x="26460" y="2106396"/>
                </a:lnTo>
                <a:lnTo>
                  <a:pt x="12006" y="2061136"/>
                </a:lnTo>
                <a:lnTo>
                  <a:pt x="3063" y="2013681"/>
                </a:lnTo>
                <a:lnTo>
                  <a:pt x="0" y="1964399"/>
                </a:lnTo>
                <a:lnTo>
                  <a:pt x="0" y="392942"/>
                </a:lnTo>
                <a:close/>
              </a:path>
            </a:pathLst>
          </a:custGeom>
          <a:ln w="2857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37302" y="4319902"/>
            <a:ext cx="34036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10179" y="4423654"/>
            <a:ext cx="34036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95959" y="5529244"/>
            <a:ext cx="1896365" cy="12563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1468" y="5582763"/>
            <a:ext cx="1977770" cy="11802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813172" y="4944426"/>
            <a:ext cx="178244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Recreational</a:t>
            </a:r>
            <a:r>
              <a:rPr sz="155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001F5F"/>
                </a:solidFill>
                <a:latin typeface="Calibri"/>
                <a:cs typeface="Calibri"/>
              </a:rPr>
              <a:t>facilities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25724" y="4417695"/>
            <a:ext cx="3048000" cy="2380615"/>
          </a:xfrm>
          <a:custGeom>
            <a:avLst/>
            <a:gdLst/>
            <a:ahLst/>
            <a:cxnLst/>
            <a:rect l="l" t="t" r="r" b="b"/>
            <a:pathLst>
              <a:path w="3048000" h="2380615">
                <a:moveTo>
                  <a:pt x="0" y="396752"/>
                </a:moveTo>
                <a:lnTo>
                  <a:pt x="2667" y="350490"/>
                </a:lnTo>
                <a:lnTo>
                  <a:pt x="10473" y="305794"/>
                </a:lnTo>
                <a:lnTo>
                  <a:pt x="23119" y="262961"/>
                </a:lnTo>
                <a:lnTo>
                  <a:pt x="40307" y="222290"/>
                </a:lnTo>
                <a:lnTo>
                  <a:pt x="61741" y="184077"/>
                </a:lnTo>
                <a:lnTo>
                  <a:pt x="87123" y="148622"/>
                </a:lnTo>
                <a:lnTo>
                  <a:pt x="116155" y="116222"/>
                </a:lnTo>
                <a:lnTo>
                  <a:pt x="148540" y="87176"/>
                </a:lnTo>
                <a:lnTo>
                  <a:pt x="183981" y="61780"/>
                </a:lnTo>
                <a:lnTo>
                  <a:pt x="222179" y="40334"/>
                </a:lnTo>
                <a:lnTo>
                  <a:pt x="262838" y="23134"/>
                </a:lnTo>
                <a:lnTo>
                  <a:pt x="305661" y="10480"/>
                </a:lnTo>
                <a:lnTo>
                  <a:pt x="350349" y="2669"/>
                </a:lnTo>
                <a:lnTo>
                  <a:pt x="396605" y="0"/>
                </a:lnTo>
                <a:lnTo>
                  <a:pt x="2651363" y="0"/>
                </a:lnTo>
                <a:lnTo>
                  <a:pt x="2697626" y="2669"/>
                </a:lnTo>
                <a:lnTo>
                  <a:pt x="2742319" y="10480"/>
                </a:lnTo>
                <a:lnTo>
                  <a:pt x="2785146" y="23134"/>
                </a:lnTo>
                <a:lnTo>
                  <a:pt x="2825809" y="40334"/>
                </a:lnTo>
                <a:lnTo>
                  <a:pt x="2864010" y="61780"/>
                </a:lnTo>
                <a:lnTo>
                  <a:pt x="2899453" y="87176"/>
                </a:lnTo>
                <a:lnTo>
                  <a:pt x="2931840" y="116222"/>
                </a:lnTo>
                <a:lnTo>
                  <a:pt x="2960874" y="148622"/>
                </a:lnTo>
                <a:lnTo>
                  <a:pt x="2986256" y="184077"/>
                </a:lnTo>
                <a:lnTo>
                  <a:pt x="3007691" y="222290"/>
                </a:lnTo>
                <a:lnTo>
                  <a:pt x="3024880" y="262961"/>
                </a:lnTo>
                <a:lnTo>
                  <a:pt x="3037526" y="305794"/>
                </a:lnTo>
                <a:lnTo>
                  <a:pt x="3045331" y="350490"/>
                </a:lnTo>
                <a:lnTo>
                  <a:pt x="3047999" y="396752"/>
                </a:lnTo>
                <a:lnTo>
                  <a:pt x="3047999" y="1983449"/>
                </a:lnTo>
                <a:lnTo>
                  <a:pt x="3045331" y="2029712"/>
                </a:lnTo>
                <a:lnTo>
                  <a:pt x="3037526" y="2074407"/>
                </a:lnTo>
                <a:lnTo>
                  <a:pt x="3024880" y="2117237"/>
                </a:lnTo>
                <a:lnTo>
                  <a:pt x="3007691" y="2157905"/>
                </a:lnTo>
                <a:lnTo>
                  <a:pt x="2986256" y="2196112"/>
                </a:lnTo>
                <a:lnTo>
                  <a:pt x="2960874" y="2231560"/>
                </a:lnTo>
                <a:lnTo>
                  <a:pt x="2931840" y="2263953"/>
                </a:lnTo>
                <a:lnTo>
                  <a:pt x="2899453" y="2292993"/>
                </a:lnTo>
                <a:lnTo>
                  <a:pt x="2864010" y="2318382"/>
                </a:lnTo>
                <a:lnTo>
                  <a:pt x="2825809" y="2339822"/>
                </a:lnTo>
                <a:lnTo>
                  <a:pt x="2785146" y="2357015"/>
                </a:lnTo>
                <a:lnTo>
                  <a:pt x="2742319" y="2369665"/>
                </a:lnTo>
                <a:lnTo>
                  <a:pt x="2697626" y="2377473"/>
                </a:lnTo>
                <a:lnTo>
                  <a:pt x="2651363" y="2380142"/>
                </a:lnTo>
                <a:lnTo>
                  <a:pt x="396605" y="2380142"/>
                </a:lnTo>
                <a:lnTo>
                  <a:pt x="350349" y="2377473"/>
                </a:lnTo>
                <a:lnTo>
                  <a:pt x="305661" y="2369665"/>
                </a:lnTo>
                <a:lnTo>
                  <a:pt x="262838" y="2357015"/>
                </a:lnTo>
                <a:lnTo>
                  <a:pt x="222179" y="2339822"/>
                </a:lnTo>
                <a:lnTo>
                  <a:pt x="183981" y="2318382"/>
                </a:lnTo>
                <a:lnTo>
                  <a:pt x="148540" y="2292993"/>
                </a:lnTo>
                <a:lnTo>
                  <a:pt x="116155" y="2263953"/>
                </a:lnTo>
                <a:lnTo>
                  <a:pt x="87123" y="2231560"/>
                </a:lnTo>
                <a:lnTo>
                  <a:pt x="61741" y="2196112"/>
                </a:lnTo>
                <a:lnTo>
                  <a:pt x="40307" y="2157905"/>
                </a:lnTo>
                <a:lnTo>
                  <a:pt x="23119" y="2117237"/>
                </a:lnTo>
                <a:lnTo>
                  <a:pt x="10473" y="2074407"/>
                </a:lnTo>
                <a:lnTo>
                  <a:pt x="2667" y="2029712"/>
                </a:lnTo>
                <a:lnTo>
                  <a:pt x="0" y="1983449"/>
                </a:lnTo>
                <a:lnTo>
                  <a:pt x="0" y="396752"/>
                </a:lnTo>
                <a:close/>
              </a:path>
            </a:pathLst>
          </a:custGeom>
          <a:ln w="2857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234051" y="4507608"/>
            <a:ext cx="34099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64692" y="5452273"/>
            <a:ext cx="2242566" cy="1345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99292" y="70140"/>
            <a:ext cx="3476609" cy="1148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37"/>
            <a:ext cx="12192000" cy="6847840"/>
          </a:xfrm>
          <a:custGeom>
            <a:avLst/>
            <a:gdLst/>
            <a:ahLst/>
            <a:cxnLst/>
            <a:rect l="l" t="t" r="r" b="b"/>
            <a:pathLst>
              <a:path w="12192000" h="6847840">
                <a:moveTo>
                  <a:pt x="0" y="6847362"/>
                </a:moveTo>
                <a:lnTo>
                  <a:pt x="12192000" y="6847362"/>
                </a:lnTo>
                <a:lnTo>
                  <a:pt x="12192000" y="0"/>
                </a:lnTo>
                <a:lnTo>
                  <a:pt x="0" y="0"/>
                </a:lnTo>
                <a:lnTo>
                  <a:pt x="0" y="6847362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026" y="1997518"/>
            <a:ext cx="5505571" cy="4129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9098" y="2006918"/>
            <a:ext cx="5505571" cy="4129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1024" y="965830"/>
            <a:ext cx="500697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20" dirty="0">
                <a:solidFill>
                  <a:srgbClr val="FF0000"/>
                </a:solidFill>
              </a:rPr>
              <a:t>W</a:t>
            </a:r>
            <a:r>
              <a:rPr spc="-20" dirty="0"/>
              <a:t>ATERSHED</a:t>
            </a:r>
            <a:r>
              <a:rPr spc="-105" dirty="0"/>
              <a:t> </a:t>
            </a:r>
            <a:r>
              <a:rPr dirty="0"/>
              <a:t>DEVELOPMENT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8599292" y="81814"/>
            <a:ext cx="3476609" cy="1148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71723" y="6235382"/>
            <a:ext cx="273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10" dirty="0">
                <a:solidFill>
                  <a:srgbClr val="001F5F"/>
                </a:solidFill>
                <a:latin typeface="Calibri"/>
                <a:cs typeface="Calibri"/>
              </a:rPr>
              <a:t>Joshiwala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Check</a:t>
            </a:r>
            <a:r>
              <a:rPr sz="2400" b="1" i="1" spc="-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Dam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032" y="5650028"/>
            <a:ext cx="1577975" cy="457200"/>
          </a:xfrm>
          <a:prstGeom prst="rect">
            <a:avLst/>
          </a:prstGeom>
          <a:solidFill>
            <a:srgbClr val="001F5F">
              <a:alpha val="36862"/>
            </a:srgbClr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98064" y="5650028"/>
            <a:ext cx="1577975" cy="457200"/>
          </a:xfrm>
          <a:prstGeom prst="rect">
            <a:avLst/>
          </a:prstGeom>
          <a:solidFill>
            <a:srgbClr val="001F5F">
              <a:alpha val="36862"/>
            </a:srgbClr>
          </a:solidFill>
        </p:spPr>
        <p:txBody>
          <a:bodyPr vert="horz" wrap="square" lIns="0" tIns="34925" rIns="0" bIns="0" rtlCol="0">
            <a:spAutoFit/>
          </a:bodyPr>
          <a:lstStyle/>
          <a:p>
            <a:pPr marL="852169">
              <a:lnSpc>
                <a:spcPct val="100000"/>
              </a:lnSpc>
              <a:spcBef>
                <a:spcPts val="275"/>
              </a:spcBef>
            </a:pP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125" y="876358"/>
            <a:ext cx="8366759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STEPS </a:t>
            </a:r>
            <a:r>
              <a:rPr spc="-45" dirty="0"/>
              <a:t>INVOLVED </a:t>
            </a:r>
            <a:r>
              <a:rPr spc="-10" dirty="0"/>
              <a:t>IN </a:t>
            </a:r>
            <a:r>
              <a:rPr sz="4800" spc="-25" dirty="0">
                <a:solidFill>
                  <a:srgbClr val="FF0000"/>
                </a:solidFill>
              </a:rPr>
              <a:t>W</a:t>
            </a:r>
            <a:r>
              <a:rPr spc="-25" dirty="0"/>
              <a:t>ATERSHED</a:t>
            </a:r>
            <a:r>
              <a:rPr spc="-50" dirty="0"/>
              <a:t> </a:t>
            </a:r>
            <a:r>
              <a:rPr dirty="0"/>
              <a:t>DEVELOPMENT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855663" y="1800157"/>
            <a:ext cx="169418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i="1" spc="20" dirty="0">
                <a:solidFill>
                  <a:srgbClr val="001F5F"/>
                </a:solidFill>
                <a:latin typeface="Calibri"/>
                <a:cs typeface="Calibri"/>
              </a:rPr>
              <a:t>1. </a:t>
            </a:r>
            <a:r>
              <a:rPr sz="2000" b="1" i="1" spc="15" dirty="0">
                <a:solidFill>
                  <a:srgbClr val="001F5F"/>
                </a:solidFill>
                <a:latin typeface="Calibri"/>
                <a:cs typeface="Calibri"/>
              </a:rPr>
              <a:t>Site</a:t>
            </a:r>
            <a:r>
              <a:rPr sz="2000" b="1" i="1" spc="-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Selection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7025" y="4278310"/>
            <a:ext cx="418782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i="1" spc="20" dirty="0">
                <a:solidFill>
                  <a:srgbClr val="001F5F"/>
                </a:solidFill>
                <a:latin typeface="Calibri"/>
                <a:cs typeface="Calibri"/>
              </a:rPr>
              <a:t>4.</a:t>
            </a:r>
            <a:r>
              <a:rPr sz="20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Watershed</a:t>
            </a:r>
            <a:r>
              <a:rPr sz="2000" b="1" i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development</a:t>
            </a:r>
            <a:r>
              <a:rPr sz="2000" b="1" i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project</a:t>
            </a:r>
            <a:r>
              <a:rPr sz="2000" b="1" i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plan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7137" y="1826827"/>
            <a:ext cx="200723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i="1" spc="20" dirty="0">
                <a:solidFill>
                  <a:srgbClr val="001F5F"/>
                </a:solidFill>
                <a:latin typeface="Calibri"/>
                <a:cs typeface="Calibri"/>
              </a:rPr>
              <a:t>2. </a:t>
            </a: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Resource</a:t>
            </a:r>
            <a:r>
              <a:rPr sz="2000" b="1" i="1" spc="-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20" dirty="0">
                <a:solidFill>
                  <a:srgbClr val="001F5F"/>
                </a:solidFill>
                <a:latin typeface="Calibri"/>
                <a:cs typeface="Calibri"/>
              </a:rPr>
              <a:t>Survey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78176" y="4283390"/>
            <a:ext cx="296481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i="1" spc="20" dirty="0">
                <a:solidFill>
                  <a:srgbClr val="001F5F"/>
                </a:solidFill>
                <a:latin typeface="Calibri"/>
                <a:cs typeface="Calibri"/>
              </a:rPr>
              <a:t>5.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Treatment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000" b="1" i="1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Watersheds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17998" y="1801440"/>
            <a:ext cx="25698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i="1" spc="20" dirty="0">
                <a:solidFill>
                  <a:srgbClr val="001F5F"/>
                </a:solidFill>
                <a:latin typeface="Calibri"/>
                <a:cs typeface="Calibri"/>
              </a:rPr>
              <a:t>3.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People’s</a:t>
            </a:r>
            <a:r>
              <a:rPr sz="2000" b="1" i="1" spc="-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Participation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3612" y="2237740"/>
            <a:ext cx="3311408" cy="1741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0219" y="2210434"/>
            <a:ext cx="3311408" cy="1690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1966" y="2573539"/>
            <a:ext cx="1013283" cy="964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49818" y="2210434"/>
            <a:ext cx="3445002" cy="1690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5262" y="4715969"/>
            <a:ext cx="3077199" cy="1736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82774" y="4642244"/>
            <a:ext cx="3476487" cy="1955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99292" y="70140"/>
            <a:ext cx="3476609" cy="1148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125" y="567431"/>
            <a:ext cx="9500870" cy="1261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APPROXIMATE </a:t>
            </a:r>
            <a:r>
              <a:rPr dirty="0"/>
              <a:t>COSTS </a:t>
            </a:r>
            <a:r>
              <a:rPr spc="15" dirty="0"/>
              <a:t>FOR </a:t>
            </a:r>
            <a:r>
              <a:rPr sz="4800" spc="-25" dirty="0">
                <a:solidFill>
                  <a:srgbClr val="FF0000"/>
                </a:solidFill>
              </a:rPr>
              <a:t>W</a:t>
            </a:r>
            <a:r>
              <a:rPr spc="-25" dirty="0"/>
              <a:t>ATERSHED</a:t>
            </a:r>
            <a:r>
              <a:rPr spc="-415" dirty="0"/>
              <a:t> </a:t>
            </a:r>
            <a:r>
              <a:rPr dirty="0"/>
              <a:t>DEVELOPMENT</a:t>
            </a:r>
            <a:endParaRPr sz="4800"/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5" dirty="0"/>
              <a:t>PROJECTS</a:t>
            </a:r>
          </a:p>
        </p:txBody>
      </p:sp>
      <p:sp>
        <p:nvSpPr>
          <p:cNvPr id="3" name="object 3"/>
          <p:cNvSpPr/>
          <p:nvPr/>
        </p:nvSpPr>
        <p:spPr>
          <a:xfrm>
            <a:off x="1105793" y="2510149"/>
            <a:ext cx="9218930" cy="4261485"/>
          </a:xfrm>
          <a:custGeom>
            <a:avLst/>
            <a:gdLst/>
            <a:ahLst/>
            <a:cxnLst/>
            <a:rect l="l" t="t" r="r" b="b"/>
            <a:pathLst>
              <a:path w="9218930" h="4261484">
                <a:moveTo>
                  <a:pt x="8508239" y="0"/>
                </a:moveTo>
                <a:lnTo>
                  <a:pt x="710184" y="0"/>
                </a:lnTo>
                <a:lnTo>
                  <a:pt x="661565" y="1638"/>
                </a:lnTo>
                <a:lnTo>
                  <a:pt x="613825" y="6483"/>
                </a:lnTo>
                <a:lnTo>
                  <a:pt x="567069" y="14429"/>
                </a:lnTo>
                <a:lnTo>
                  <a:pt x="521404" y="25371"/>
                </a:lnTo>
                <a:lnTo>
                  <a:pt x="476934" y="39201"/>
                </a:lnTo>
                <a:lnTo>
                  <a:pt x="433766" y="55815"/>
                </a:lnTo>
                <a:lnTo>
                  <a:pt x="392006" y="75106"/>
                </a:lnTo>
                <a:lnTo>
                  <a:pt x="351759" y="96969"/>
                </a:lnTo>
                <a:lnTo>
                  <a:pt x="313132" y="121298"/>
                </a:lnTo>
                <a:lnTo>
                  <a:pt x="276230" y="147987"/>
                </a:lnTo>
                <a:lnTo>
                  <a:pt x="241159" y="176930"/>
                </a:lnTo>
                <a:lnTo>
                  <a:pt x="208024" y="208022"/>
                </a:lnTo>
                <a:lnTo>
                  <a:pt x="176932" y="241156"/>
                </a:lnTo>
                <a:lnTo>
                  <a:pt x="147989" y="276227"/>
                </a:lnTo>
                <a:lnTo>
                  <a:pt x="121299" y="313129"/>
                </a:lnTo>
                <a:lnTo>
                  <a:pt x="96970" y="351757"/>
                </a:lnTo>
                <a:lnTo>
                  <a:pt x="75107" y="392003"/>
                </a:lnTo>
                <a:lnTo>
                  <a:pt x="55815" y="433764"/>
                </a:lnTo>
                <a:lnTo>
                  <a:pt x="39202" y="476932"/>
                </a:lnTo>
                <a:lnTo>
                  <a:pt x="25371" y="521402"/>
                </a:lnTo>
                <a:lnTo>
                  <a:pt x="14430" y="567067"/>
                </a:lnTo>
                <a:lnTo>
                  <a:pt x="6483" y="613824"/>
                </a:lnTo>
                <a:lnTo>
                  <a:pt x="1638" y="661564"/>
                </a:lnTo>
                <a:lnTo>
                  <a:pt x="0" y="710184"/>
                </a:lnTo>
                <a:lnTo>
                  <a:pt x="0" y="3550965"/>
                </a:lnTo>
                <a:lnTo>
                  <a:pt x="1638" y="3599591"/>
                </a:lnTo>
                <a:lnTo>
                  <a:pt x="6483" y="3647337"/>
                </a:lnTo>
                <a:lnTo>
                  <a:pt x="14430" y="3694097"/>
                </a:lnTo>
                <a:lnTo>
                  <a:pt x="25371" y="3739767"/>
                </a:lnTo>
                <a:lnTo>
                  <a:pt x="39202" y="3784240"/>
                </a:lnTo>
                <a:lnTo>
                  <a:pt x="55815" y="3827411"/>
                </a:lnTo>
                <a:lnTo>
                  <a:pt x="75107" y="3869173"/>
                </a:lnTo>
                <a:lnTo>
                  <a:pt x="96970" y="3909421"/>
                </a:lnTo>
                <a:lnTo>
                  <a:pt x="121299" y="3948049"/>
                </a:lnTo>
                <a:lnTo>
                  <a:pt x="147989" y="3984952"/>
                </a:lnTo>
                <a:lnTo>
                  <a:pt x="176932" y="4020024"/>
                </a:lnTo>
                <a:lnTo>
                  <a:pt x="208024" y="4053158"/>
                </a:lnTo>
                <a:lnTo>
                  <a:pt x="241159" y="4084249"/>
                </a:lnTo>
                <a:lnTo>
                  <a:pt x="276230" y="4113192"/>
                </a:lnTo>
                <a:lnTo>
                  <a:pt x="313132" y="4139880"/>
                </a:lnTo>
                <a:lnTo>
                  <a:pt x="351759" y="4164209"/>
                </a:lnTo>
                <a:lnTo>
                  <a:pt x="392006" y="4186071"/>
                </a:lnTo>
                <a:lnTo>
                  <a:pt x="433766" y="4205361"/>
                </a:lnTo>
                <a:lnTo>
                  <a:pt x="476934" y="4221974"/>
                </a:lnTo>
                <a:lnTo>
                  <a:pt x="521404" y="4235803"/>
                </a:lnTo>
                <a:lnTo>
                  <a:pt x="567069" y="4246743"/>
                </a:lnTo>
                <a:lnTo>
                  <a:pt x="613825" y="4254689"/>
                </a:lnTo>
                <a:lnTo>
                  <a:pt x="661565" y="4259534"/>
                </a:lnTo>
                <a:lnTo>
                  <a:pt x="710184" y="4261172"/>
                </a:lnTo>
                <a:lnTo>
                  <a:pt x="8508239" y="4261172"/>
                </a:lnTo>
                <a:lnTo>
                  <a:pt x="8556858" y="4259534"/>
                </a:lnTo>
                <a:lnTo>
                  <a:pt x="8604599" y="4254689"/>
                </a:lnTo>
                <a:lnTo>
                  <a:pt x="8651355" y="4246743"/>
                </a:lnTo>
                <a:lnTo>
                  <a:pt x="8697021" y="4235803"/>
                </a:lnTo>
                <a:lnTo>
                  <a:pt x="8741491" y="4221974"/>
                </a:lnTo>
                <a:lnTo>
                  <a:pt x="8784659" y="4205361"/>
                </a:lnTo>
                <a:lnTo>
                  <a:pt x="8826419" y="4186071"/>
                </a:lnTo>
                <a:lnTo>
                  <a:pt x="8866666" y="4164209"/>
                </a:lnTo>
                <a:lnTo>
                  <a:pt x="8905293" y="4139880"/>
                </a:lnTo>
                <a:lnTo>
                  <a:pt x="8942195" y="4113192"/>
                </a:lnTo>
                <a:lnTo>
                  <a:pt x="8977266" y="4084249"/>
                </a:lnTo>
                <a:lnTo>
                  <a:pt x="9010401" y="4053158"/>
                </a:lnTo>
                <a:lnTo>
                  <a:pt x="9041492" y="4020024"/>
                </a:lnTo>
                <a:lnTo>
                  <a:pt x="9070436" y="3984952"/>
                </a:lnTo>
                <a:lnTo>
                  <a:pt x="9097125" y="3948049"/>
                </a:lnTo>
                <a:lnTo>
                  <a:pt x="9121454" y="3909421"/>
                </a:lnTo>
                <a:lnTo>
                  <a:pt x="9143316" y="3869173"/>
                </a:lnTo>
                <a:lnTo>
                  <a:pt x="9162608" y="3827411"/>
                </a:lnTo>
                <a:lnTo>
                  <a:pt x="9179221" y="3784240"/>
                </a:lnTo>
                <a:lnTo>
                  <a:pt x="9193052" y="3739767"/>
                </a:lnTo>
                <a:lnTo>
                  <a:pt x="9203993" y="3694097"/>
                </a:lnTo>
                <a:lnTo>
                  <a:pt x="9211939" y="3647337"/>
                </a:lnTo>
                <a:lnTo>
                  <a:pt x="9216784" y="3599591"/>
                </a:lnTo>
                <a:lnTo>
                  <a:pt x="9218423" y="3550965"/>
                </a:lnTo>
                <a:lnTo>
                  <a:pt x="9218423" y="710184"/>
                </a:lnTo>
                <a:lnTo>
                  <a:pt x="9216784" y="661564"/>
                </a:lnTo>
                <a:lnTo>
                  <a:pt x="9211939" y="613824"/>
                </a:lnTo>
                <a:lnTo>
                  <a:pt x="9203993" y="567067"/>
                </a:lnTo>
                <a:lnTo>
                  <a:pt x="9193052" y="521402"/>
                </a:lnTo>
                <a:lnTo>
                  <a:pt x="9179221" y="476932"/>
                </a:lnTo>
                <a:lnTo>
                  <a:pt x="9162608" y="433764"/>
                </a:lnTo>
                <a:lnTo>
                  <a:pt x="9143316" y="392003"/>
                </a:lnTo>
                <a:lnTo>
                  <a:pt x="9121454" y="351757"/>
                </a:lnTo>
                <a:lnTo>
                  <a:pt x="9097125" y="313129"/>
                </a:lnTo>
                <a:lnTo>
                  <a:pt x="9070436" y="276227"/>
                </a:lnTo>
                <a:lnTo>
                  <a:pt x="9041492" y="241156"/>
                </a:lnTo>
                <a:lnTo>
                  <a:pt x="9010401" y="208022"/>
                </a:lnTo>
                <a:lnTo>
                  <a:pt x="8977266" y="176930"/>
                </a:lnTo>
                <a:lnTo>
                  <a:pt x="8942195" y="147987"/>
                </a:lnTo>
                <a:lnTo>
                  <a:pt x="8905293" y="121298"/>
                </a:lnTo>
                <a:lnTo>
                  <a:pt x="8866666" y="96969"/>
                </a:lnTo>
                <a:lnTo>
                  <a:pt x="8826419" y="75106"/>
                </a:lnTo>
                <a:lnTo>
                  <a:pt x="8784659" y="55815"/>
                </a:lnTo>
                <a:lnTo>
                  <a:pt x="8741491" y="39201"/>
                </a:lnTo>
                <a:lnTo>
                  <a:pt x="8697021" y="25371"/>
                </a:lnTo>
                <a:lnTo>
                  <a:pt x="8651355" y="14429"/>
                </a:lnTo>
                <a:lnTo>
                  <a:pt x="8604599" y="6483"/>
                </a:lnTo>
                <a:lnTo>
                  <a:pt x="8556858" y="1638"/>
                </a:lnTo>
                <a:lnTo>
                  <a:pt x="850823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5793" y="2510150"/>
            <a:ext cx="9218930" cy="4261485"/>
          </a:xfrm>
          <a:custGeom>
            <a:avLst/>
            <a:gdLst/>
            <a:ahLst/>
            <a:cxnLst/>
            <a:rect l="l" t="t" r="r" b="b"/>
            <a:pathLst>
              <a:path w="9218930" h="4261484">
                <a:moveTo>
                  <a:pt x="0" y="710183"/>
                </a:moveTo>
                <a:lnTo>
                  <a:pt x="1638" y="661564"/>
                </a:lnTo>
                <a:lnTo>
                  <a:pt x="6483" y="613824"/>
                </a:lnTo>
                <a:lnTo>
                  <a:pt x="14430" y="567067"/>
                </a:lnTo>
                <a:lnTo>
                  <a:pt x="25371" y="521402"/>
                </a:lnTo>
                <a:lnTo>
                  <a:pt x="39202" y="476932"/>
                </a:lnTo>
                <a:lnTo>
                  <a:pt x="55815" y="433764"/>
                </a:lnTo>
                <a:lnTo>
                  <a:pt x="75107" y="392003"/>
                </a:lnTo>
                <a:lnTo>
                  <a:pt x="96970" y="351757"/>
                </a:lnTo>
                <a:lnTo>
                  <a:pt x="121299" y="313129"/>
                </a:lnTo>
                <a:lnTo>
                  <a:pt x="147989" y="276227"/>
                </a:lnTo>
                <a:lnTo>
                  <a:pt x="176932" y="241156"/>
                </a:lnTo>
                <a:lnTo>
                  <a:pt x="208024" y="208022"/>
                </a:lnTo>
                <a:lnTo>
                  <a:pt x="241159" y="176930"/>
                </a:lnTo>
                <a:lnTo>
                  <a:pt x="276230" y="147987"/>
                </a:lnTo>
                <a:lnTo>
                  <a:pt x="313132" y="121298"/>
                </a:lnTo>
                <a:lnTo>
                  <a:pt x="351759" y="96969"/>
                </a:lnTo>
                <a:lnTo>
                  <a:pt x="392006" y="75106"/>
                </a:lnTo>
                <a:lnTo>
                  <a:pt x="433766" y="55815"/>
                </a:lnTo>
                <a:lnTo>
                  <a:pt x="476934" y="39201"/>
                </a:lnTo>
                <a:lnTo>
                  <a:pt x="521404" y="25371"/>
                </a:lnTo>
                <a:lnTo>
                  <a:pt x="567069" y="14429"/>
                </a:lnTo>
                <a:lnTo>
                  <a:pt x="613825" y="6483"/>
                </a:lnTo>
                <a:lnTo>
                  <a:pt x="661565" y="1638"/>
                </a:lnTo>
                <a:lnTo>
                  <a:pt x="710183" y="0"/>
                </a:lnTo>
                <a:lnTo>
                  <a:pt x="8508238" y="0"/>
                </a:lnTo>
                <a:lnTo>
                  <a:pt x="8556858" y="1638"/>
                </a:lnTo>
                <a:lnTo>
                  <a:pt x="8604598" y="6483"/>
                </a:lnTo>
                <a:lnTo>
                  <a:pt x="8651354" y="14429"/>
                </a:lnTo>
                <a:lnTo>
                  <a:pt x="8697020" y="25371"/>
                </a:lnTo>
                <a:lnTo>
                  <a:pt x="8741490" y="39201"/>
                </a:lnTo>
                <a:lnTo>
                  <a:pt x="8784658" y="55815"/>
                </a:lnTo>
                <a:lnTo>
                  <a:pt x="8826418" y="75106"/>
                </a:lnTo>
                <a:lnTo>
                  <a:pt x="8866665" y="96969"/>
                </a:lnTo>
                <a:lnTo>
                  <a:pt x="8905292" y="121298"/>
                </a:lnTo>
                <a:lnTo>
                  <a:pt x="8942195" y="147987"/>
                </a:lnTo>
                <a:lnTo>
                  <a:pt x="8977266" y="176930"/>
                </a:lnTo>
                <a:lnTo>
                  <a:pt x="9010400" y="208022"/>
                </a:lnTo>
                <a:lnTo>
                  <a:pt x="9041492" y="241156"/>
                </a:lnTo>
                <a:lnTo>
                  <a:pt x="9070435" y="276227"/>
                </a:lnTo>
                <a:lnTo>
                  <a:pt x="9097124" y="313129"/>
                </a:lnTo>
                <a:lnTo>
                  <a:pt x="9121453" y="351757"/>
                </a:lnTo>
                <a:lnTo>
                  <a:pt x="9143316" y="392003"/>
                </a:lnTo>
                <a:lnTo>
                  <a:pt x="9162607" y="433764"/>
                </a:lnTo>
                <a:lnTo>
                  <a:pt x="9179221" y="476932"/>
                </a:lnTo>
                <a:lnTo>
                  <a:pt x="9193051" y="521402"/>
                </a:lnTo>
                <a:lnTo>
                  <a:pt x="9203992" y="567067"/>
                </a:lnTo>
                <a:lnTo>
                  <a:pt x="9211938" y="613824"/>
                </a:lnTo>
                <a:lnTo>
                  <a:pt x="9216784" y="661564"/>
                </a:lnTo>
                <a:lnTo>
                  <a:pt x="9218422" y="710183"/>
                </a:lnTo>
                <a:lnTo>
                  <a:pt x="9218422" y="3550965"/>
                </a:lnTo>
                <a:lnTo>
                  <a:pt x="9216784" y="3599590"/>
                </a:lnTo>
                <a:lnTo>
                  <a:pt x="9211938" y="3647336"/>
                </a:lnTo>
                <a:lnTo>
                  <a:pt x="9203992" y="3694097"/>
                </a:lnTo>
                <a:lnTo>
                  <a:pt x="9193051" y="3739767"/>
                </a:lnTo>
                <a:lnTo>
                  <a:pt x="9179221" y="3784240"/>
                </a:lnTo>
                <a:lnTo>
                  <a:pt x="9162607" y="3827410"/>
                </a:lnTo>
                <a:lnTo>
                  <a:pt x="9143316" y="3869173"/>
                </a:lnTo>
                <a:lnTo>
                  <a:pt x="9121453" y="3909421"/>
                </a:lnTo>
                <a:lnTo>
                  <a:pt x="9097124" y="3948049"/>
                </a:lnTo>
                <a:lnTo>
                  <a:pt x="9070435" y="3984952"/>
                </a:lnTo>
                <a:lnTo>
                  <a:pt x="9041492" y="4020023"/>
                </a:lnTo>
                <a:lnTo>
                  <a:pt x="9010400" y="4053158"/>
                </a:lnTo>
                <a:lnTo>
                  <a:pt x="8977266" y="4084249"/>
                </a:lnTo>
                <a:lnTo>
                  <a:pt x="8942195" y="4113192"/>
                </a:lnTo>
                <a:lnTo>
                  <a:pt x="8905292" y="4139880"/>
                </a:lnTo>
                <a:lnTo>
                  <a:pt x="8866665" y="4164208"/>
                </a:lnTo>
                <a:lnTo>
                  <a:pt x="8826418" y="4186070"/>
                </a:lnTo>
                <a:lnTo>
                  <a:pt x="8784658" y="4205361"/>
                </a:lnTo>
                <a:lnTo>
                  <a:pt x="8741490" y="4221973"/>
                </a:lnTo>
                <a:lnTo>
                  <a:pt x="8697020" y="4235803"/>
                </a:lnTo>
                <a:lnTo>
                  <a:pt x="8651354" y="4246743"/>
                </a:lnTo>
                <a:lnTo>
                  <a:pt x="8604598" y="4254689"/>
                </a:lnTo>
                <a:lnTo>
                  <a:pt x="8556858" y="4259534"/>
                </a:lnTo>
                <a:lnTo>
                  <a:pt x="8508238" y="4261172"/>
                </a:lnTo>
                <a:lnTo>
                  <a:pt x="710183" y="4261172"/>
                </a:lnTo>
                <a:lnTo>
                  <a:pt x="661565" y="4259534"/>
                </a:lnTo>
                <a:lnTo>
                  <a:pt x="613825" y="4254689"/>
                </a:lnTo>
                <a:lnTo>
                  <a:pt x="567069" y="4246743"/>
                </a:lnTo>
                <a:lnTo>
                  <a:pt x="521404" y="4235803"/>
                </a:lnTo>
                <a:lnTo>
                  <a:pt x="476934" y="4221973"/>
                </a:lnTo>
                <a:lnTo>
                  <a:pt x="433766" y="4205361"/>
                </a:lnTo>
                <a:lnTo>
                  <a:pt x="392006" y="4186070"/>
                </a:lnTo>
                <a:lnTo>
                  <a:pt x="351759" y="4164208"/>
                </a:lnTo>
                <a:lnTo>
                  <a:pt x="313132" y="4139880"/>
                </a:lnTo>
                <a:lnTo>
                  <a:pt x="276230" y="4113192"/>
                </a:lnTo>
                <a:lnTo>
                  <a:pt x="241159" y="4084249"/>
                </a:lnTo>
                <a:lnTo>
                  <a:pt x="208024" y="4053158"/>
                </a:lnTo>
                <a:lnTo>
                  <a:pt x="176932" y="4020023"/>
                </a:lnTo>
                <a:lnTo>
                  <a:pt x="147989" y="3984952"/>
                </a:lnTo>
                <a:lnTo>
                  <a:pt x="121299" y="3948049"/>
                </a:lnTo>
                <a:lnTo>
                  <a:pt x="96970" y="3909421"/>
                </a:lnTo>
                <a:lnTo>
                  <a:pt x="75107" y="3869173"/>
                </a:lnTo>
                <a:lnTo>
                  <a:pt x="55815" y="3827410"/>
                </a:lnTo>
                <a:lnTo>
                  <a:pt x="39202" y="3784240"/>
                </a:lnTo>
                <a:lnTo>
                  <a:pt x="25371" y="3739767"/>
                </a:lnTo>
                <a:lnTo>
                  <a:pt x="14430" y="3694097"/>
                </a:lnTo>
                <a:lnTo>
                  <a:pt x="6483" y="3647336"/>
                </a:lnTo>
                <a:lnTo>
                  <a:pt x="1638" y="3599590"/>
                </a:lnTo>
                <a:lnTo>
                  <a:pt x="0" y="3550965"/>
                </a:lnTo>
                <a:lnTo>
                  <a:pt x="0" y="710183"/>
                </a:lnTo>
                <a:close/>
              </a:path>
            </a:pathLst>
          </a:custGeom>
          <a:ln w="12700">
            <a:solidFill>
              <a:srgbClr val="2E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Check</a:t>
            </a:r>
            <a:r>
              <a:rPr spc="5" dirty="0"/>
              <a:t> </a:t>
            </a:r>
            <a:r>
              <a:rPr spc="-15" dirty="0"/>
              <a:t>Dams</a:t>
            </a:r>
          </a:p>
          <a:p>
            <a:pPr marL="12700" marR="1374140">
              <a:lnSpc>
                <a:spcPct val="200800"/>
              </a:lnSpc>
            </a:pPr>
            <a:r>
              <a:rPr spc="-5" dirty="0"/>
              <a:t>Farm </a:t>
            </a:r>
            <a:r>
              <a:rPr spc="-35" dirty="0"/>
              <a:t>Ponds/ </a:t>
            </a:r>
            <a:r>
              <a:rPr spc="-50" dirty="0"/>
              <a:t>Tanks  </a:t>
            </a:r>
            <a:r>
              <a:rPr spc="-30" dirty="0"/>
              <a:t>Gabion</a:t>
            </a:r>
            <a:r>
              <a:rPr spc="145" dirty="0"/>
              <a:t> </a:t>
            </a:r>
            <a:r>
              <a:rPr spc="-15" dirty="0"/>
              <a:t>Structures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25" dirty="0"/>
              <a:t>Continuous </a:t>
            </a:r>
            <a:r>
              <a:rPr spc="-20" dirty="0"/>
              <a:t>Contour</a:t>
            </a:r>
            <a:r>
              <a:rPr spc="-300" dirty="0"/>
              <a:t> </a:t>
            </a:r>
            <a:r>
              <a:rPr spc="-35" dirty="0"/>
              <a:t>Trenches/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0" dirty="0"/>
              <a:t>Staggered</a:t>
            </a:r>
            <a:r>
              <a:rPr spc="160" dirty="0"/>
              <a:t> </a:t>
            </a:r>
            <a:r>
              <a:rPr spc="-35" dirty="0"/>
              <a:t>Trenches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20" dirty="0"/>
              <a:t>Earthen</a:t>
            </a:r>
            <a:r>
              <a:rPr spc="100" dirty="0"/>
              <a:t> </a:t>
            </a:r>
            <a:r>
              <a:rPr spc="-35" dirty="0"/>
              <a:t>Bunding</a:t>
            </a:r>
          </a:p>
        </p:txBody>
      </p:sp>
      <p:sp>
        <p:nvSpPr>
          <p:cNvPr id="6" name="object 6"/>
          <p:cNvSpPr/>
          <p:nvPr/>
        </p:nvSpPr>
        <p:spPr>
          <a:xfrm>
            <a:off x="5257800" y="2857499"/>
            <a:ext cx="497205" cy="474980"/>
          </a:xfrm>
          <a:custGeom>
            <a:avLst/>
            <a:gdLst/>
            <a:ahLst/>
            <a:cxnLst/>
            <a:rect l="l" t="t" r="r" b="b"/>
            <a:pathLst>
              <a:path w="497204" h="474979">
                <a:moveTo>
                  <a:pt x="259201" y="0"/>
                </a:moveTo>
                <a:lnTo>
                  <a:pt x="259201" y="118750"/>
                </a:lnTo>
                <a:lnTo>
                  <a:pt x="0" y="118750"/>
                </a:lnTo>
                <a:lnTo>
                  <a:pt x="0" y="356219"/>
                </a:lnTo>
                <a:lnTo>
                  <a:pt x="259201" y="356219"/>
                </a:lnTo>
                <a:lnTo>
                  <a:pt x="259201" y="474969"/>
                </a:lnTo>
                <a:lnTo>
                  <a:pt x="496702" y="237500"/>
                </a:lnTo>
                <a:lnTo>
                  <a:pt x="259201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3536045"/>
            <a:ext cx="497205" cy="475615"/>
          </a:xfrm>
          <a:custGeom>
            <a:avLst/>
            <a:gdLst/>
            <a:ahLst/>
            <a:cxnLst/>
            <a:rect l="l" t="t" r="r" b="b"/>
            <a:pathLst>
              <a:path w="497204" h="475614">
                <a:moveTo>
                  <a:pt x="259201" y="0"/>
                </a:moveTo>
                <a:lnTo>
                  <a:pt x="259201" y="118750"/>
                </a:lnTo>
                <a:lnTo>
                  <a:pt x="0" y="118750"/>
                </a:lnTo>
                <a:lnTo>
                  <a:pt x="0" y="356250"/>
                </a:lnTo>
                <a:lnTo>
                  <a:pt x="259201" y="356250"/>
                </a:lnTo>
                <a:lnTo>
                  <a:pt x="259201" y="474991"/>
                </a:lnTo>
                <a:lnTo>
                  <a:pt x="496702" y="237500"/>
                </a:lnTo>
                <a:lnTo>
                  <a:pt x="259201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7800" y="4221860"/>
            <a:ext cx="497205" cy="475615"/>
          </a:xfrm>
          <a:custGeom>
            <a:avLst/>
            <a:gdLst/>
            <a:ahLst/>
            <a:cxnLst/>
            <a:rect l="l" t="t" r="r" b="b"/>
            <a:pathLst>
              <a:path w="497204" h="475614">
                <a:moveTo>
                  <a:pt x="259201" y="0"/>
                </a:moveTo>
                <a:lnTo>
                  <a:pt x="259201" y="118740"/>
                </a:lnTo>
                <a:lnTo>
                  <a:pt x="0" y="118740"/>
                </a:lnTo>
                <a:lnTo>
                  <a:pt x="0" y="356366"/>
                </a:lnTo>
                <a:lnTo>
                  <a:pt x="259201" y="356366"/>
                </a:lnTo>
                <a:lnTo>
                  <a:pt x="259201" y="475107"/>
                </a:lnTo>
                <a:lnTo>
                  <a:pt x="496702" y="237494"/>
                </a:lnTo>
                <a:lnTo>
                  <a:pt x="259201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7800" y="5192517"/>
            <a:ext cx="497205" cy="475615"/>
          </a:xfrm>
          <a:custGeom>
            <a:avLst/>
            <a:gdLst/>
            <a:ahLst/>
            <a:cxnLst/>
            <a:rect l="l" t="t" r="r" b="b"/>
            <a:pathLst>
              <a:path w="497204" h="475614">
                <a:moveTo>
                  <a:pt x="259201" y="0"/>
                </a:moveTo>
                <a:lnTo>
                  <a:pt x="259201" y="118872"/>
                </a:lnTo>
                <a:lnTo>
                  <a:pt x="0" y="118872"/>
                </a:lnTo>
                <a:lnTo>
                  <a:pt x="0" y="356366"/>
                </a:lnTo>
                <a:lnTo>
                  <a:pt x="259201" y="356366"/>
                </a:lnTo>
                <a:lnTo>
                  <a:pt x="259201" y="475070"/>
                </a:lnTo>
                <a:lnTo>
                  <a:pt x="496702" y="237625"/>
                </a:lnTo>
                <a:lnTo>
                  <a:pt x="259201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5966" y="5985689"/>
            <a:ext cx="497205" cy="475615"/>
          </a:xfrm>
          <a:custGeom>
            <a:avLst/>
            <a:gdLst/>
            <a:ahLst/>
            <a:cxnLst/>
            <a:rect l="l" t="t" r="r" b="b"/>
            <a:pathLst>
              <a:path w="497204" h="475614">
                <a:moveTo>
                  <a:pt x="259201" y="0"/>
                </a:moveTo>
                <a:lnTo>
                  <a:pt x="259201" y="118740"/>
                </a:lnTo>
                <a:lnTo>
                  <a:pt x="0" y="118740"/>
                </a:lnTo>
                <a:lnTo>
                  <a:pt x="0" y="356244"/>
                </a:lnTo>
                <a:lnTo>
                  <a:pt x="259201" y="356244"/>
                </a:lnTo>
                <a:lnTo>
                  <a:pt x="259201" y="474997"/>
                </a:lnTo>
                <a:lnTo>
                  <a:pt x="496702" y="237503"/>
                </a:lnTo>
                <a:lnTo>
                  <a:pt x="259201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Rs. </a:t>
            </a:r>
            <a:r>
              <a:rPr dirty="0"/>
              <a:t>5 </a:t>
            </a:r>
            <a:r>
              <a:rPr spc="-20" dirty="0"/>
              <a:t>Lakhs </a:t>
            </a:r>
            <a:r>
              <a:rPr spc="5" dirty="0"/>
              <a:t>to </a:t>
            </a:r>
            <a:r>
              <a:rPr spc="-25" dirty="0"/>
              <a:t>Rs. </a:t>
            </a:r>
            <a:r>
              <a:rPr spc="-10" dirty="0"/>
              <a:t>50</a:t>
            </a:r>
            <a:r>
              <a:rPr spc="75" dirty="0"/>
              <a:t> </a:t>
            </a:r>
            <a:r>
              <a:rPr spc="-20" dirty="0"/>
              <a:t>Lakhs</a:t>
            </a:r>
          </a:p>
          <a:p>
            <a:pPr marL="12700" marR="238125">
              <a:lnSpc>
                <a:spcPts val="5740"/>
              </a:lnSpc>
              <a:spcBef>
                <a:spcPts val="585"/>
              </a:spcBef>
            </a:pPr>
            <a:r>
              <a:rPr spc="-25" dirty="0"/>
              <a:t>Rs. </a:t>
            </a:r>
            <a:r>
              <a:rPr spc="-10" dirty="0"/>
              <a:t>50,000 </a:t>
            </a:r>
            <a:r>
              <a:rPr spc="5" dirty="0"/>
              <a:t>to </a:t>
            </a:r>
            <a:r>
              <a:rPr spc="-25" dirty="0"/>
              <a:t>Rs. </a:t>
            </a:r>
            <a:r>
              <a:rPr dirty="0"/>
              <a:t>2 </a:t>
            </a:r>
            <a:r>
              <a:rPr spc="-15" dirty="0"/>
              <a:t>Lakhs  </a:t>
            </a:r>
            <a:r>
              <a:rPr spc="-25" dirty="0"/>
              <a:t>Rs. </a:t>
            </a:r>
            <a:r>
              <a:rPr dirty="0"/>
              <a:t>1 </a:t>
            </a:r>
            <a:r>
              <a:rPr spc="-10" dirty="0"/>
              <a:t>Lakh </a:t>
            </a:r>
            <a:r>
              <a:rPr spc="5" dirty="0"/>
              <a:t>to </a:t>
            </a:r>
            <a:r>
              <a:rPr spc="-25" dirty="0"/>
              <a:t>Rs. </a:t>
            </a:r>
            <a:r>
              <a:rPr dirty="0"/>
              <a:t>3</a:t>
            </a:r>
            <a:r>
              <a:rPr spc="70" dirty="0"/>
              <a:t> </a:t>
            </a:r>
            <a:r>
              <a:rPr spc="-15" dirty="0"/>
              <a:t>Lakhs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</a:pPr>
            <a:r>
              <a:rPr spc="-25" dirty="0"/>
              <a:t>Rs. </a:t>
            </a:r>
            <a:r>
              <a:rPr dirty="0"/>
              <a:t>1 </a:t>
            </a:r>
            <a:r>
              <a:rPr spc="-15" dirty="0"/>
              <a:t>Lakh </a:t>
            </a:r>
            <a:r>
              <a:rPr spc="5" dirty="0"/>
              <a:t>to </a:t>
            </a:r>
            <a:r>
              <a:rPr spc="-25" dirty="0"/>
              <a:t>Rs. </a:t>
            </a:r>
            <a:r>
              <a:rPr dirty="0"/>
              <a:t>5</a:t>
            </a:r>
            <a:r>
              <a:rPr spc="70" dirty="0"/>
              <a:t> </a:t>
            </a:r>
            <a:r>
              <a:rPr spc="-20" dirty="0"/>
              <a:t>Lakhs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20" dirty="0"/>
              <a:t>Rs. </a:t>
            </a:r>
            <a:r>
              <a:rPr spc="-15" dirty="0"/>
              <a:t>10,000 </a:t>
            </a:r>
            <a:r>
              <a:rPr spc="5" dirty="0"/>
              <a:t>to </a:t>
            </a:r>
            <a:r>
              <a:rPr spc="-20" dirty="0"/>
              <a:t>Rs. </a:t>
            </a:r>
            <a:r>
              <a:rPr dirty="0"/>
              <a:t>2</a:t>
            </a:r>
            <a:r>
              <a:rPr spc="50" dirty="0"/>
              <a:t> </a:t>
            </a:r>
            <a:r>
              <a:rPr spc="-15" dirty="0"/>
              <a:t>Lakhs</a:t>
            </a:r>
          </a:p>
        </p:txBody>
      </p:sp>
      <p:sp>
        <p:nvSpPr>
          <p:cNvPr id="12" name="object 12"/>
          <p:cNvSpPr/>
          <p:nvPr/>
        </p:nvSpPr>
        <p:spPr>
          <a:xfrm>
            <a:off x="10324216" y="2060304"/>
            <a:ext cx="979831" cy="979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9292" y="70140"/>
            <a:ext cx="3476609" cy="114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125" y="698876"/>
            <a:ext cx="4570095" cy="10039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265"/>
              </a:spcBef>
            </a:pPr>
            <a:r>
              <a:rPr spc="-35" dirty="0"/>
              <a:t>AVAILABILITY </a:t>
            </a:r>
            <a:r>
              <a:rPr spc="10" dirty="0"/>
              <a:t>OF</a:t>
            </a:r>
            <a:r>
              <a:rPr spc="-70" dirty="0"/>
              <a:t> </a:t>
            </a:r>
            <a:r>
              <a:rPr spc="-5" dirty="0"/>
              <a:t>PROJECTS  </a:t>
            </a:r>
            <a:r>
              <a:rPr spc="-15" dirty="0"/>
              <a:t>ALONGWITH</a:t>
            </a:r>
            <a:r>
              <a:rPr dirty="0"/>
              <a:t> </a:t>
            </a:r>
            <a:r>
              <a:rPr spc="5" dirty="0"/>
              <a:t>PHDRDF</a:t>
            </a:r>
          </a:p>
        </p:txBody>
      </p:sp>
      <p:sp>
        <p:nvSpPr>
          <p:cNvPr id="4" name="object 4"/>
          <p:cNvSpPr/>
          <p:nvPr/>
        </p:nvSpPr>
        <p:spPr>
          <a:xfrm>
            <a:off x="6096000" y="1155381"/>
            <a:ext cx="5744199" cy="5702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5996" y="1864609"/>
          <a:ext cx="4018279" cy="4953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9909">
                <a:tc>
                  <a:txBody>
                    <a:bodyPr/>
                    <a:lstStyle/>
                    <a:p>
                      <a:pPr marL="486409" marR="336550" indent="-153035">
                        <a:lnSpc>
                          <a:spcPct val="102800"/>
                        </a:lnSpc>
                        <a:spcBef>
                          <a:spcPts val="530"/>
                        </a:spcBef>
                      </a:pPr>
                      <a:r>
                        <a:rPr sz="140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States </a:t>
                      </a:r>
                      <a:r>
                        <a:rPr sz="14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400" b="1" spc="-2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Union  Territories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No. </a:t>
                      </a:r>
                      <a:r>
                        <a:rPr sz="140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40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1400" b="1" spc="-2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Dams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9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860"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Andhra</a:t>
                      </a:r>
                      <a:r>
                        <a:rPr sz="1400" b="1" spc="-1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Pradesh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15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829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Chattisgarh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2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86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Gujarat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20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8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Jharkhand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25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Karnataka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25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Madhya</a:t>
                      </a:r>
                      <a:r>
                        <a:rPr sz="1400" b="1" spc="-2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Pradesh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Uttarakhand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Bihar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35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844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Haryana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35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Maharashtra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35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Rajasthan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35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844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Tamil</a:t>
                      </a:r>
                      <a:r>
                        <a:rPr sz="1400" b="1" spc="-1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Nadu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35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Telangana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35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3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Uttar</a:t>
                      </a:r>
                      <a:r>
                        <a:rPr sz="140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Pradesh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35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4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b="1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400" b="1" i="1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400" b="1" i="1" spc="-2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355"/>
                        </a:lnSpc>
                        <a:spcBef>
                          <a:spcPts val="20"/>
                        </a:spcBef>
                      </a:pPr>
                      <a:r>
                        <a:rPr sz="2000" b="1" i="1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1740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964290" y="5357064"/>
            <a:ext cx="2788029" cy="691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99292" y="70140"/>
            <a:ext cx="3476609" cy="1148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37"/>
            <a:ext cx="12192000" cy="5730875"/>
          </a:xfrm>
          <a:custGeom>
            <a:avLst/>
            <a:gdLst/>
            <a:ahLst/>
            <a:cxnLst/>
            <a:rect l="l" t="t" r="r" b="b"/>
            <a:pathLst>
              <a:path w="12192000" h="5730875">
                <a:moveTo>
                  <a:pt x="0" y="5730413"/>
                </a:moveTo>
                <a:lnTo>
                  <a:pt x="12192000" y="5730413"/>
                </a:lnTo>
                <a:lnTo>
                  <a:pt x="12192000" y="0"/>
                </a:lnTo>
                <a:lnTo>
                  <a:pt x="0" y="0"/>
                </a:lnTo>
                <a:lnTo>
                  <a:pt x="0" y="5730413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2764" y="1001707"/>
            <a:ext cx="227711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15" dirty="0">
                <a:solidFill>
                  <a:srgbClr val="FF0000"/>
                </a:solidFill>
              </a:rPr>
              <a:t>A</a:t>
            </a:r>
            <a:r>
              <a:rPr spc="-15" dirty="0"/>
              <a:t>WARENESS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8599292" y="81814"/>
            <a:ext cx="3476609" cy="11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41051"/>
            <a:ext cx="12192000" cy="1116965"/>
          </a:xfrm>
          <a:custGeom>
            <a:avLst/>
            <a:gdLst/>
            <a:ahLst/>
            <a:cxnLst/>
            <a:rect l="l" t="t" r="r" b="b"/>
            <a:pathLst>
              <a:path w="12192000" h="1116965">
                <a:moveTo>
                  <a:pt x="0" y="1116948"/>
                </a:moveTo>
                <a:lnTo>
                  <a:pt x="12192000" y="1116948"/>
                </a:lnTo>
                <a:lnTo>
                  <a:pt x="12192000" y="0"/>
                </a:lnTo>
                <a:lnTo>
                  <a:pt x="0" y="0"/>
                </a:lnTo>
                <a:lnTo>
                  <a:pt x="0" y="1116948"/>
                </a:lnTo>
                <a:close/>
              </a:path>
            </a:pathLst>
          </a:custGeom>
          <a:solidFill>
            <a:srgbClr val="A8D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10588" y="5795330"/>
            <a:ext cx="6373495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" algn="ctr">
              <a:lnSpc>
                <a:spcPts val="3835"/>
              </a:lnSpc>
              <a:spcBef>
                <a:spcPts val="130"/>
              </a:spcBef>
            </a:pPr>
            <a:r>
              <a:rPr sz="3200" b="1" spc="-35" dirty="0">
                <a:solidFill>
                  <a:srgbClr val="385622"/>
                </a:solidFill>
                <a:latin typeface="Calibri"/>
                <a:cs typeface="Calibri"/>
              </a:rPr>
              <a:t>TARGET</a:t>
            </a:r>
            <a:r>
              <a:rPr sz="3200" b="1" spc="-7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385622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35"/>
              </a:lnSpc>
            </a:pPr>
            <a:r>
              <a:rPr sz="3200" b="1" spc="-5" dirty="0">
                <a:solidFill>
                  <a:srgbClr val="385622"/>
                </a:solidFill>
                <a:latin typeface="Calibri"/>
                <a:cs typeface="Calibri"/>
              </a:rPr>
              <a:t>REACH </a:t>
            </a:r>
            <a:r>
              <a:rPr sz="3200" b="1" spc="20" dirty="0">
                <a:solidFill>
                  <a:srgbClr val="385622"/>
                </a:solidFill>
                <a:latin typeface="Calibri"/>
                <a:cs typeface="Calibri"/>
              </a:rPr>
              <a:t>500 </a:t>
            </a:r>
            <a:r>
              <a:rPr sz="3200" b="1" dirty="0">
                <a:solidFill>
                  <a:srgbClr val="385622"/>
                </a:solidFill>
                <a:latin typeface="Calibri"/>
                <a:cs typeface="Calibri"/>
              </a:rPr>
              <a:t>MILLION </a:t>
            </a:r>
            <a:r>
              <a:rPr sz="3200" b="1" spc="-5" dirty="0">
                <a:solidFill>
                  <a:srgbClr val="385622"/>
                </a:solidFill>
                <a:latin typeface="Calibri"/>
                <a:cs typeface="Calibri"/>
              </a:rPr>
              <a:t>PEOPLETILL</a:t>
            </a:r>
            <a:r>
              <a:rPr sz="3200" b="1" spc="-204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3200" b="1" spc="20" dirty="0">
                <a:solidFill>
                  <a:srgbClr val="385622"/>
                </a:solidFill>
                <a:latin typeface="Calibri"/>
                <a:cs typeface="Calibri"/>
              </a:rPr>
              <a:t>2025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0197" y="5754830"/>
            <a:ext cx="1123163" cy="1103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21992" y="2371404"/>
            <a:ext cx="8367395" cy="887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i="1" spc="-5" dirty="0">
                <a:solidFill>
                  <a:srgbClr val="006FC0"/>
                </a:solidFill>
                <a:latin typeface="Calibri"/>
                <a:cs typeface="Calibri"/>
              </a:rPr>
              <a:t>“Awareness</a:t>
            </a:r>
            <a:r>
              <a:rPr sz="3200" i="1" spc="-2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i="1" spc="5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3200" i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i="1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3200" i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i="1" spc="10" dirty="0">
                <a:solidFill>
                  <a:srgbClr val="006FC0"/>
                </a:solidFill>
                <a:latin typeface="Calibri"/>
                <a:cs typeface="Calibri"/>
              </a:rPr>
              <a:t>greatest</a:t>
            </a:r>
            <a:r>
              <a:rPr sz="3200" i="1" spc="-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i="1" spc="10" dirty="0">
                <a:solidFill>
                  <a:srgbClr val="006FC0"/>
                </a:solidFill>
                <a:latin typeface="Calibri"/>
                <a:cs typeface="Calibri"/>
              </a:rPr>
              <a:t>agent</a:t>
            </a:r>
            <a:r>
              <a:rPr sz="3200" i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i="1" spc="-20" dirty="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sz="3200" i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i="1" spc="10" dirty="0">
                <a:solidFill>
                  <a:srgbClr val="006FC0"/>
                </a:solidFill>
                <a:latin typeface="Calibri"/>
                <a:cs typeface="Calibri"/>
              </a:rPr>
              <a:t>change”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0"/>
              </a:spcBef>
            </a:pPr>
            <a:r>
              <a:rPr sz="2400" i="1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2400" i="1" spc="-10" dirty="0">
                <a:solidFill>
                  <a:srgbClr val="006FC0"/>
                </a:solidFill>
                <a:latin typeface="Calibri"/>
                <a:cs typeface="Calibri"/>
              </a:rPr>
              <a:t>Eckhart</a:t>
            </a:r>
            <a:r>
              <a:rPr sz="2400" i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i="1" spc="-60" dirty="0">
                <a:solidFill>
                  <a:srgbClr val="006FC0"/>
                </a:solidFill>
                <a:latin typeface="Calibri"/>
                <a:cs typeface="Calibri"/>
              </a:rPr>
              <a:t>Tolle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528" y="2299847"/>
            <a:ext cx="1140689" cy="1150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81648" y="3464432"/>
            <a:ext cx="5193665" cy="200088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1750" rIns="0" bIns="0" rtlCol="0">
            <a:spAutoFit/>
          </a:bodyPr>
          <a:lstStyle/>
          <a:p>
            <a:pPr marR="1270" algn="ctr">
              <a:lnSpc>
                <a:spcPts val="2880"/>
              </a:lnSpc>
              <a:spcBef>
                <a:spcPts val="250"/>
              </a:spcBef>
            </a:pP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r>
              <a:rPr sz="240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2000" i="1" spc="5" dirty="0">
                <a:solidFill>
                  <a:srgbClr val="FFFFFF"/>
                </a:solidFill>
                <a:latin typeface="Calibri"/>
                <a:cs typeface="Calibri"/>
              </a:rPr>
              <a:t>Inform</a:t>
            </a:r>
            <a:r>
              <a:rPr sz="2000" i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1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Calibri"/>
                <a:cs typeface="Calibri"/>
              </a:rPr>
              <a:t>Educate</a:t>
            </a:r>
            <a:r>
              <a:rPr sz="2000" i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sz="20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15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endParaRPr sz="2000">
              <a:latin typeface="Calibri"/>
              <a:cs typeface="Calibri"/>
            </a:endParaRPr>
          </a:p>
          <a:p>
            <a:pPr marL="892810" marR="975360" lvl="1" indent="-343535">
              <a:lnSpc>
                <a:spcPct val="100000"/>
              </a:lnSpc>
              <a:buFont typeface="Calibri"/>
              <a:buChar char="-"/>
              <a:tabLst>
                <a:tab pos="892810" algn="l"/>
                <a:tab pos="893444" algn="l"/>
              </a:tabLst>
            </a:pPr>
            <a:r>
              <a:rPr sz="2000" i="1" spc="15" dirty="0">
                <a:solidFill>
                  <a:srgbClr val="FFFFFF"/>
                </a:solidFill>
                <a:latin typeface="Calibri"/>
                <a:cs typeface="Calibri"/>
              </a:rPr>
              <a:t>need </a:t>
            </a:r>
            <a:r>
              <a:rPr sz="2000" i="1" spc="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conservation</a:t>
            </a:r>
            <a:r>
              <a:rPr sz="2000" b="1" i="1" spc="-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and  management</a:t>
            </a:r>
            <a:endParaRPr sz="2000">
              <a:latin typeface="Calibri"/>
              <a:cs typeface="Calibri"/>
            </a:endParaRPr>
          </a:p>
          <a:p>
            <a:pPr marL="892810" lvl="1" indent="-343535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892810" algn="l"/>
                <a:tab pos="893444" algn="l"/>
              </a:tabLst>
            </a:pP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20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endParaRPr sz="2000">
              <a:latin typeface="Calibri"/>
              <a:cs typeface="Calibri"/>
            </a:endParaRPr>
          </a:p>
          <a:p>
            <a:pPr marL="892810" lvl="1" indent="-343535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892810" algn="l"/>
                <a:tab pos="893444" algn="l"/>
              </a:tabLst>
            </a:pP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inculcate 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respect </a:t>
            </a:r>
            <a:r>
              <a:rPr sz="2000" i="1" spc="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i="1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35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8618" y="3468242"/>
            <a:ext cx="5193665" cy="196215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1750" rIns="0" bIns="0" rtlCol="0">
            <a:spAutoFit/>
          </a:bodyPr>
          <a:lstStyle/>
          <a:p>
            <a:pPr marL="95885">
              <a:lnSpc>
                <a:spcPts val="2880"/>
              </a:lnSpc>
              <a:spcBef>
                <a:spcPts val="250"/>
              </a:spcBef>
              <a:tabLst>
                <a:tab pos="554355" algn="l"/>
              </a:tabLst>
            </a:pP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82270" indent="-287020">
              <a:lnSpc>
                <a:spcPts val="2400"/>
              </a:lnSpc>
              <a:buFont typeface="Wingdings"/>
              <a:buChar char=""/>
              <a:tabLst>
                <a:tab pos="382905" algn="l"/>
              </a:tabLst>
            </a:pPr>
            <a:r>
              <a:rPr sz="2000" i="1" spc="5" dirty="0">
                <a:solidFill>
                  <a:srgbClr val="FFFFFF"/>
                </a:solidFill>
                <a:latin typeface="Calibri"/>
                <a:cs typeface="Calibri"/>
              </a:rPr>
              <a:t>Influencing</a:t>
            </a:r>
            <a:r>
              <a:rPr sz="2000" i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endParaRPr sz="2000">
              <a:latin typeface="Calibri"/>
              <a:cs typeface="Calibri"/>
            </a:endParaRPr>
          </a:p>
          <a:p>
            <a:pPr marL="896619" lvl="1" indent="-343535">
              <a:lnSpc>
                <a:spcPct val="100000"/>
              </a:lnSpc>
              <a:buFont typeface="Calibri"/>
              <a:buChar char="-"/>
              <a:tabLst>
                <a:tab pos="896619" algn="l"/>
                <a:tab pos="897255" algn="l"/>
              </a:tabLst>
            </a:pP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Attitude</a:t>
            </a:r>
            <a:endParaRPr sz="2000">
              <a:latin typeface="Calibri"/>
              <a:cs typeface="Calibri"/>
            </a:endParaRPr>
          </a:p>
          <a:p>
            <a:pPr marL="896619" lvl="1" indent="-343535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896619" algn="l"/>
                <a:tab pos="897255" algn="l"/>
              </a:tabLst>
            </a:pPr>
            <a:r>
              <a:rPr sz="2000" i="1" spc="15" dirty="0">
                <a:solidFill>
                  <a:srgbClr val="FFFFFF"/>
                </a:solidFill>
                <a:latin typeface="Calibri"/>
                <a:cs typeface="Calibri"/>
              </a:rPr>
              <a:t>Behaviour</a:t>
            </a:r>
            <a:endParaRPr sz="2000">
              <a:latin typeface="Calibri"/>
              <a:cs typeface="Calibri"/>
            </a:endParaRPr>
          </a:p>
          <a:p>
            <a:pPr marL="896619" lvl="1" indent="-343535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896619" algn="l"/>
                <a:tab pos="897255" algn="l"/>
              </a:tabLst>
            </a:pPr>
            <a:r>
              <a:rPr sz="2000" i="1" spc="5" dirty="0">
                <a:solidFill>
                  <a:srgbClr val="FFFFFF"/>
                </a:solidFill>
                <a:latin typeface="Calibri"/>
                <a:cs typeface="Calibri"/>
              </a:rPr>
              <a:t>Beliefs </a:t>
            </a:r>
            <a:r>
              <a:rPr sz="2000" i="1" spc="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i="1" spc="5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2000" i="1" spc="-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58832"/>
            <a:ext cx="6941184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ACTION </a:t>
            </a:r>
            <a:r>
              <a:rPr spc="-5" dirty="0"/>
              <a:t>POINTS </a:t>
            </a:r>
            <a:r>
              <a:rPr spc="-35" dirty="0"/>
              <a:t>TO </a:t>
            </a:r>
            <a:r>
              <a:rPr spc="-40" dirty="0"/>
              <a:t>CREATE</a:t>
            </a:r>
            <a:r>
              <a:rPr spc="-125" dirty="0"/>
              <a:t> </a:t>
            </a:r>
            <a:r>
              <a:rPr sz="4800" spc="-10" dirty="0">
                <a:solidFill>
                  <a:srgbClr val="FF0000"/>
                </a:solidFill>
              </a:rPr>
              <a:t>A</a:t>
            </a:r>
            <a:r>
              <a:rPr spc="-10" dirty="0"/>
              <a:t>WARENESS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491413" y="1849130"/>
            <a:ext cx="2888360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1264" y="3774792"/>
            <a:ext cx="2888615" cy="6464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9844" rIns="0" bIns="0" rtlCol="0">
            <a:spAutoFit/>
          </a:bodyPr>
          <a:lstStyle/>
          <a:p>
            <a:pPr marL="854075" marR="438784" indent="-410209">
              <a:lnSpc>
                <a:spcPct val="100800"/>
              </a:lnSpc>
              <a:spcBef>
                <a:spcPts val="234"/>
              </a:spcBef>
            </a:pP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Organize</a:t>
            </a:r>
            <a:r>
              <a:rPr sz="1800" b="1" spc="-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Seminars at  District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3512" y="3805489"/>
            <a:ext cx="3096895" cy="5848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44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50"/>
              </a:spcBef>
            </a:pPr>
            <a:r>
              <a:rPr sz="1550" b="1" spc="-15" dirty="0">
                <a:solidFill>
                  <a:srgbClr val="FFFFFF"/>
                </a:solidFill>
                <a:latin typeface="Calibri"/>
                <a:cs typeface="Calibri"/>
              </a:rPr>
              <a:t>Distribution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of Brochures/</a:t>
            </a:r>
            <a:r>
              <a:rPr sz="155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flyers</a:t>
            </a:r>
            <a:endParaRPr sz="155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Clubs/</a:t>
            </a:r>
            <a:r>
              <a:rPr sz="155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Districts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3511" y="1867409"/>
            <a:ext cx="1681481" cy="1956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77951" y="2618420"/>
            <a:ext cx="1972056" cy="1203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28116" y="1754885"/>
            <a:ext cx="3149467" cy="2258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20100" y="3774758"/>
            <a:ext cx="3149600" cy="5848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33020" rIns="0" bIns="0" rtlCol="0">
            <a:spAutoFit/>
          </a:bodyPr>
          <a:lstStyle/>
          <a:p>
            <a:pPr marL="1051560" marR="235585" indent="-800735">
              <a:lnSpc>
                <a:spcPct val="104900"/>
              </a:lnSpc>
              <a:spcBef>
                <a:spcPts val="260"/>
              </a:spcBef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Organising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Rallies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National </a:t>
            </a:r>
            <a:r>
              <a:rPr sz="1550" b="1" spc="15" dirty="0">
                <a:solidFill>
                  <a:srgbClr val="FFFFFF"/>
                </a:solidFill>
                <a:latin typeface="Calibri"/>
                <a:cs typeface="Calibri"/>
              </a:rPr>
              <a:t>&amp; 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District</a:t>
            </a:r>
            <a:r>
              <a:rPr sz="155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5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6009" y="4617872"/>
            <a:ext cx="2507361" cy="1592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855" y="4617759"/>
            <a:ext cx="1348739" cy="17404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8428" y="6215349"/>
            <a:ext cx="3096895" cy="584835"/>
          </a:xfrm>
          <a:custGeom>
            <a:avLst/>
            <a:gdLst/>
            <a:ahLst/>
            <a:cxnLst/>
            <a:rect l="l" t="t" r="r" b="b"/>
            <a:pathLst>
              <a:path w="3096895" h="584834">
                <a:moveTo>
                  <a:pt x="0" y="584774"/>
                </a:moveTo>
                <a:lnTo>
                  <a:pt x="3096524" y="584774"/>
                </a:lnTo>
                <a:lnTo>
                  <a:pt x="3096524" y="0"/>
                </a:lnTo>
                <a:lnTo>
                  <a:pt x="0" y="0"/>
                </a:lnTo>
                <a:lnTo>
                  <a:pt x="0" y="584774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5791" y="6247443"/>
            <a:ext cx="2856865" cy="5143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indent="209550">
              <a:lnSpc>
                <a:spcPct val="105000"/>
              </a:lnSpc>
              <a:spcBef>
                <a:spcPts val="35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Poster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making competitions/ 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debates,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slogan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writing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5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Schools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59052" y="5353342"/>
            <a:ext cx="1376805" cy="1032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8523" y="4986729"/>
            <a:ext cx="1032650" cy="9177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15578" y="5137035"/>
            <a:ext cx="1217166" cy="12211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8358" y="6285881"/>
            <a:ext cx="3092450" cy="523240"/>
          </a:xfrm>
          <a:custGeom>
            <a:avLst/>
            <a:gdLst/>
            <a:ahLst/>
            <a:cxnLst/>
            <a:rect l="l" t="t" r="r" b="b"/>
            <a:pathLst>
              <a:path w="3092450" h="523240">
                <a:moveTo>
                  <a:pt x="0" y="523219"/>
                </a:moveTo>
                <a:lnTo>
                  <a:pt x="3091830" y="523219"/>
                </a:lnTo>
                <a:lnTo>
                  <a:pt x="3091830" y="0"/>
                </a:lnTo>
                <a:lnTo>
                  <a:pt x="0" y="0"/>
                </a:lnTo>
                <a:lnTo>
                  <a:pt x="0" y="52321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75337" y="6442074"/>
            <a:ext cx="10864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155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20100" y="6241517"/>
            <a:ext cx="3157855" cy="554355"/>
          </a:xfrm>
          <a:custGeom>
            <a:avLst/>
            <a:gdLst/>
            <a:ahLst/>
            <a:cxnLst/>
            <a:rect l="l" t="t" r="r" b="b"/>
            <a:pathLst>
              <a:path w="3157854" h="554354">
                <a:moveTo>
                  <a:pt x="0" y="553998"/>
                </a:moveTo>
                <a:lnTo>
                  <a:pt x="3157484" y="553998"/>
                </a:lnTo>
                <a:lnTo>
                  <a:pt x="3157484" y="0"/>
                </a:lnTo>
                <a:lnTo>
                  <a:pt x="0" y="0"/>
                </a:lnTo>
                <a:lnTo>
                  <a:pt x="0" y="55399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77688" y="6378578"/>
            <a:ext cx="22479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Print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and Electronic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405487" y="4625404"/>
            <a:ext cx="1351406" cy="15929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27963" y="5259805"/>
            <a:ext cx="1746123" cy="9778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35930" y="5273673"/>
            <a:ext cx="1106436" cy="1106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9292" y="70140"/>
            <a:ext cx="3476609" cy="11480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1355201"/>
            <a:ext cx="11563350" cy="5502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6874" y="168926"/>
            <a:ext cx="4635489" cy="114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58832"/>
            <a:ext cx="6941184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ACTION </a:t>
            </a:r>
            <a:r>
              <a:rPr spc="-5" dirty="0"/>
              <a:t>POINTS </a:t>
            </a:r>
            <a:r>
              <a:rPr spc="-35" dirty="0"/>
              <a:t>TO </a:t>
            </a:r>
            <a:r>
              <a:rPr spc="-40" dirty="0"/>
              <a:t>CREATE</a:t>
            </a:r>
            <a:r>
              <a:rPr spc="-125" dirty="0"/>
              <a:t> </a:t>
            </a:r>
            <a:r>
              <a:rPr sz="4800" spc="-10" dirty="0">
                <a:solidFill>
                  <a:srgbClr val="FF0000"/>
                </a:solidFill>
              </a:rPr>
              <a:t>A</a:t>
            </a:r>
            <a:r>
              <a:rPr spc="-10" dirty="0"/>
              <a:t>WARENESS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560713" y="3693733"/>
            <a:ext cx="2888615" cy="5848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445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350"/>
              </a:spcBef>
            </a:pP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Environmental 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15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NGOs</a:t>
            </a:r>
            <a:endParaRPr sz="15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55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groups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9563" y="3693733"/>
            <a:ext cx="3149600" cy="5848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33019" rIns="0" bIns="0" rtlCol="0">
            <a:spAutoFit/>
          </a:bodyPr>
          <a:lstStyle/>
          <a:p>
            <a:pPr marL="1308735" marR="537845" indent="-762635">
              <a:lnSpc>
                <a:spcPct val="105000"/>
              </a:lnSpc>
              <a:spcBef>
                <a:spcPts val="259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Celebrity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Endorsements/ 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7908" y="6139233"/>
            <a:ext cx="2888615" cy="584835"/>
          </a:xfrm>
          <a:custGeom>
            <a:avLst/>
            <a:gdLst/>
            <a:ahLst/>
            <a:cxnLst/>
            <a:rect l="l" t="t" r="r" b="b"/>
            <a:pathLst>
              <a:path w="2888615" h="584834">
                <a:moveTo>
                  <a:pt x="0" y="584774"/>
                </a:moveTo>
                <a:lnTo>
                  <a:pt x="2888361" y="584774"/>
                </a:lnTo>
                <a:lnTo>
                  <a:pt x="2888361" y="0"/>
                </a:lnTo>
                <a:lnTo>
                  <a:pt x="0" y="0"/>
                </a:lnTo>
                <a:lnTo>
                  <a:pt x="0" y="584774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60042" y="6171243"/>
            <a:ext cx="2361565" cy="5143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indent="247650">
              <a:lnSpc>
                <a:spcPct val="105000"/>
              </a:lnSpc>
              <a:spcBef>
                <a:spcPts val="35"/>
              </a:spcBef>
            </a:pP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CSR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Partnerships 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with 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Corporates </a:t>
            </a:r>
            <a:r>
              <a:rPr sz="1550" b="1" spc="15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sz="155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Houses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70198" y="6180630"/>
            <a:ext cx="3096895" cy="584835"/>
          </a:xfrm>
          <a:custGeom>
            <a:avLst/>
            <a:gdLst/>
            <a:ahLst/>
            <a:cxnLst/>
            <a:rect l="l" t="t" r="r" b="b"/>
            <a:pathLst>
              <a:path w="3096895" h="584834">
                <a:moveTo>
                  <a:pt x="0" y="584774"/>
                </a:moveTo>
                <a:lnTo>
                  <a:pt x="3096524" y="584774"/>
                </a:lnTo>
                <a:lnTo>
                  <a:pt x="3096524" y="0"/>
                </a:lnTo>
                <a:lnTo>
                  <a:pt x="0" y="0"/>
                </a:lnTo>
                <a:lnTo>
                  <a:pt x="0" y="584774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73499" y="6212521"/>
            <a:ext cx="2102485" cy="5143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22250" marR="5080" indent="-209550">
              <a:lnSpc>
                <a:spcPct val="105000"/>
              </a:lnSpc>
              <a:spcBef>
                <a:spcPts val="35"/>
              </a:spcBef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Co-promotion 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Local  Government</a:t>
            </a:r>
            <a:r>
              <a:rPr sz="155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bodies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847" y="2368158"/>
            <a:ext cx="2018666" cy="1325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1936" y="2204322"/>
            <a:ext cx="2190878" cy="1463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8997" y="2321682"/>
            <a:ext cx="2922522" cy="14229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32975" y="3724466"/>
            <a:ext cx="3096895" cy="5848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8275" rIns="0" bIns="0" rtlCol="0">
            <a:spAutoFit/>
          </a:bodyPr>
          <a:lstStyle/>
          <a:p>
            <a:pPr marL="504190">
              <a:lnSpc>
                <a:spcPct val="100000"/>
              </a:lnSpc>
              <a:spcBef>
                <a:spcPts val="1325"/>
              </a:spcBef>
            </a:pPr>
            <a:r>
              <a:rPr sz="1550" b="1" i="1" dirty="0">
                <a:solidFill>
                  <a:srgbClr val="FFFFFF"/>
                </a:solidFill>
                <a:latin typeface="Calibri"/>
                <a:cs typeface="Calibri"/>
              </a:rPr>
              <a:t>Non-Conventional</a:t>
            </a:r>
            <a:r>
              <a:rPr sz="1550" b="1" i="1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i="1" spc="-5" dirty="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30390" y="2272777"/>
            <a:ext cx="1395093" cy="13950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7911" y="4687101"/>
            <a:ext cx="2888361" cy="14442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69907" y="4701210"/>
            <a:ext cx="2381502" cy="1479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99292" y="70140"/>
            <a:ext cx="3476609" cy="1159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08413"/>
            <a:ext cx="502539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FACEBOOK </a:t>
            </a:r>
            <a:r>
              <a:rPr spc="20" dirty="0"/>
              <a:t>FOR</a:t>
            </a:r>
            <a:r>
              <a:rPr spc="-275" dirty="0"/>
              <a:t> </a:t>
            </a:r>
            <a:r>
              <a:rPr sz="5400" spc="-10" dirty="0">
                <a:solidFill>
                  <a:srgbClr val="FF0000"/>
                </a:solidFill>
              </a:rPr>
              <a:t>A</a:t>
            </a:r>
            <a:r>
              <a:rPr spc="-10" dirty="0"/>
              <a:t>WARENESS</a:t>
            </a:r>
            <a:endParaRPr sz="5400"/>
          </a:p>
        </p:txBody>
      </p:sp>
      <p:sp>
        <p:nvSpPr>
          <p:cNvPr id="4" name="object 4"/>
          <p:cNvSpPr/>
          <p:nvPr/>
        </p:nvSpPr>
        <p:spPr>
          <a:xfrm>
            <a:off x="6090148" y="908681"/>
            <a:ext cx="1376805" cy="1032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36888" y="3656993"/>
            <a:ext cx="3252470" cy="33909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50"/>
              </a:spcBef>
              <a:tabLst>
                <a:tab pos="380365" algn="l"/>
              </a:tabLst>
            </a:pP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50" b="1" spc="-15" dirty="0">
                <a:solidFill>
                  <a:srgbClr val="FFFFFF"/>
                </a:solidFill>
                <a:latin typeface="Calibri"/>
                <a:cs typeface="Calibri"/>
              </a:rPr>
              <a:t>Like 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RIWM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Facebook</a:t>
            </a:r>
            <a:r>
              <a:rPr sz="1550" b="1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5291" y="4286527"/>
            <a:ext cx="1378077" cy="1971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36024" y="6227301"/>
            <a:ext cx="3014345" cy="59499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6355" rIns="0" bIns="0" rtlCol="0">
            <a:spAutoFit/>
          </a:bodyPr>
          <a:lstStyle/>
          <a:p>
            <a:pPr marL="380365" marR="175260" indent="-285750">
              <a:lnSpc>
                <a:spcPct val="105000"/>
              </a:lnSpc>
              <a:spcBef>
                <a:spcPts val="365"/>
              </a:spcBef>
              <a:tabLst>
                <a:tab pos="380365" algn="l"/>
              </a:tabLst>
            </a:pP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Engage 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post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by LIKE,  </a:t>
            </a:r>
            <a:r>
              <a:rPr sz="1550" b="1" spc="-20" dirty="0">
                <a:solidFill>
                  <a:srgbClr val="FFFFFF"/>
                </a:solidFill>
                <a:latin typeface="Calibri"/>
                <a:cs typeface="Calibri"/>
              </a:rPr>
              <a:t>COMMENT,</a:t>
            </a:r>
            <a:r>
              <a:rPr sz="155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5" dirty="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90966" y="4321158"/>
            <a:ext cx="1358900" cy="1906270"/>
          </a:xfrm>
          <a:custGeom>
            <a:avLst/>
            <a:gdLst/>
            <a:ahLst/>
            <a:cxnLst/>
            <a:rect l="l" t="t" r="r" b="b"/>
            <a:pathLst>
              <a:path w="1358900" h="1906270">
                <a:moveTo>
                  <a:pt x="0" y="1906143"/>
                </a:moveTo>
                <a:lnTo>
                  <a:pt x="1358895" y="1906143"/>
                </a:lnTo>
                <a:lnTo>
                  <a:pt x="1358895" y="0"/>
                </a:lnTo>
                <a:lnTo>
                  <a:pt x="0" y="0"/>
                </a:lnTo>
                <a:lnTo>
                  <a:pt x="0" y="190614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90966" y="4404675"/>
            <a:ext cx="1358900" cy="17348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34620" marR="128270" indent="8255" algn="ctr">
              <a:lnSpc>
                <a:spcPct val="103600"/>
              </a:lnSpc>
              <a:spcBef>
                <a:spcPts val="60"/>
              </a:spcBef>
            </a:pP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More the  </a:t>
            </a:r>
            <a:r>
              <a:rPr sz="1550" i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i="1" spc="20" dirty="0">
                <a:solidFill>
                  <a:srgbClr val="FFFFFF"/>
                </a:solidFill>
                <a:latin typeface="Calibri"/>
                <a:cs typeface="Calibri"/>
              </a:rPr>
              <a:t>ngag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i="1" spc="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i="1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i="1" spc="5" dirty="0">
                <a:solidFill>
                  <a:srgbClr val="FFFFFF"/>
                </a:solidFill>
                <a:latin typeface="Calibri"/>
                <a:cs typeface="Calibri"/>
              </a:rPr>
              <a:t>t, 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i="1" spc="15" dirty="0">
                <a:solidFill>
                  <a:srgbClr val="FFFFFF"/>
                </a:solidFill>
                <a:latin typeface="Calibri"/>
                <a:cs typeface="Calibri"/>
              </a:rPr>
              <a:t>higher 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550" i="1" spc="20" dirty="0">
                <a:solidFill>
                  <a:srgbClr val="FFFFFF"/>
                </a:solidFill>
                <a:latin typeface="Calibri"/>
                <a:cs typeface="Calibri"/>
              </a:rPr>
              <a:t>chances </a:t>
            </a:r>
            <a:r>
              <a:rPr sz="1550" i="1" spc="15" dirty="0">
                <a:solidFill>
                  <a:srgbClr val="FFFFFF"/>
                </a:solidFill>
                <a:latin typeface="Calibri"/>
                <a:cs typeface="Calibri"/>
              </a:rPr>
              <a:t>of  Organic  promotion/  more</a:t>
            </a:r>
            <a:r>
              <a:rPr sz="155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reach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36857" y="2103750"/>
            <a:ext cx="3252459" cy="1553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0666" y="3469446"/>
            <a:ext cx="2799080" cy="5848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32384" rIns="0" bIns="0" rtlCol="0">
            <a:spAutoFit/>
          </a:bodyPr>
          <a:lstStyle/>
          <a:p>
            <a:pPr marL="377825" marR="278765" indent="-285750">
              <a:lnSpc>
                <a:spcPct val="105000"/>
              </a:lnSpc>
              <a:spcBef>
                <a:spcPts val="254"/>
              </a:spcBef>
              <a:tabLst>
                <a:tab pos="377190" algn="l"/>
              </a:tabLst>
            </a:pP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Search for 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RIWM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Page on 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Facebook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2640" y="2563044"/>
            <a:ext cx="2795144" cy="920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83886" y="2011548"/>
            <a:ext cx="3252459" cy="1617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700406" y="3633490"/>
            <a:ext cx="3252470" cy="33909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0"/>
              </a:spcBef>
              <a:tabLst>
                <a:tab pos="382905" algn="l"/>
              </a:tabLst>
            </a:pP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Invite Friends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550" b="1" spc="-20" dirty="0">
                <a:solidFill>
                  <a:srgbClr val="FFFFFF"/>
                </a:solidFill>
                <a:latin typeface="Calibri"/>
                <a:cs typeface="Calibri"/>
              </a:rPr>
              <a:t>like 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RIWM</a:t>
            </a:r>
            <a:r>
              <a:rPr sz="1550" b="1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287012" y="2650635"/>
            <a:ext cx="829310" cy="108585"/>
          </a:xfrm>
          <a:custGeom>
            <a:avLst/>
            <a:gdLst/>
            <a:ahLst/>
            <a:cxnLst/>
            <a:rect l="l" t="t" r="r" b="b"/>
            <a:pathLst>
              <a:path w="829309" h="108585">
                <a:moveTo>
                  <a:pt x="0" y="108323"/>
                </a:moveTo>
                <a:lnTo>
                  <a:pt x="829269" y="108323"/>
                </a:lnTo>
                <a:lnTo>
                  <a:pt x="829269" y="0"/>
                </a:lnTo>
                <a:lnTo>
                  <a:pt x="0" y="0"/>
                </a:lnTo>
                <a:lnTo>
                  <a:pt x="0" y="108323"/>
                </a:lnTo>
                <a:close/>
              </a:path>
            </a:pathLst>
          </a:custGeom>
          <a:ln w="2857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99292" y="70140"/>
            <a:ext cx="3476609" cy="11480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12904" y="6100762"/>
            <a:ext cx="1400175" cy="137795"/>
          </a:xfrm>
          <a:custGeom>
            <a:avLst/>
            <a:gdLst/>
            <a:ahLst/>
            <a:cxnLst/>
            <a:rect l="l" t="t" r="r" b="b"/>
            <a:pathLst>
              <a:path w="1400175" h="137795">
                <a:moveTo>
                  <a:pt x="0" y="137350"/>
                </a:moveTo>
                <a:lnTo>
                  <a:pt x="1400174" y="137350"/>
                </a:lnTo>
                <a:lnTo>
                  <a:pt x="1400174" y="0"/>
                </a:lnTo>
                <a:lnTo>
                  <a:pt x="0" y="0"/>
                </a:lnTo>
                <a:lnTo>
                  <a:pt x="0" y="137350"/>
                </a:lnTo>
                <a:close/>
              </a:path>
            </a:pathLst>
          </a:custGeom>
          <a:ln w="2857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243968" y="1236460"/>
            <a:ext cx="3160395" cy="646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55"/>
              </a:spcBef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@RIWMofficial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08413"/>
            <a:ext cx="471043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TWITTER </a:t>
            </a:r>
            <a:r>
              <a:rPr spc="20" dirty="0"/>
              <a:t>FOR</a:t>
            </a:r>
            <a:r>
              <a:rPr spc="-204" dirty="0"/>
              <a:t> </a:t>
            </a:r>
            <a:r>
              <a:rPr sz="5400" spc="-10" dirty="0">
                <a:solidFill>
                  <a:srgbClr val="FF0000"/>
                </a:solidFill>
              </a:rPr>
              <a:t>A</a:t>
            </a:r>
            <a:r>
              <a:rPr spc="-10" dirty="0"/>
              <a:t>WARENESS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4168018" y="3666423"/>
            <a:ext cx="3253104" cy="5848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827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325"/>
              </a:spcBef>
              <a:tabLst>
                <a:tab pos="380365" algn="l"/>
              </a:tabLst>
            </a:pP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Follow 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RIWM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Twitter</a:t>
            </a:r>
            <a:r>
              <a:rPr sz="1550" b="1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Handle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094" y="3666301"/>
            <a:ext cx="3377565" cy="5848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32384" rIns="0" bIns="0" rtlCol="0">
            <a:spAutoFit/>
          </a:bodyPr>
          <a:lstStyle/>
          <a:p>
            <a:pPr marL="377190" marR="675640" indent="-286385">
              <a:lnSpc>
                <a:spcPct val="105000"/>
              </a:lnSpc>
              <a:spcBef>
                <a:spcPts val="254"/>
              </a:spcBef>
              <a:tabLst>
                <a:tab pos="377190" algn="l"/>
              </a:tabLst>
            </a:pP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Search for 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RIWM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handle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Twitter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1771" y="5923595"/>
            <a:ext cx="6652259" cy="82486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1275" rIns="0" bIns="0" rtlCol="0">
            <a:spAutoFit/>
          </a:bodyPr>
          <a:lstStyle/>
          <a:p>
            <a:pPr marL="379095" indent="-286385">
              <a:lnSpc>
                <a:spcPct val="100000"/>
              </a:lnSpc>
              <a:spcBef>
                <a:spcPts val="325"/>
              </a:spcBef>
              <a:buFont typeface="Calibri"/>
              <a:buChar char="-"/>
              <a:tabLst>
                <a:tab pos="379095" algn="l"/>
                <a:tab pos="379730" algn="l"/>
              </a:tabLst>
            </a:pP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Post </a:t>
            </a:r>
            <a:r>
              <a:rPr sz="1550" b="1" spc="15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Tweets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showcase work in your</a:t>
            </a: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region</a:t>
            </a:r>
            <a:endParaRPr sz="1550">
              <a:latin typeface="Calibri"/>
              <a:cs typeface="Calibri"/>
            </a:endParaRPr>
          </a:p>
          <a:p>
            <a:pPr marL="379095" indent="-286385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379095" algn="l"/>
                <a:tab pos="379730" algn="l"/>
              </a:tabLst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Shortlist 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2-3 </a:t>
            </a:r>
            <a:r>
              <a:rPr sz="1550" b="1" i="1" spc="-5" dirty="0">
                <a:solidFill>
                  <a:srgbClr val="FFFFFF"/>
                </a:solidFill>
                <a:latin typeface="Calibri"/>
                <a:cs typeface="Calibri"/>
              </a:rPr>
              <a:t>Hashtags </a:t>
            </a:r>
            <a:r>
              <a:rPr sz="1550" b="1" i="1" spc="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50" b="1" i="1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sz="1550" b="1" i="1" spc="-5" dirty="0">
                <a:solidFill>
                  <a:srgbClr val="FFFFFF"/>
                </a:solidFill>
                <a:latin typeface="Calibri"/>
                <a:cs typeface="Calibri"/>
              </a:rPr>
              <a:t>them </a:t>
            </a:r>
            <a:r>
              <a:rPr sz="1550" b="1" i="1" dirty="0">
                <a:solidFill>
                  <a:srgbClr val="FFFFFF"/>
                </a:solidFill>
                <a:latin typeface="Calibri"/>
                <a:cs typeface="Calibri"/>
              </a:rPr>
              <a:t>across all </a:t>
            </a:r>
            <a:r>
              <a:rPr sz="1550" b="1" i="1" spc="-5" dirty="0">
                <a:solidFill>
                  <a:srgbClr val="FFFFFF"/>
                </a:solidFill>
                <a:latin typeface="Calibri"/>
                <a:cs typeface="Calibri"/>
              </a:rPr>
              <a:t>tweets </a:t>
            </a:r>
            <a:r>
              <a:rPr sz="1550" b="1" i="1" spc="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5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i="1" spc="-5" dirty="0">
                <a:solidFill>
                  <a:srgbClr val="FFFFFF"/>
                </a:solidFill>
                <a:latin typeface="Calibri"/>
                <a:cs typeface="Calibri"/>
              </a:rPr>
              <a:t>Retweets</a:t>
            </a:r>
            <a:endParaRPr sz="1550">
              <a:latin typeface="Calibri"/>
              <a:cs typeface="Calibri"/>
            </a:endParaRPr>
          </a:p>
          <a:p>
            <a:pPr marL="379095" indent="-286385">
              <a:lnSpc>
                <a:spcPct val="100000"/>
              </a:lnSpc>
              <a:spcBef>
                <a:spcPts val="15"/>
              </a:spcBef>
              <a:buFont typeface="Calibri"/>
              <a:buChar char="-"/>
              <a:tabLst>
                <a:tab pos="379095" algn="l"/>
                <a:tab pos="379730" algn="l"/>
              </a:tabLst>
            </a:pPr>
            <a:r>
              <a:rPr sz="1550" b="1" i="1" spc="-55" dirty="0">
                <a:solidFill>
                  <a:srgbClr val="FFFFFF"/>
                </a:solidFill>
                <a:latin typeface="Calibri"/>
                <a:cs typeface="Calibri"/>
              </a:rPr>
              <a:t>Tag </a:t>
            </a:r>
            <a:r>
              <a:rPr sz="1550" b="1" i="1" spc="25" dirty="0">
                <a:solidFill>
                  <a:srgbClr val="FFFFFF"/>
                </a:solidFill>
                <a:latin typeface="Calibri"/>
                <a:cs typeface="Calibri"/>
              </a:rPr>
              <a:t>RIWM </a:t>
            </a:r>
            <a:r>
              <a:rPr sz="1550" b="1" i="1" dirty="0">
                <a:solidFill>
                  <a:srgbClr val="FFFFFF"/>
                </a:solidFill>
                <a:latin typeface="Calibri"/>
                <a:cs typeface="Calibri"/>
              </a:rPr>
              <a:t>handle </a:t>
            </a:r>
            <a:r>
              <a:rPr sz="1550" b="1" i="1" spc="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55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i="1" spc="20" dirty="0">
                <a:solidFill>
                  <a:srgbClr val="FFFFFF"/>
                </a:solidFill>
                <a:latin typeface="Calibri"/>
                <a:cs typeface="Calibri"/>
              </a:rPr>
              <a:t>@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090" y="2003547"/>
            <a:ext cx="3406140" cy="1609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2205" y="1760229"/>
            <a:ext cx="2488058" cy="185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68283" y="1762240"/>
            <a:ext cx="2488058" cy="1903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86410" y="3691189"/>
            <a:ext cx="2986405" cy="5848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33019" rIns="0" bIns="0" rtlCol="0">
            <a:spAutoFit/>
          </a:bodyPr>
          <a:lstStyle/>
          <a:p>
            <a:pPr marL="383540" marR="361950" indent="-286385">
              <a:lnSpc>
                <a:spcPct val="105000"/>
              </a:lnSpc>
              <a:spcBef>
                <a:spcPts val="259"/>
              </a:spcBef>
              <a:tabLst>
                <a:tab pos="383540" algn="l"/>
              </a:tabLst>
            </a:pP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Engage 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post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by  </a:t>
            </a:r>
            <a:r>
              <a:rPr sz="1550" b="1" spc="-20" dirty="0">
                <a:solidFill>
                  <a:srgbClr val="FFFFFF"/>
                </a:solidFill>
                <a:latin typeface="Calibri"/>
                <a:cs typeface="Calibri"/>
              </a:rPr>
              <a:t>COMMENT,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LIKE,</a:t>
            </a:r>
            <a:r>
              <a:rPr sz="15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RETWEET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67983" y="3498407"/>
            <a:ext cx="1671955" cy="168275"/>
          </a:xfrm>
          <a:custGeom>
            <a:avLst/>
            <a:gdLst/>
            <a:ahLst/>
            <a:cxnLst/>
            <a:rect l="l" t="t" r="r" b="b"/>
            <a:pathLst>
              <a:path w="1671954" h="168275">
                <a:moveTo>
                  <a:pt x="0" y="167818"/>
                </a:moveTo>
                <a:lnTo>
                  <a:pt x="1671446" y="167818"/>
                </a:lnTo>
                <a:lnTo>
                  <a:pt x="1671446" y="0"/>
                </a:lnTo>
                <a:lnTo>
                  <a:pt x="0" y="0"/>
                </a:lnTo>
                <a:lnTo>
                  <a:pt x="0" y="167818"/>
                </a:lnTo>
                <a:close/>
              </a:path>
            </a:pathLst>
          </a:custGeom>
          <a:ln w="2857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259323" y="3418138"/>
            <a:ext cx="92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`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71774" y="4774262"/>
            <a:ext cx="3943746" cy="1149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75313" y="4724482"/>
            <a:ext cx="2649220" cy="1199515"/>
          </a:xfrm>
          <a:custGeom>
            <a:avLst/>
            <a:gdLst/>
            <a:ahLst/>
            <a:cxnLst/>
            <a:rect l="l" t="t" r="r" b="b"/>
            <a:pathLst>
              <a:path w="2649220" h="1199514">
                <a:moveTo>
                  <a:pt x="0" y="1199113"/>
                </a:moveTo>
                <a:lnTo>
                  <a:pt x="2648712" y="1199113"/>
                </a:lnTo>
                <a:lnTo>
                  <a:pt x="2648712" y="0"/>
                </a:lnTo>
                <a:lnTo>
                  <a:pt x="0" y="0"/>
                </a:lnTo>
                <a:lnTo>
                  <a:pt x="0" y="119911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14724" y="4820600"/>
            <a:ext cx="2181225" cy="1000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25"/>
              </a:spcBef>
            </a:pPr>
            <a:r>
              <a:rPr sz="1550" i="1" spc="-30" dirty="0">
                <a:solidFill>
                  <a:srgbClr val="FFFFFF"/>
                </a:solidFill>
                <a:latin typeface="Calibri"/>
                <a:cs typeface="Calibri"/>
              </a:rPr>
              <a:t>#</a:t>
            </a:r>
            <a:r>
              <a:rPr sz="1550" i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i="1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i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i="1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i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i="1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550" i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i="1" spc="20" dirty="0">
                <a:solidFill>
                  <a:srgbClr val="FFFFFF"/>
                </a:solidFill>
                <a:latin typeface="Calibri"/>
                <a:cs typeface="Calibri"/>
              </a:rPr>
              <a:t>ndia</a:t>
            </a:r>
            <a:r>
              <a:rPr sz="1550" i="1" spc="-3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550" i="1" spc="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i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i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i="1" spc="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550" i="1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i="1" spc="-5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1550" i="1" spc="20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5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550" i="1" spc="5" dirty="0">
                <a:solidFill>
                  <a:srgbClr val="FFFFFF"/>
                </a:solidFill>
                <a:latin typeface="Calibri"/>
                <a:cs typeface="Calibri"/>
              </a:rPr>
              <a:t>#SaveWaterSaveLives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R="635" algn="ctr">
              <a:lnSpc>
                <a:spcPct val="100000"/>
              </a:lnSpc>
            </a:pP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@RIWM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99292" y="70140"/>
            <a:ext cx="3476609" cy="1148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54652" y="1097490"/>
            <a:ext cx="3160395" cy="646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50"/>
              </a:spcBef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@RIWMofficial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20861" y="807043"/>
            <a:ext cx="1032650" cy="917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08413"/>
            <a:ext cx="510159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WHATSAPP </a:t>
            </a:r>
            <a:r>
              <a:rPr spc="20" dirty="0"/>
              <a:t>FOR</a:t>
            </a:r>
            <a:r>
              <a:rPr spc="-215" dirty="0"/>
              <a:t> </a:t>
            </a:r>
            <a:r>
              <a:rPr sz="5400" spc="-10" dirty="0">
                <a:solidFill>
                  <a:srgbClr val="FF0000"/>
                </a:solidFill>
              </a:rPr>
              <a:t>A</a:t>
            </a:r>
            <a:r>
              <a:rPr spc="-10" dirty="0"/>
              <a:t>WARENESS</a:t>
            </a:r>
            <a:endParaRPr sz="5400"/>
          </a:p>
        </p:txBody>
      </p:sp>
      <p:sp>
        <p:nvSpPr>
          <p:cNvPr id="4" name="object 4"/>
          <p:cNvSpPr/>
          <p:nvPr/>
        </p:nvSpPr>
        <p:spPr>
          <a:xfrm>
            <a:off x="6111483" y="888604"/>
            <a:ext cx="1217166" cy="1221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1662" y="2279660"/>
            <a:ext cx="996315" cy="711835"/>
          </a:xfrm>
          <a:custGeom>
            <a:avLst/>
            <a:gdLst/>
            <a:ahLst/>
            <a:cxnLst/>
            <a:rect l="l" t="t" r="r" b="b"/>
            <a:pathLst>
              <a:path w="996314" h="711835">
                <a:moveTo>
                  <a:pt x="497951" y="0"/>
                </a:moveTo>
                <a:lnTo>
                  <a:pt x="0" y="711708"/>
                </a:lnTo>
                <a:lnTo>
                  <a:pt x="995934" y="711708"/>
                </a:lnTo>
                <a:lnTo>
                  <a:pt x="497951" y="0"/>
                </a:lnTo>
                <a:close/>
              </a:path>
            </a:pathLst>
          </a:custGeom>
          <a:solidFill>
            <a:srgbClr val="ED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1662" y="2279660"/>
            <a:ext cx="996315" cy="711835"/>
          </a:xfrm>
          <a:custGeom>
            <a:avLst/>
            <a:gdLst/>
            <a:ahLst/>
            <a:cxnLst/>
            <a:rect l="l" t="t" r="r" b="b"/>
            <a:pathLst>
              <a:path w="996314" h="711835">
                <a:moveTo>
                  <a:pt x="0" y="711707"/>
                </a:moveTo>
                <a:lnTo>
                  <a:pt x="497951" y="0"/>
                </a:lnTo>
                <a:lnTo>
                  <a:pt x="995933" y="711707"/>
                </a:lnTo>
                <a:lnTo>
                  <a:pt x="0" y="71170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83680" y="2991367"/>
            <a:ext cx="1991995" cy="711835"/>
          </a:xfrm>
          <a:custGeom>
            <a:avLst/>
            <a:gdLst/>
            <a:ahLst/>
            <a:cxnLst/>
            <a:rect l="l" t="t" r="r" b="b"/>
            <a:pathLst>
              <a:path w="1991995" h="711835">
                <a:moveTo>
                  <a:pt x="1493916" y="0"/>
                </a:moveTo>
                <a:lnTo>
                  <a:pt x="497982" y="0"/>
                </a:lnTo>
                <a:lnTo>
                  <a:pt x="0" y="711829"/>
                </a:lnTo>
                <a:lnTo>
                  <a:pt x="1991868" y="711829"/>
                </a:lnTo>
                <a:lnTo>
                  <a:pt x="1493916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3679" y="2991368"/>
            <a:ext cx="1991995" cy="711835"/>
          </a:xfrm>
          <a:custGeom>
            <a:avLst/>
            <a:gdLst/>
            <a:ahLst/>
            <a:cxnLst/>
            <a:rect l="l" t="t" r="r" b="b"/>
            <a:pathLst>
              <a:path w="1991995" h="711835">
                <a:moveTo>
                  <a:pt x="0" y="711829"/>
                </a:moveTo>
                <a:lnTo>
                  <a:pt x="497982" y="0"/>
                </a:lnTo>
                <a:lnTo>
                  <a:pt x="1493916" y="0"/>
                </a:lnTo>
                <a:lnTo>
                  <a:pt x="1991867" y="711829"/>
                </a:lnTo>
                <a:lnTo>
                  <a:pt x="0" y="71182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20644" y="2408487"/>
            <a:ext cx="907415" cy="1093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b="1" i="1" dirty="0">
                <a:latin typeface="Calibri"/>
                <a:cs typeface="Calibri"/>
              </a:rPr>
              <a:t>C</a:t>
            </a:r>
            <a:r>
              <a:rPr sz="2300" b="1" i="1" spc="-10" dirty="0">
                <a:latin typeface="Calibri"/>
                <a:cs typeface="Calibri"/>
              </a:rPr>
              <a:t>e</a:t>
            </a:r>
            <a:r>
              <a:rPr sz="2300" b="1" i="1" spc="-20" dirty="0">
                <a:latin typeface="Calibri"/>
                <a:cs typeface="Calibri"/>
              </a:rPr>
              <a:t>n</a:t>
            </a:r>
            <a:r>
              <a:rPr sz="2300" b="1" i="1" spc="15" dirty="0">
                <a:latin typeface="Calibri"/>
                <a:cs typeface="Calibri"/>
              </a:rPr>
              <a:t>t</a:t>
            </a:r>
            <a:r>
              <a:rPr sz="2300" b="1" i="1" dirty="0">
                <a:latin typeface="Calibri"/>
                <a:cs typeface="Calibri"/>
              </a:rPr>
              <a:t>r</a:t>
            </a:r>
            <a:r>
              <a:rPr sz="2300" b="1" i="1" spc="-15" dirty="0">
                <a:latin typeface="Calibri"/>
                <a:cs typeface="Calibri"/>
              </a:rPr>
              <a:t>a</a:t>
            </a:r>
            <a:r>
              <a:rPr sz="2300" b="1" i="1" spc="5" dirty="0">
                <a:latin typeface="Calibri"/>
                <a:cs typeface="Calibri"/>
              </a:rPr>
              <a:t>l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120650">
              <a:lnSpc>
                <a:spcPct val="100000"/>
              </a:lnSpc>
            </a:pPr>
            <a:r>
              <a:rPr sz="2300" b="1" i="1" spc="10" dirty="0">
                <a:latin typeface="Calibri"/>
                <a:cs typeface="Calibri"/>
              </a:rPr>
              <a:t>ZWCs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08832" y="3703197"/>
            <a:ext cx="2988310" cy="711835"/>
          </a:xfrm>
          <a:custGeom>
            <a:avLst/>
            <a:gdLst/>
            <a:ahLst/>
            <a:cxnLst/>
            <a:rect l="l" t="t" r="r" b="b"/>
            <a:pathLst>
              <a:path w="2988309" h="711835">
                <a:moveTo>
                  <a:pt x="2489850" y="0"/>
                </a:moveTo>
                <a:lnTo>
                  <a:pt x="497982" y="0"/>
                </a:lnTo>
                <a:lnTo>
                  <a:pt x="0" y="711698"/>
                </a:lnTo>
                <a:lnTo>
                  <a:pt x="2987924" y="711698"/>
                </a:lnTo>
                <a:lnTo>
                  <a:pt x="248985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08832" y="3703197"/>
            <a:ext cx="2988310" cy="711835"/>
          </a:xfrm>
          <a:custGeom>
            <a:avLst/>
            <a:gdLst/>
            <a:ahLst/>
            <a:cxnLst/>
            <a:rect l="l" t="t" r="r" b="b"/>
            <a:pathLst>
              <a:path w="2988309" h="711835">
                <a:moveTo>
                  <a:pt x="0" y="711698"/>
                </a:moveTo>
                <a:lnTo>
                  <a:pt x="497982" y="0"/>
                </a:lnTo>
                <a:lnTo>
                  <a:pt x="2489850" y="0"/>
                </a:lnTo>
                <a:lnTo>
                  <a:pt x="2987923" y="711698"/>
                </a:lnTo>
                <a:lnTo>
                  <a:pt x="0" y="71169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65958" y="3673409"/>
            <a:ext cx="1283970" cy="7048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80975">
              <a:lnSpc>
                <a:spcPts val="2550"/>
              </a:lnSpc>
              <a:spcBef>
                <a:spcPts val="385"/>
              </a:spcBef>
            </a:pPr>
            <a:r>
              <a:rPr sz="2300" b="1" i="1" spc="15" dirty="0">
                <a:latin typeface="Calibri"/>
                <a:cs typeface="Calibri"/>
              </a:rPr>
              <a:t>District  </a:t>
            </a:r>
            <a:r>
              <a:rPr sz="2300" b="1" i="1" spc="25" dirty="0">
                <a:latin typeface="Calibri"/>
                <a:cs typeface="Calibri"/>
              </a:rPr>
              <a:t>G</a:t>
            </a:r>
            <a:r>
              <a:rPr sz="2300" b="1" i="1" spc="-20" dirty="0">
                <a:latin typeface="Calibri"/>
                <a:cs typeface="Calibri"/>
              </a:rPr>
              <a:t>o</a:t>
            </a:r>
            <a:r>
              <a:rPr sz="2300" b="1" i="1" spc="35" dirty="0">
                <a:latin typeface="Calibri"/>
                <a:cs typeface="Calibri"/>
              </a:rPr>
              <a:t>v</a:t>
            </a:r>
            <a:r>
              <a:rPr sz="2300" b="1" i="1" spc="-10" dirty="0">
                <a:latin typeface="Calibri"/>
                <a:cs typeface="Calibri"/>
              </a:rPr>
              <a:t>e</a:t>
            </a:r>
            <a:r>
              <a:rPr sz="2300" b="1" i="1" dirty="0">
                <a:latin typeface="Calibri"/>
                <a:cs typeface="Calibri"/>
              </a:rPr>
              <a:t>r</a:t>
            </a:r>
            <a:r>
              <a:rPr sz="2300" b="1" i="1" spc="-15" dirty="0">
                <a:latin typeface="Calibri"/>
                <a:cs typeface="Calibri"/>
              </a:rPr>
              <a:t>n</a:t>
            </a:r>
            <a:r>
              <a:rPr sz="2300" b="1" i="1" spc="-20" dirty="0">
                <a:latin typeface="Calibri"/>
                <a:cs typeface="Calibri"/>
              </a:rPr>
              <a:t>o</a:t>
            </a:r>
            <a:r>
              <a:rPr sz="2300" b="1" i="1" spc="5" dirty="0">
                <a:latin typeface="Calibri"/>
                <a:cs typeface="Calibri"/>
              </a:rPr>
              <a:t>rs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87624" y="4414896"/>
            <a:ext cx="3983990" cy="711835"/>
          </a:xfrm>
          <a:custGeom>
            <a:avLst/>
            <a:gdLst/>
            <a:ahLst/>
            <a:cxnLst/>
            <a:rect l="l" t="t" r="r" b="b"/>
            <a:pathLst>
              <a:path w="3983990" h="711835">
                <a:moveTo>
                  <a:pt x="3486028" y="0"/>
                </a:moveTo>
                <a:lnTo>
                  <a:pt x="497982" y="0"/>
                </a:lnTo>
                <a:lnTo>
                  <a:pt x="0" y="711708"/>
                </a:lnTo>
                <a:lnTo>
                  <a:pt x="3983979" y="711708"/>
                </a:lnTo>
                <a:lnTo>
                  <a:pt x="3486028" y="0"/>
                </a:lnTo>
                <a:close/>
              </a:path>
            </a:pathLst>
          </a:custGeom>
          <a:solidFill>
            <a:srgbClr val="5B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87623" y="4414896"/>
            <a:ext cx="3983990" cy="711835"/>
          </a:xfrm>
          <a:custGeom>
            <a:avLst/>
            <a:gdLst/>
            <a:ahLst/>
            <a:cxnLst/>
            <a:rect l="l" t="t" r="r" b="b"/>
            <a:pathLst>
              <a:path w="3983990" h="711835">
                <a:moveTo>
                  <a:pt x="0" y="711707"/>
                </a:moveTo>
                <a:lnTo>
                  <a:pt x="497982" y="0"/>
                </a:lnTo>
                <a:lnTo>
                  <a:pt x="3486028" y="0"/>
                </a:lnTo>
                <a:lnTo>
                  <a:pt x="3983979" y="711707"/>
                </a:lnTo>
                <a:lnTo>
                  <a:pt x="0" y="71170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89657" y="5126604"/>
            <a:ext cx="4980305" cy="711835"/>
          </a:xfrm>
          <a:custGeom>
            <a:avLst/>
            <a:gdLst/>
            <a:ahLst/>
            <a:cxnLst/>
            <a:rect l="l" t="t" r="r" b="b"/>
            <a:pathLst>
              <a:path w="4980305" h="711835">
                <a:moveTo>
                  <a:pt x="4481946" y="0"/>
                </a:moveTo>
                <a:lnTo>
                  <a:pt x="497967" y="0"/>
                </a:lnTo>
                <a:lnTo>
                  <a:pt x="0" y="711768"/>
                </a:lnTo>
                <a:lnTo>
                  <a:pt x="4979929" y="711768"/>
                </a:lnTo>
                <a:lnTo>
                  <a:pt x="448194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89656" y="5126604"/>
            <a:ext cx="4980305" cy="711835"/>
          </a:xfrm>
          <a:custGeom>
            <a:avLst/>
            <a:gdLst/>
            <a:ahLst/>
            <a:cxnLst/>
            <a:rect l="l" t="t" r="r" b="b"/>
            <a:pathLst>
              <a:path w="4980305" h="711835">
                <a:moveTo>
                  <a:pt x="0" y="711768"/>
                </a:moveTo>
                <a:lnTo>
                  <a:pt x="497966" y="0"/>
                </a:lnTo>
                <a:lnTo>
                  <a:pt x="4481946" y="0"/>
                </a:lnTo>
                <a:lnTo>
                  <a:pt x="4979928" y="711768"/>
                </a:lnTo>
                <a:lnTo>
                  <a:pt x="0" y="71176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91690" y="5838373"/>
            <a:ext cx="5975985" cy="711835"/>
          </a:xfrm>
          <a:custGeom>
            <a:avLst/>
            <a:gdLst/>
            <a:ahLst/>
            <a:cxnLst/>
            <a:rect l="l" t="t" r="r" b="b"/>
            <a:pathLst>
              <a:path w="5975984" h="711834">
                <a:moveTo>
                  <a:pt x="5477896" y="0"/>
                </a:moveTo>
                <a:lnTo>
                  <a:pt x="497967" y="0"/>
                </a:lnTo>
                <a:lnTo>
                  <a:pt x="0" y="711741"/>
                </a:lnTo>
                <a:lnTo>
                  <a:pt x="5975848" y="711741"/>
                </a:lnTo>
                <a:lnTo>
                  <a:pt x="5477896" y="0"/>
                </a:lnTo>
                <a:close/>
              </a:path>
            </a:pathLst>
          </a:custGeom>
          <a:solidFill>
            <a:srgbClr val="ED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1689" y="5838373"/>
            <a:ext cx="5975985" cy="711835"/>
          </a:xfrm>
          <a:custGeom>
            <a:avLst/>
            <a:gdLst/>
            <a:ahLst/>
            <a:cxnLst/>
            <a:rect l="l" t="t" r="r" b="b"/>
            <a:pathLst>
              <a:path w="5975984" h="711834">
                <a:moveTo>
                  <a:pt x="0" y="711741"/>
                </a:moveTo>
                <a:lnTo>
                  <a:pt x="497966" y="0"/>
                </a:lnTo>
                <a:lnTo>
                  <a:pt x="5477895" y="0"/>
                </a:lnTo>
                <a:lnTo>
                  <a:pt x="5975847" y="711741"/>
                </a:lnTo>
                <a:lnTo>
                  <a:pt x="0" y="71174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99462" y="4546217"/>
            <a:ext cx="3559175" cy="18065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130"/>
              </a:spcBef>
            </a:pPr>
            <a:r>
              <a:rPr sz="2300" b="1" i="1" spc="5" dirty="0">
                <a:latin typeface="Calibri"/>
                <a:cs typeface="Calibri"/>
              </a:rPr>
              <a:t>Club</a:t>
            </a:r>
            <a:r>
              <a:rPr sz="2300" b="1" i="1" spc="-30" dirty="0">
                <a:latin typeface="Calibri"/>
                <a:cs typeface="Calibri"/>
              </a:rPr>
              <a:t> </a:t>
            </a:r>
            <a:r>
              <a:rPr sz="2300" b="1" i="1" spc="5" dirty="0">
                <a:latin typeface="Calibri"/>
                <a:cs typeface="Calibri"/>
              </a:rPr>
              <a:t>Presidents</a:t>
            </a:r>
            <a:endParaRPr sz="2300">
              <a:latin typeface="Calibri"/>
              <a:cs typeface="Calibri"/>
            </a:endParaRPr>
          </a:p>
          <a:p>
            <a:pPr marL="12700" marR="5080" indent="895350">
              <a:lnSpc>
                <a:spcPct val="203399"/>
              </a:lnSpc>
            </a:pPr>
            <a:r>
              <a:rPr sz="2300" b="1" i="1" spc="10" dirty="0">
                <a:latin typeface="Calibri"/>
                <a:cs typeface="Calibri"/>
              </a:rPr>
              <a:t>Club </a:t>
            </a:r>
            <a:r>
              <a:rPr sz="2300" b="1" i="1" spc="5" dirty="0">
                <a:latin typeface="Calibri"/>
                <a:cs typeface="Calibri"/>
              </a:rPr>
              <a:t>Members  </a:t>
            </a:r>
            <a:r>
              <a:rPr sz="2300" b="1" i="1" spc="-5" dirty="0">
                <a:latin typeface="Calibri"/>
                <a:cs typeface="Calibri"/>
              </a:rPr>
              <a:t>Friends, </a:t>
            </a:r>
            <a:r>
              <a:rPr sz="2300" b="1" i="1" spc="5" dirty="0">
                <a:latin typeface="Calibri"/>
                <a:cs typeface="Calibri"/>
              </a:rPr>
              <a:t>Relatives,</a:t>
            </a:r>
            <a:r>
              <a:rPr sz="2300" b="1" i="1" spc="-175" dirty="0">
                <a:latin typeface="Calibri"/>
                <a:cs typeface="Calibri"/>
              </a:rPr>
              <a:t> </a:t>
            </a:r>
            <a:r>
              <a:rPr sz="2300" b="1" i="1" spc="5" dirty="0">
                <a:latin typeface="Calibri"/>
                <a:cs typeface="Calibri"/>
              </a:rPr>
              <a:t>Associates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95064" y="2238688"/>
            <a:ext cx="42348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Central </a:t>
            </a:r>
            <a:r>
              <a:rPr sz="1800" b="1" i="1" spc="-30" dirty="0">
                <a:solidFill>
                  <a:srgbClr val="001F5F"/>
                </a:solidFill>
                <a:latin typeface="Calibri"/>
                <a:cs typeface="Calibri"/>
              </a:rPr>
              <a:t>Team 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create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Awareness</a:t>
            </a:r>
            <a:r>
              <a:rPr sz="18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messages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79385" y="2819400"/>
            <a:ext cx="912429" cy="3730756"/>
          </a:xfrm>
          <a:custGeom>
            <a:avLst/>
            <a:gdLst/>
            <a:ahLst/>
            <a:cxnLst/>
            <a:rect l="l" t="t" r="r" b="b"/>
            <a:pathLst>
              <a:path w="1354454" h="4003675">
                <a:moveTo>
                  <a:pt x="1354317" y="3326514"/>
                </a:moveTo>
                <a:lnTo>
                  <a:pt x="0" y="3326514"/>
                </a:lnTo>
                <a:lnTo>
                  <a:pt x="677174" y="4003633"/>
                </a:lnTo>
                <a:lnTo>
                  <a:pt x="1354317" y="3326514"/>
                </a:lnTo>
                <a:close/>
              </a:path>
              <a:path w="1354454" h="4003675">
                <a:moveTo>
                  <a:pt x="1015746" y="0"/>
                </a:moveTo>
                <a:lnTo>
                  <a:pt x="338571" y="0"/>
                </a:lnTo>
                <a:lnTo>
                  <a:pt x="338571" y="3326514"/>
                </a:lnTo>
                <a:lnTo>
                  <a:pt x="1015746" y="3326514"/>
                </a:lnTo>
                <a:lnTo>
                  <a:pt x="101574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041137" y="4097906"/>
            <a:ext cx="214122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Forward </a:t>
            </a:r>
            <a:r>
              <a:rPr sz="1800" b="1" i="1" spc="5" dirty="0">
                <a:solidFill>
                  <a:srgbClr val="001F5F"/>
                </a:solidFill>
                <a:latin typeface="Calibri"/>
                <a:cs typeface="Calibri"/>
              </a:rPr>
              <a:t>diligently</a:t>
            </a:r>
            <a:r>
              <a:rPr sz="1800" b="1" i="1" spc="-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15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multiplier</a:t>
            </a:r>
            <a:r>
              <a:rPr sz="1800" b="1" i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10" dirty="0">
                <a:solidFill>
                  <a:srgbClr val="001F5F"/>
                </a:solidFill>
                <a:latin typeface="Calibri"/>
                <a:cs typeface="Calibri"/>
              </a:rPr>
              <a:t>effect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99292" y="70140"/>
            <a:ext cx="3476609" cy="114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37"/>
            <a:ext cx="12192000" cy="5730875"/>
          </a:xfrm>
          <a:custGeom>
            <a:avLst/>
            <a:gdLst/>
            <a:ahLst/>
            <a:cxnLst/>
            <a:rect l="l" t="t" r="r" b="b"/>
            <a:pathLst>
              <a:path w="12192000" h="5730875">
                <a:moveTo>
                  <a:pt x="0" y="5730413"/>
                </a:moveTo>
                <a:lnTo>
                  <a:pt x="12192000" y="5730413"/>
                </a:lnTo>
                <a:lnTo>
                  <a:pt x="12192000" y="0"/>
                </a:lnTo>
                <a:lnTo>
                  <a:pt x="0" y="0"/>
                </a:lnTo>
                <a:lnTo>
                  <a:pt x="0" y="5730413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024" y="965830"/>
            <a:ext cx="656907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10" dirty="0">
                <a:solidFill>
                  <a:srgbClr val="FF0000"/>
                </a:solidFill>
              </a:rPr>
              <a:t>T</a:t>
            </a:r>
            <a:r>
              <a:rPr spc="-10" dirty="0"/>
              <a:t>RANSFORMATION </a:t>
            </a:r>
            <a:r>
              <a:rPr spc="10" dirty="0"/>
              <a:t>OF </a:t>
            </a:r>
            <a:r>
              <a:rPr spc="-65" dirty="0"/>
              <a:t>WATER</a:t>
            </a:r>
            <a:r>
              <a:rPr spc="-305" dirty="0"/>
              <a:t> </a:t>
            </a:r>
            <a:r>
              <a:rPr dirty="0"/>
              <a:t>BODIES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0" y="5741051"/>
            <a:ext cx="12192000" cy="1116965"/>
          </a:xfrm>
          <a:custGeom>
            <a:avLst/>
            <a:gdLst/>
            <a:ahLst/>
            <a:cxnLst/>
            <a:rect l="l" t="t" r="r" b="b"/>
            <a:pathLst>
              <a:path w="12192000" h="1116965">
                <a:moveTo>
                  <a:pt x="0" y="1116948"/>
                </a:moveTo>
                <a:lnTo>
                  <a:pt x="12192000" y="1116948"/>
                </a:lnTo>
                <a:lnTo>
                  <a:pt x="12192000" y="0"/>
                </a:lnTo>
                <a:lnTo>
                  <a:pt x="0" y="0"/>
                </a:lnTo>
                <a:lnTo>
                  <a:pt x="0" y="1116948"/>
                </a:lnTo>
                <a:close/>
              </a:path>
            </a:pathLst>
          </a:custGeom>
          <a:solidFill>
            <a:srgbClr val="A8D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9292" y="75596"/>
            <a:ext cx="3476609" cy="1154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632" y="5754830"/>
            <a:ext cx="1123163" cy="1103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4870" y="2060310"/>
            <a:ext cx="4775454" cy="3142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6960" y="2060310"/>
            <a:ext cx="4775454" cy="3142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13765" y="5033423"/>
            <a:ext cx="9366250" cy="176657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386840">
              <a:lnSpc>
                <a:spcPct val="100000"/>
              </a:lnSpc>
              <a:spcBef>
                <a:spcPts val="1430"/>
              </a:spcBef>
              <a:tabLst>
                <a:tab pos="6678295" algn="l"/>
              </a:tabLst>
            </a:pP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Before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3600" b="1" i="1" u="heavy" spc="-15" baseline="115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After</a:t>
            </a:r>
            <a:endParaRPr sz="3600" baseline="1157">
              <a:latin typeface="Calibri"/>
              <a:cs typeface="Calibri"/>
            </a:endParaRPr>
          </a:p>
          <a:p>
            <a:pPr marL="1905" algn="ctr">
              <a:lnSpc>
                <a:spcPts val="3835"/>
              </a:lnSpc>
              <a:spcBef>
                <a:spcPts val="1820"/>
              </a:spcBef>
            </a:pPr>
            <a:r>
              <a:rPr sz="3200" b="1" spc="-35" dirty="0">
                <a:solidFill>
                  <a:srgbClr val="385622"/>
                </a:solidFill>
                <a:latin typeface="Calibri"/>
                <a:cs typeface="Calibri"/>
              </a:rPr>
              <a:t>TARGET</a:t>
            </a:r>
            <a:r>
              <a:rPr sz="3200" b="1" spc="-7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385622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35"/>
              </a:lnSpc>
            </a:pPr>
            <a:r>
              <a:rPr sz="3200" b="1" spc="20" dirty="0">
                <a:solidFill>
                  <a:srgbClr val="385622"/>
                </a:solidFill>
                <a:latin typeface="Calibri"/>
                <a:cs typeface="Calibri"/>
              </a:rPr>
              <a:t>10,000 </a:t>
            </a:r>
            <a:r>
              <a:rPr sz="3200" b="1" spc="-15" dirty="0">
                <a:solidFill>
                  <a:srgbClr val="385622"/>
                </a:solidFill>
                <a:latin typeface="Calibri"/>
                <a:cs typeface="Calibri"/>
              </a:rPr>
              <a:t>TRANSFORMATION </a:t>
            </a:r>
            <a:r>
              <a:rPr sz="3200" b="1" spc="10" dirty="0">
                <a:solidFill>
                  <a:srgbClr val="385622"/>
                </a:solidFill>
                <a:latin typeface="Calibri"/>
                <a:cs typeface="Calibri"/>
              </a:rPr>
              <a:t>OF </a:t>
            </a:r>
            <a:r>
              <a:rPr sz="3200" b="1" spc="-65" dirty="0">
                <a:solidFill>
                  <a:srgbClr val="385622"/>
                </a:solidFill>
                <a:latin typeface="Calibri"/>
                <a:cs typeface="Calibri"/>
              </a:rPr>
              <a:t>WATER </a:t>
            </a:r>
            <a:r>
              <a:rPr sz="3200" b="1" dirty="0">
                <a:solidFill>
                  <a:srgbClr val="385622"/>
                </a:solidFill>
                <a:latin typeface="Calibri"/>
                <a:cs typeface="Calibri"/>
              </a:rPr>
              <a:t>BODIES </a:t>
            </a:r>
            <a:r>
              <a:rPr sz="3200" b="1" spc="-10" dirty="0">
                <a:solidFill>
                  <a:srgbClr val="385622"/>
                </a:solidFill>
                <a:latin typeface="Calibri"/>
                <a:cs typeface="Calibri"/>
              </a:rPr>
              <a:t>TILL</a:t>
            </a:r>
            <a:r>
              <a:rPr sz="3200" b="1" spc="-29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3200" b="1" spc="20" dirty="0">
                <a:solidFill>
                  <a:srgbClr val="385622"/>
                </a:solidFill>
                <a:latin typeface="Calibri"/>
                <a:cs typeface="Calibri"/>
              </a:rPr>
              <a:t>2025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1006851"/>
            <a:ext cx="42335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TYPES </a:t>
            </a:r>
            <a:r>
              <a:rPr spc="10" dirty="0"/>
              <a:t>OF </a:t>
            </a:r>
            <a:r>
              <a:rPr spc="-65" dirty="0"/>
              <a:t>WATER</a:t>
            </a:r>
            <a:r>
              <a:rPr spc="-250" dirty="0"/>
              <a:t> </a:t>
            </a:r>
            <a:r>
              <a:rPr dirty="0"/>
              <a:t>BODIES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70" y="2254944"/>
            <a:ext cx="179768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5"/>
              </a:lnSpc>
            </a:pPr>
            <a:r>
              <a:rPr sz="3200" b="1" spc="15" dirty="0">
                <a:solidFill>
                  <a:srgbClr val="006FC0"/>
                </a:solidFill>
                <a:latin typeface="Calibri"/>
                <a:cs typeface="Calibri"/>
              </a:rPr>
              <a:t>1.</a:t>
            </a:r>
            <a:r>
              <a:rPr sz="3200" b="1" spc="-2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LAKES/ </a:t>
            </a:r>
            <a:r>
              <a:rPr sz="1800" b="1" dirty="0">
                <a:latin typeface="Calibri"/>
                <a:cs typeface="Calibri"/>
              </a:rPr>
              <a:t>JOHAD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1355" y="2254944"/>
            <a:ext cx="108712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5"/>
              </a:lnSpc>
            </a:pPr>
            <a:r>
              <a:rPr sz="3200" b="1" spc="15" dirty="0">
                <a:solidFill>
                  <a:srgbClr val="006FC0"/>
                </a:solidFill>
                <a:latin typeface="Calibri"/>
                <a:cs typeface="Calibri"/>
              </a:rPr>
              <a:t>2.</a:t>
            </a:r>
            <a:r>
              <a:rPr sz="3200" b="1" spc="-2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PONDS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18633" y="2254944"/>
            <a:ext cx="212153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5"/>
              </a:lnSpc>
            </a:pPr>
            <a:r>
              <a:rPr sz="3200" b="1" spc="1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3200" b="1" spc="-2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BAVDI/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STEPWELL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128" y="5642926"/>
            <a:ext cx="229235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660400" marR="5080" indent="-648335">
              <a:lnSpc>
                <a:spcPct val="100800"/>
              </a:lnSpc>
              <a:spcBef>
                <a:spcPts val="85"/>
              </a:spcBef>
            </a:pPr>
            <a:r>
              <a:rPr sz="1800" b="1" i="1" spc="5" dirty="0">
                <a:solidFill>
                  <a:srgbClr val="001F5F"/>
                </a:solidFill>
                <a:latin typeface="Calibri"/>
                <a:cs typeface="Calibri"/>
              </a:rPr>
              <a:t>Man </a:t>
            </a:r>
            <a:r>
              <a:rPr sz="1800" b="1" i="1" spc="10" dirty="0">
                <a:solidFill>
                  <a:srgbClr val="001F5F"/>
                </a:solidFill>
                <a:latin typeface="Calibri"/>
                <a:cs typeface="Calibri"/>
              </a:rPr>
              <a:t>Sagar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Lake,</a:t>
            </a:r>
            <a:r>
              <a:rPr sz="1800" b="1" i="1" spc="-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Jaipur,  </a:t>
            </a:r>
            <a:r>
              <a:rPr sz="1800" b="1" i="1" spc="5" dirty="0">
                <a:solidFill>
                  <a:srgbClr val="001F5F"/>
                </a:solidFill>
                <a:latin typeface="Calibri"/>
                <a:cs typeface="Calibri"/>
              </a:rPr>
              <a:t>Rajasthan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1103" y="5638485"/>
            <a:ext cx="2198370" cy="5772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36550" marR="5080" indent="-324485">
              <a:lnSpc>
                <a:spcPct val="100899"/>
              </a:lnSpc>
              <a:spcBef>
                <a:spcPts val="80"/>
              </a:spcBef>
            </a:pPr>
            <a:r>
              <a:rPr sz="1800" b="1" i="1" spc="15" dirty="0">
                <a:solidFill>
                  <a:srgbClr val="001F5F"/>
                </a:solidFill>
                <a:latin typeface="Calibri"/>
                <a:cs typeface="Calibri"/>
              </a:rPr>
              <a:t>Pinapadu</a:t>
            </a:r>
            <a:r>
              <a:rPr sz="1800" b="1" i="1" spc="-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15" dirty="0">
                <a:solidFill>
                  <a:srgbClr val="001F5F"/>
                </a:solidFill>
                <a:latin typeface="Calibri"/>
                <a:cs typeface="Calibri"/>
              </a:rPr>
              <a:t>Pond,</a:t>
            </a:r>
            <a:r>
              <a:rPr sz="1800" b="1" i="1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Tenali,  </a:t>
            </a:r>
            <a:r>
              <a:rPr sz="1800" b="1" i="1" spc="10" dirty="0">
                <a:solidFill>
                  <a:srgbClr val="001F5F"/>
                </a:solidFill>
                <a:latin typeface="Calibri"/>
                <a:cs typeface="Calibri"/>
              </a:rPr>
              <a:t>Andhra</a:t>
            </a:r>
            <a:r>
              <a:rPr sz="1800" b="1" i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Pradesh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47441" y="5625460"/>
            <a:ext cx="252476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765175" marR="5080" indent="-753110">
              <a:lnSpc>
                <a:spcPct val="100800"/>
              </a:lnSpc>
              <a:spcBef>
                <a:spcPts val="85"/>
              </a:spcBef>
            </a:pPr>
            <a:r>
              <a:rPr sz="1800" b="1" i="1" spc="15" dirty="0">
                <a:solidFill>
                  <a:srgbClr val="001F5F"/>
                </a:solidFill>
                <a:latin typeface="Calibri"/>
                <a:cs typeface="Calibri"/>
              </a:rPr>
              <a:t>Lakkundi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Kalyanis,</a:t>
            </a:r>
            <a:r>
              <a:rPr sz="1800" b="1" i="1" spc="-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Hampi,  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Karnataka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17942" y="2740661"/>
            <a:ext cx="4093342" cy="2714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333" y="2740657"/>
            <a:ext cx="3674760" cy="2752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5927" y="2748662"/>
            <a:ext cx="3674760" cy="2756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08413"/>
            <a:ext cx="839914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NEED </a:t>
            </a:r>
            <a:r>
              <a:rPr spc="20" dirty="0"/>
              <a:t>FOR </a:t>
            </a:r>
            <a:r>
              <a:rPr sz="5400" spc="-10" dirty="0">
                <a:solidFill>
                  <a:srgbClr val="FF0000"/>
                </a:solidFill>
              </a:rPr>
              <a:t>T</a:t>
            </a:r>
            <a:r>
              <a:rPr spc="-10" dirty="0"/>
              <a:t>RANSFORMATION </a:t>
            </a:r>
            <a:r>
              <a:rPr spc="10" dirty="0"/>
              <a:t>OF </a:t>
            </a:r>
            <a:r>
              <a:rPr spc="-65" dirty="0"/>
              <a:t>WATER</a:t>
            </a:r>
            <a:r>
              <a:rPr spc="-455" dirty="0"/>
              <a:t> </a:t>
            </a:r>
            <a:r>
              <a:rPr dirty="0"/>
              <a:t>BODIES</a:t>
            </a:r>
            <a:endParaRPr sz="5400"/>
          </a:p>
        </p:txBody>
      </p:sp>
      <p:sp>
        <p:nvSpPr>
          <p:cNvPr id="4" name="object 4"/>
          <p:cNvSpPr/>
          <p:nvPr/>
        </p:nvSpPr>
        <p:spPr>
          <a:xfrm>
            <a:off x="740782" y="2208275"/>
            <a:ext cx="9329420" cy="2838450"/>
          </a:xfrm>
          <a:custGeom>
            <a:avLst/>
            <a:gdLst/>
            <a:ahLst/>
            <a:cxnLst/>
            <a:rect l="l" t="t" r="r" b="b"/>
            <a:pathLst>
              <a:path w="9329420" h="2838450">
                <a:moveTo>
                  <a:pt x="0" y="2838450"/>
                </a:moveTo>
                <a:lnTo>
                  <a:pt x="9329166" y="2838450"/>
                </a:lnTo>
                <a:lnTo>
                  <a:pt x="9329166" y="0"/>
                </a:lnTo>
                <a:lnTo>
                  <a:pt x="0" y="0"/>
                </a:lnTo>
                <a:lnTo>
                  <a:pt x="0" y="283845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0107" y="2410008"/>
            <a:ext cx="5633720" cy="231521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300"/>
              </a:spcBef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Inadequate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Channel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 capacity</a:t>
            </a:r>
            <a:endParaRPr sz="20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Improper drainage</a:t>
            </a:r>
            <a:r>
              <a:rPr sz="2000" b="1" i="1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condition</a:t>
            </a:r>
            <a:endParaRPr sz="20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Unplanned </a:t>
            </a: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Reservoir</a:t>
            </a:r>
            <a:r>
              <a:rPr sz="2000" b="1" i="1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Operation</a:t>
            </a:r>
            <a:endParaRPr sz="20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Dumping</a:t>
            </a:r>
            <a:r>
              <a:rPr sz="2000" b="1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sewage,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20" dirty="0">
                <a:solidFill>
                  <a:srgbClr val="FFFFFF"/>
                </a:solidFill>
                <a:latin typeface="Calibri"/>
                <a:cs typeface="Calibri"/>
              </a:rPr>
              <a:t>Solid</a:t>
            </a:r>
            <a:r>
              <a:rPr sz="2000" b="1" i="1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15" dirty="0">
                <a:solidFill>
                  <a:srgbClr val="FFFFFF"/>
                </a:solidFill>
                <a:latin typeface="Calibri"/>
                <a:cs typeface="Calibri"/>
              </a:rPr>
              <a:t>Waste</a:t>
            </a:r>
            <a:r>
              <a:rPr sz="2000" b="1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Liquid</a:t>
            </a:r>
            <a:r>
              <a:rPr sz="20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15" dirty="0">
                <a:solidFill>
                  <a:srgbClr val="FFFFFF"/>
                </a:solidFill>
                <a:latin typeface="Calibri"/>
                <a:cs typeface="Calibri"/>
              </a:rPr>
              <a:t>Waste</a:t>
            </a:r>
            <a:endParaRPr sz="20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Lack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b="1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Sewage/</a:t>
            </a:r>
            <a:r>
              <a:rPr sz="2000" b="1" i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Drainage</a:t>
            </a:r>
            <a:r>
              <a:rPr sz="2000" b="1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2000" b="1" i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2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b="1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Villages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95254" y="1704725"/>
            <a:ext cx="3120268" cy="1754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88380" y="4558472"/>
            <a:ext cx="2673729" cy="1782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1730" y="2780790"/>
            <a:ext cx="1718438" cy="2145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08413"/>
            <a:ext cx="847534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STEPS </a:t>
            </a:r>
            <a:r>
              <a:rPr spc="20" dirty="0"/>
              <a:t>FOR </a:t>
            </a:r>
            <a:r>
              <a:rPr sz="5400" spc="-10" dirty="0">
                <a:solidFill>
                  <a:srgbClr val="FF0000"/>
                </a:solidFill>
              </a:rPr>
              <a:t>T</a:t>
            </a:r>
            <a:r>
              <a:rPr spc="-10" dirty="0"/>
              <a:t>RANSFORMATION </a:t>
            </a:r>
            <a:r>
              <a:rPr spc="10" dirty="0"/>
              <a:t>OF </a:t>
            </a:r>
            <a:r>
              <a:rPr spc="-65" dirty="0"/>
              <a:t>WATER</a:t>
            </a:r>
            <a:r>
              <a:rPr spc="-465" dirty="0"/>
              <a:t> </a:t>
            </a:r>
            <a:r>
              <a:rPr dirty="0"/>
              <a:t>BODIES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531177" y="2128072"/>
            <a:ext cx="8312150" cy="3879215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5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Identification/</a:t>
            </a:r>
            <a:r>
              <a:rPr sz="2400" b="1" i="1" spc="-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10" dirty="0">
                <a:solidFill>
                  <a:srgbClr val="001F5F"/>
                </a:solidFill>
                <a:latin typeface="Calibri"/>
                <a:cs typeface="Calibri"/>
              </a:rPr>
              <a:t>Assessment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Community mobilization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00" b="1" i="1" spc="-3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permissions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0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Diversion</a:t>
            </a:r>
            <a:r>
              <a:rPr sz="2400" b="1" i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10" dirty="0">
                <a:solidFill>
                  <a:srgbClr val="001F5F"/>
                </a:solidFill>
                <a:latin typeface="Calibri"/>
                <a:cs typeface="Calibri"/>
              </a:rPr>
              <a:t>sewage/</a:t>
            </a:r>
            <a:r>
              <a:rPr sz="2400" b="1" i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polluted</a:t>
            </a:r>
            <a:r>
              <a:rPr sz="2400" b="1" i="1" spc="-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r>
              <a:rPr sz="24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coming</a:t>
            </a:r>
            <a:r>
              <a:rPr sz="2400" b="1" i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 water</a:t>
            </a:r>
            <a:r>
              <a:rPr sz="24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body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ts val="4360"/>
              </a:lnSpc>
              <a:spcBef>
                <a:spcPts val="39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Desilting using </a:t>
            </a:r>
            <a:r>
              <a:rPr sz="2400" b="1" i="1" spc="10" dirty="0">
                <a:solidFill>
                  <a:srgbClr val="001F5F"/>
                </a:solidFill>
                <a:latin typeface="Calibri"/>
                <a:cs typeface="Calibri"/>
              </a:rPr>
              <a:t>JCB/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Dredgers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increasing the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depth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i="1" spc="-3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water 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body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Digging of percolation pits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00" b="1" i="1" spc="-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recharge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Introduction of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biochemicals/ fish</a:t>
            </a:r>
            <a:r>
              <a:rPr sz="2400" b="1" i="1" spc="-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species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91605" y="1650501"/>
            <a:ext cx="2544699" cy="1325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0857" y="2021973"/>
            <a:ext cx="1856484" cy="139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1416" y="2761740"/>
            <a:ext cx="2352165" cy="1429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56576" y="4413071"/>
            <a:ext cx="2225039" cy="14744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01671" y="4191076"/>
            <a:ext cx="2106168" cy="1432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81493" y="5596360"/>
            <a:ext cx="1472312" cy="11989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08413"/>
            <a:ext cx="847534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STEPS </a:t>
            </a:r>
            <a:r>
              <a:rPr spc="20" dirty="0"/>
              <a:t>FOR </a:t>
            </a:r>
            <a:r>
              <a:rPr sz="5400" spc="-10" dirty="0">
                <a:solidFill>
                  <a:srgbClr val="FF0000"/>
                </a:solidFill>
              </a:rPr>
              <a:t>T</a:t>
            </a:r>
            <a:r>
              <a:rPr spc="-10" dirty="0"/>
              <a:t>RANSFORMATION </a:t>
            </a:r>
            <a:r>
              <a:rPr spc="10" dirty="0"/>
              <a:t>OF </a:t>
            </a:r>
            <a:r>
              <a:rPr spc="-65" dirty="0"/>
              <a:t>WATER</a:t>
            </a:r>
            <a:r>
              <a:rPr spc="-465" dirty="0"/>
              <a:t> </a:t>
            </a:r>
            <a:r>
              <a:rPr dirty="0"/>
              <a:t>BODIES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559130" y="2319283"/>
            <a:ext cx="6837045" cy="3326129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5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Embankment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strengthening /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Bund</a:t>
            </a:r>
            <a:r>
              <a:rPr sz="2400" b="1" i="1" spc="-3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Development</a:t>
            </a:r>
            <a:endParaRPr sz="2400">
              <a:latin typeface="Calibri"/>
              <a:cs typeface="Calibri"/>
            </a:endParaRPr>
          </a:p>
          <a:p>
            <a:pPr marL="355600" marR="215265" indent="-343535">
              <a:lnSpc>
                <a:spcPct val="148700"/>
              </a:lnSpc>
              <a:spcBef>
                <a:spcPts val="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Training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and Awareness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programs for</a:t>
            </a:r>
            <a:r>
              <a:rPr sz="2400" b="1" i="1" spc="-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community  beneficiaries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Provide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garbage</a:t>
            </a:r>
            <a:r>
              <a:rPr sz="2400" b="1"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Calibri"/>
                <a:cs typeface="Calibri"/>
              </a:rPr>
              <a:t>boxes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Place </a:t>
            </a:r>
            <a:r>
              <a:rPr sz="2400" b="1" i="1" spc="-30" dirty="0">
                <a:solidFill>
                  <a:srgbClr val="001F5F"/>
                </a:solidFill>
                <a:latin typeface="Calibri"/>
                <a:cs typeface="Calibri"/>
              </a:rPr>
              <a:t>Do’s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Don’t’s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boards around </a:t>
            </a:r>
            <a:r>
              <a:rPr sz="2400" b="1" i="1" spc="-15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r>
              <a:rPr sz="2400" b="1" i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bodies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0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Create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recreational</a:t>
            </a:r>
            <a:r>
              <a:rPr sz="2400" b="1"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facilities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77762" y="1917304"/>
            <a:ext cx="2369567" cy="1784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74142" y="3645408"/>
            <a:ext cx="1952496" cy="1462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44521" y="3288663"/>
            <a:ext cx="2144139" cy="1614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07636" y="5107991"/>
            <a:ext cx="3152394" cy="1601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86821" y="4751270"/>
            <a:ext cx="1546478" cy="21067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08413"/>
            <a:ext cx="905637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BENEFITS </a:t>
            </a:r>
            <a:r>
              <a:rPr spc="20" dirty="0"/>
              <a:t>FOR </a:t>
            </a:r>
            <a:r>
              <a:rPr sz="5400" spc="-10" dirty="0">
                <a:solidFill>
                  <a:srgbClr val="FF0000"/>
                </a:solidFill>
              </a:rPr>
              <a:t>T</a:t>
            </a:r>
            <a:r>
              <a:rPr spc="-10" dirty="0"/>
              <a:t>RANSFORMATION </a:t>
            </a:r>
            <a:r>
              <a:rPr spc="10" dirty="0"/>
              <a:t>OF </a:t>
            </a:r>
            <a:r>
              <a:rPr spc="-65" dirty="0"/>
              <a:t>WATER</a:t>
            </a:r>
            <a:r>
              <a:rPr spc="-465" dirty="0"/>
              <a:t> </a:t>
            </a:r>
            <a:r>
              <a:rPr dirty="0"/>
              <a:t>BODIES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469582" y="2300376"/>
            <a:ext cx="6302375" cy="387921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Calibri"/>
                <a:cs typeface="Calibri"/>
              </a:rPr>
              <a:t>Acts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2750" b="1" i="1" spc="25" dirty="0">
                <a:solidFill>
                  <a:srgbClr val="006FC0"/>
                </a:solidFill>
                <a:latin typeface="Calibri"/>
                <a:cs typeface="Calibri"/>
              </a:rPr>
              <a:t>storage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i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1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Provides </a:t>
            </a:r>
            <a:r>
              <a:rPr sz="2750" b="1" i="1" spc="20" dirty="0">
                <a:solidFill>
                  <a:srgbClr val="006FC0"/>
                </a:solidFill>
                <a:latin typeface="Calibri"/>
                <a:cs typeface="Calibri"/>
              </a:rPr>
              <a:t>drinking</a:t>
            </a:r>
            <a:r>
              <a:rPr sz="2750" b="1" i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50" b="1" i="1" spc="20" dirty="0">
                <a:solidFill>
                  <a:srgbClr val="006FC0"/>
                </a:solidFill>
                <a:latin typeface="Calibri"/>
                <a:cs typeface="Calibri"/>
              </a:rPr>
              <a:t>water</a:t>
            </a: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50" b="1" i="1" spc="5" dirty="0">
                <a:solidFill>
                  <a:srgbClr val="006FC0"/>
                </a:solidFill>
                <a:latin typeface="Calibri"/>
                <a:cs typeface="Calibri"/>
              </a:rPr>
              <a:t>Recharges 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Ground </a:t>
            </a:r>
            <a:r>
              <a:rPr sz="2400" b="1" i="1" spc="-15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r>
              <a:rPr sz="2400" b="1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level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Provides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water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750" b="1" i="1" spc="5" dirty="0">
                <a:solidFill>
                  <a:srgbClr val="006FC0"/>
                </a:solidFill>
                <a:latin typeface="Calibri"/>
                <a:cs typeface="Calibri"/>
              </a:rPr>
              <a:t>cattle, </a:t>
            </a:r>
            <a:r>
              <a:rPr sz="2750" b="1" i="1" spc="25" dirty="0">
                <a:solidFill>
                  <a:srgbClr val="006FC0"/>
                </a:solidFill>
                <a:latin typeface="Calibri"/>
                <a:cs typeface="Calibri"/>
              </a:rPr>
              <a:t>animals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00" b="1" i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i="1" spc="20" dirty="0">
                <a:solidFill>
                  <a:srgbClr val="006FC0"/>
                </a:solidFill>
                <a:latin typeface="Calibri"/>
                <a:cs typeface="Calibri"/>
              </a:rPr>
              <a:t>birds</a:t>
            </a: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Provides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water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supply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2400" b="1" i="1" spc="-2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i="1" spc="15" dirty="0">
                <a:solidFill>
                  <a:srgbClr val="006FC0"/>
                </a:solidFill>
                <a:latin typeface="Calibri"/>
                <a:cs typeface="Calibri"/>
              </a:rPr>
              <a:t>irrigation</a:t>
            </a: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50" b="1" i="1" spc="10" dirty="0">
                <a:solidFill>
                  <a:srgbClr val="006FC0"/>
                </a:solidFill>
                <a:latin typeface="Calibri"/>
                <a:cs typeface="Calibri"/>
              </a:rPr>
              <a:t>Recreational</a:t>
            </a:r>
            <a:r>
              <a:rPr sz="2750" b="1" i="1" spc="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Facilities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6900" y="3424046"/>
            <a:ext cx="2806446" cy="1457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38621" y="2151522"/>
            <a:ext cx="2935985" cy="1245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06599" y="3396615"/>
            <a:ext cx="2471799" cy="1464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6683" y="4861129"/>
            <a:ext cx="2806446" cy="1867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570" y="1368552"/>
            <a:ext cx="11544300" cy="5489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24944" y="168926"/>
            <a:ext cx="4635489" cy="114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08413"/>
            <a:ext cx="495808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COST OF</a:t>
            </a:r>
            <a:r>
              <a:rPr spc="-180" dirty="0"/>
              <a:t> </a:t>
            </a:r>
            <a:r>
              <a:rPr sz="5400" spc="-10" dirty="0">
                <a:solidFill>
                  <a:srgbClr val="FF0000"/>
                </a:solidFill>
              </a:rPr>
              <a:t>T</a:t>
            </a:r>
            <a:r>
              <a:rPr spc="-10" dirty="0"/>
              <a:t>RANSFORMATION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841375" y="2094543"/>
            <a:ext cx="33928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Depends on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following</a:t>
            </a:r>
            <a:r>
              <a:rPr sz="2400" b="1" i="1" spc="-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935" y="2489898"/>
            <a:ext cx="4220210" cy="3878579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70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2400" b="1" i="1" spc="-10" dirty="0">
                <a:solidFill>
                  <a:srgbClr val="006FC0"/>
                </a:solidFill>
                <a:latin typeface="Calibri"/>
                <a:cs typeface="Calibri"/>
              </a:rPr>
              <a:t>Area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400" b="1" i="1" spc="-15" dirty="0">
                <a:solidFill>
                  <a:srgbClr val="006FC0"/>
                </a:solidFill>
                <a:latin typeface="Calibri"/>
                <a:cs typeface="Calibri"/>
              </a:rPr>
              <a:t>Water</a:t>
            </a:r>
            <a:r>
              <a:rPr sz="2400" b="1" i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Body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75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Depth of </a:t>
            </a:r>
            <a:r>
              <a:rPr sz="2400" b="1" i="1" spc="-15" dirty="0">
                <a:solidFill>
                  <a:srgbClr val="006FC0"/>
                </a:solidFill>
                <a:latin typeface="Calibri"/>
                <a:cs typeface="Calibri"/>
              </a:rPr>
              <a:t>Water</a:t>
            </a:r>
            <a:r>
              <a:rPr sz="2400" b="1" i="1" spc="-1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Body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Solid </a:t>
            </a:r>
            <a:r>
              <a:rPr sz="2400" b="1" i="1" spc="-15" dirty="0">
                <a:solidFill>
                  <a:srgbClr val="006FC0"/>
                </a:solidFill>
                <a:latin typeface="Calibri"/>
                <a:cs typeface="Calibri"/>
              </a:rPr>
              <a:t>Waste</a:t>
            </a:r>
            <a:r>
              <a:rPr sz="2400" b="1" i="1" spc="-1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6FC0"/>
                </a:solidFill>
                <a:latin typeface="Calibri"/>
                <a:cs typeface="Calibri"/>
              </a:rPr>
              <a:t>Constituents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80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Silting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75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2400" b="1" i="1" spc="5" dirty="0">
                <a:solidFill>
                  <a:srgbClr val="006FC0"/>
                </a:solidFill>
                <a:latin typeface="Calibri"/>
                <a:cs typeface="Calibri"/>
              </a:rPr>
              <a:t>Condition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1" i="1" spc="-1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006FC0"/>
                </a:solidFill>
                <a:latin typeface="Calibri"/>
                <a:cs typeface="Calibri"/>
              </a:rPr>
              <a:t>Water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2400" b="1" i="1" spc="-10" dirty="0">
                <a:solidFill>
                  <a:srgbClr val="006FC0"/>
                </a:solidFill>
                <a:latin typeface="Calibri"/>
                <a:cs typeface="Calibri"/>
              </a:rPr>
              <a:t>Vegetation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75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2400" b="1" i="1" spc="5" dirty="0">
                <a:solidFill>
                  <a:srgbClr val="006FC0"/>
                </a:solidFill>
                <a:latin typeface="Calibri"/>
                <a:cs typeface="Calibri"/>
              </a:rPr>
              <a:t>Sewage/ Industrial waste</a:t>
            </a:r>
            <a:r>
              <a:rPr sz="2400" b="1" i="1" spc="-4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6FC0"/>
                </a:solidFill>
                <a:latin typeface="Calibri"/>
                <a:cs typeface="Calibri"/>
              </a:rPr>
              <a:t>inlet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15078" y="2488551"/>
            <a:ext cx="7209155" cy="3160395"/>
          </a:xfrm>
          <a:custGeom>
            <a:avLst/>
            <a:gdLst/>
            <a:ahLst/>
            <a:cxnLst/>
            <a:rect l="l" t="t" r="r" b="b"/>
            <a:pathLst>
              <a:path w="7209155" h="3160395">
                <a:moveTo>
                  <a:pt x="0" y="3159892"/>
                </a:moveTo>
                <a:lnTo>
                  <a:pt x="7209160" y="3159892"/>
                </a:lnTo>
                <a:lnTo>
                  <a:pt x="7209160" y="0"/>
                </a:lnTo>
                <a:lnTo>
                  <a:pt x="0" y="0"/>
                </a:lnTo>
                <a:lnTo>
                  <a:pt x="0" y="3159892"/>
                </a:lnTo>
                <a:close/>
              </a:path>
            </a:pathLst>
          </a:custGeom>
          <a:solidFill>
            <a:srgbClr val="6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15077" y="2488551"/>
            <a:ext cx="7209155" cy="316039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Times New Roman"/>
              <a:cs typeface="Times New Roman"/>
            </a:endParaRPr>
          </a:p>
          <a:p>
            <a:pPr marL="381000" indent="-287020">
              <a:lnSpc>
                <a:spcPct val="100000"/>
              </a:lnSpc>
              <a:buFont typeface="Calibri"/>
              <a:buChar char="-"/>
              <a:tabLst>
                <a:tab pos="381000" algn="l"/>
                <a:tab pos="381635" algn="l"/>
              </a:tabLst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LAKE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TRANSFORMATION</a:t>
            </a:r>
            <a:r>
              <a:rPr sz="2000" b="1" i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above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20" dirty="0">
                <a:solidFill>
                  <a:srgbClr val="001F5F"/>
                </a:solidFill>
                <a:latin typeface="Calibri"/>
                <a:cs typeface="Calibri"/>
              </a:rPr>
              <a:t>25</a:t>
            </a:r>
            <a:r>
              <a:rPr sz="2000" b="1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acres</a:t>
            </a:r>
            <a:r>
              <a:rPr sz="2000" b="1" i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Rs.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20" dirty="0">
                <a:solidFill>
                  <a:srgbClr val="001F5F"/>
                </a:solidFill>
                <a:latin typeface="Calibri"/>
                <a:cs typeface="Calibri"/>
              </a:rPr>
              <a:t>1L</a:t>
            </a:r>
            <a:r>
              <a:rPr sz="20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000" b="1" i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Rs.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2L/</a:t>
            </a:r>
            <a:r>
              <a:rPr sz="2000" b="1" i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acre</a:t>
            </a:r>
            <a:endParaRPr sz="2000">
              <a:latin typeface="Calibri"/>
              <a:cs typeface="Calibri"/>
            </a:endParaRPr>
          </a:p>
          <a:p>
            <a:pPr marL="381000" indent="-287020">
              <a:lnSpc>
                <a:spcPct val="100000"/>
              </a:lnSpc>
              <a:spcBef>
                <a:spcPts val="1205"/>
              </a:spcBef>
              <a:buFont typeface="Calibri"/>
              <a:buChar char="-"/>
              <a:tabLst>
                <a:tab pos="381000" algn="l"/>
                <a:tab pos="381635" algn="l"/>
              </a:tabLst>
            </a:pP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POND</a:t>
            </a:r>
            <a:r>
              <a:rPr sz="2000" b="1" i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TRANSFORMATION</a:t>
            </a:r>
            <a:r>
              <a:rPr sz="2000" b="1" i="1" spc="-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b="1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Rs.</a:t>
            </a:r>
            <a:r>
              <a:rPr sz="2000" b="1" i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20" dirty="0">
                <a:solidFill>
                  <a:srgbClr val="001F5F"/>
                </a:solidFill>
                <a:latin typeface="Calibri"/>
                <a:cs typeface="Calibri"/>
              </a:rPr>
              <a:t>2L</a:t>
            </a:r>
            <a:r>
              <a:rPr sz="20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0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Rs.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5L/</a:t>
            </a:r>
            <a:r>
              <a:rPr sz="2000" b="1" i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acre</a:t>
            </a:r>
            <a:endParaRPr sz="2000">
              <a:latin typeface="Calibri"/>
              <a:cs typeface="Calibri"/>
            </a:endParaRPr>
          </a:p>
          <a:p>
            <a:pPr marL="381000" indent="-287020">
              <a:lnSpc>
                <a:spcPct val="100000"/>
              </a:lnSpc>
              <a:spcBef>
                <a:spcPts val="1205"/>
              </a:spcBef>
              <a:buFont typeface="Calibri"/>
              <a:buChar char="-"/>
              <a:tabLst>
                <a:tab pos="381000" algn="l"/>
                <a:tab pos="381635" algn="l"/>
              </a:tabLst>
            </a:pP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STEPWELL/ </a:t>
            </a:r>
            <a:r>
              <a:rPr sz="2000" b="1" i="1" spc="-30" dirty="0">
                <a:solidFill>
                  <a:srgbClr val="001F5F"/>
                </a:solidFill>
                <a:latin typeface="Calibri"/>
                <a:cs typeface="Calibri"/>
              </a:rPr>
              <a:t>BAVDI </a:t>
            </a:r>
            <a:r>
              <a:rPr sz="2000" b="1" i="1" spc="-20" dirty="0">
                <a:solidFill>
                  <a:srgbClr val="001F5F"/>
                </a:solidFill>
                <a:latin typeface="Calibri"/>
                <a:cs typeface="Calibri"/>
              </a:rPr>
              <a:t>RESTORATION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– Rs. </a:t>
            </a:r>
            <a:r>
              <a:rPr sz="2000" b="1" i="1" spc="20" dirty="0">
                <a:solidFill>
                  <a:srgbClr val="001F5F"/>
                </a:solidFill>
                <a:latin typeface="Calibri"/>
                <a:cs typeface="Calibri"/>
              </a:rPr>
              <a:t>2L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Rs.</a:t>
            </a:r>
            <a:r>
              <a:rPr sz="2000" b="1" i="1" spc="-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20" dirty="0">
                <a:solidFill>
                  <a:srgbClr val="001F5F"/>
                </a:solidFill>
                <a:latin typeface="Calibri"/>
                <a:cs typeface="Calibri"/>
              </a:rPr>
              <a:t>10L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20178" y="5062818"/>
            <a:ext cx="1774445" cy="1719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72" y="0"/>
            <a:ext cx="12180570" cy="6847205"/>
          </a:xfrm>
          <a:custGeom>
            <a:avLst/>
            <a:gdLst/>
            <a:ahLst/>
            <a:cxnLst/>
            <a:rect l="l" t="t" r="r" b="b"/>
            <a:pathLst>
              <a:path w="12180570" h="6847205">
                <a:moveTo>
                  <a:pt x="0" y="6847093"/>
                </a:moveTo>
                <a:lnTo>
                  <a:pt x="12180427" y="6847093"/>
                </a:lnTo>
                <a:lnTo>
                  <a:pt x="12180427" y="0"/>
                </a:lnTo>
                <a:lnTo>
                  <a:pt x="0" y="0"/>
                </a:lnTo>
                <a:lnTo>
                  <a:pt x="0" y="6847093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5" dirty="0"/>
              <a:t>SITE </a:t>
            </a:r>
            <a:r>
              <a:rPr spc="-25" dirty="0"/>
              <a:t>IDENTIFICATION, </a:t>
            </a:r>
            <a:r>
              <a:rPr spc="-5" dirty="0"/>
              <a:t>TECHNICAL </a:t>
            </a:r>
            <a:r>
              <a:rPr spc="-15" dirty="0"/>
              <a:t>SURVEY</a:t>
            </a:r>
            <a:r>
              <a:rPr spc="90" dirty="0"/>
              <a:t> </a:t>
            </a:r>
            <a:r>
              <a:rPr spc="5" dirty="0"/>
              <a:t>AND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3706" y="1171566"/>
            <a:ext cx="31540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-30" dirty="0">
                <a:solidFill>
                  <a:srgbClr val="001F5F"/>
                </a:solidFill>
                <a:latin typeface="Calibri"/>
                <a:cs typeface="Calibri"/>
              </a:rPr>
              <a:t>IMPLEMENTATION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277" y="1661160"/>
            <a:ext cx="7741284" cy="2802255"/>
          </a:xfrm>
          <a:prstGeom prst="rect">
            <a:avLst/>
          </a:prstGeom>
          <a:solidFill>
            <a:srgbClr val="001F5F"/>
          </a:solidFill>
          <a:ln w="12700">
            <a:solidFill>
              <a:srgbClr val="2E528E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R="269240" algn="ctr">
              <a:lnSpc>
                <a:spcPct val="100000"/>
              </a:lnSpc>
              <a:spcBef>
                <a:spcPts val="1515"/>
              </a:spcBef>
            </a:pPr>
            <a:r>
              <a:rPr sz="24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EXISTING/ </a:t>
            </a:r>
            <a:r>
              <a:rPr sz="2400" b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UNDERWAY</a:t>
            </a:r>
            <a:r>
              <a:rPr sz="2400" b="1" u="heavy" spc="-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MOUs</a:t>
            </a:r>
            <a:endParaRPr sz="2400">
              <a:latin typeface="Calibri"/>
              <a:cs typeface="Calibri"/>
            </a:endParaRPr>
          </a:p>
          <a:p>
            <a:pPr marR="252095" algn="ctr">
              <a:lnSpc>
                <a:spcPct val="100000"/>
              </a:lnSpc>
              <a:spcBef>
                <a:spcPts val="1555"/>
              </a:spcBef>
            </a:pPr>
            <a:r>
              <a:rPr sz="2000" spc="-20" dirty="0">
                <a:solidFill>
                  <a:srgbClr val="FFF2CC"/>
                </a:solidFill>
                <a:latin typeface="Calibri"/>
                <a:cs typeface="Calibri"/>
              </a:rPr>
              <a:t>Central </a:t>
            </a:r>
            <a:r>
              <a:rPr sz="2000" spc="-35" dirty="0">
                <a:solidFill>
                  <a:srgbClr val="FFF2CC"/>
                </a:solidFill>
                <a:latin typeface="Calibri"/>
                <a:cs typeface="Calibri"/>
              </a:rPr>
              <a:t>Team </a:t>
            </a:r>
            <a:r>
              <a:rPr sz="2000" spc="5" dirty="0">
                <a:solidFill>
                  <a:srgbClr val="FFF2CC"/>
                </a:solidFill>
                <a:latin typeface="Calibri"/>
                <a:cs typeface="Calibri"/>
              </a:rPr>
              <a:t>has </a:t>
            </a:r>
            <a:r>
              <a:rPr sz="2000" spc="10" dirty="0">
                <a:solidFill>
                  <a:srgbClr val="FFF2CC"/>
                </a:solidFill>
                <a:latin typeface="Calibri"/>
                <a:cs typeface="Calibri"/>
              </a:rPr>
              <a:t>MOUs </a:t>
            </a:r>
            <a:r>
              <a:rPr sz="2000" dirty="0">
                <a:solidFill>
                  <a:srgbClr val="FFF2CC"/>
                </a:solidFill>
                <a:latin typeface="Calibri"/>
                <a:cs typeface="Calibri"/>
              </a:rPr>
              <a:t>with </a:t>
            </a:r>
            <a:r>
              <a:rPr sz="2000" b="1" i="1" u="heavy" spc="-20" dirty="0">
                <a:solidFill>
                  <a:srgbClr val="FFF2CC"/>
                </a:solidFill>
                <a:uFill>
                  <a:solidFill>
                    <a:srgbClr val="FFF2CC"/>
                  </a:solidFill>
                </a:uFill>
                <a:latin typeface="Calibri"/>
                <a:cs typeface="Calibri"/>
              </a:rPr>
              <a:t>PHDRDF, </a:t>
            </a:r>
            <a:r>
              <a:rPr sz="2000" b="1" i="1" u="heavy" spc="10" dirty="0">
                <a:solidFill>
                  <a:srgbClr val="FFF2CC"/>
                </a:solidFill>
                <a:uFill>
                  <a:solidFill>
                    <a:srgbClr val="FFF2CC"/>
                  </a:solidFill>
                </a:uFill>
                <a:latin typeface="Calibri"/>
                <a:cs typeface="Calibri"/>
              </a:rPr>
              <a:t>Delhi</a:t>
            </a:r>
            <a:r>
              <a:rPr sz="2000" spc="10" dirty="0">
                <a:solidFill>
                  <a:srgbClr val="FFF2CC"/>
                </a:solidFill>
                <a:latin typeface="Calibri"/>
                <a:cs typeface="Calibri"/>
              </a:rPr>
              <a:t>, </a:t>
            </a:r>
            <a:r>
              <a:rPr sz="2000" b="1" i="1" u="heavy" spc="-10" dirty="0">
                <a:solidFill>
                  <a:srgbClr val="FFF2CC"/>
                </a:solidFill>
                <a:uFill>
                  <a:solidFill>
                    <a:srgbClr val="FFF2CC"/>
                  </a:solidFill>
                </a:uFill>
                <a:latin typeface="Calibri"/>
                <a:cs typeface="Calibri"/>
              </a:rPr>
              <a:t>EFI, </a:t>
            </a:r>
            <a:r>
              <a:rPr sz="2000" b="1" i="1" u="heavy" dirty="0">
                <a:solidFill>
                  <a:srgbClr val="FFF2CC"/>
                </a:solidFill>
                <a:uFill>
                  <a:solidFill>
                    <a:srgbClr val="FFF2CC"/>
                  </a:solidFill>
                </a:uFill>
                <a:latin typeface="Calibri"/>
                <a:cs typeface="Calibri"/>
              </a:rPr>
              <a:t>India</a:t>
            </a:r>
            <a:r>
              <a:rPr sz="2000" b="1" i="1" dirty="0">
                <a:solidFill>
                  <a:srgbClr val="FFF2CC"/>
                </a:solidFill>
                <a:latin typeface="Calibri"/>
                <a:cs typeface="Calibri"/>
              </a:rPr>
              <a:t>, </a:t>
            </a:r>
            <a:r>
              <a:rPr sz="2000" b="1" i="1" u="heavy" spc="15" dirty="0">
                <a:solidFill>
                  <a:srgbClr val="FFF2CC"/>
                </a:solidFill>
                <a:uFill>
                  <a:solidFill>
                    <a:srgbClr val="FFF2CC"/>
                  </a:solidFill>
                </a:uFill>
                <a:latin typeface="Calibri"/>
                <a:cs typeface="Calibri"/>
              </a:rPr>
              <a:t>Satish</a:t>
            </a:r>
            <a:r>
              <a:rPr sz="2000" b="1" i="1" u="heavy" spc="-310" dirty="0">
                <a:solidFill>
                  <a:srgbClr val="FFF2CC"/>
                </a:solidFill>
                <a:uFill>
                  <a:solidFill>
                    <a:srgbClr val="FFF2CC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5" dirty="0">
                <a:solidFill>
                  <a:srgbClr val="FFF2CC"/>
                </a:solidFill>
                <a:uFill>
                  <a:solidFill>
                    <a:srgbClr val="FFF2CC"/>
                  </a:solidFill>
                </a:uFill>
                <a:latin typeface="Calibri"/>
                <a:cs typeface="Calibri"/>
              </a:rPr>
              <a:t>Khede</a:t>
            </a:r>
            <a:endParaRPr sz="2000">
              <a:latin typeface="Calibri"/>
              <a:cs typeface="Calibri"/>
            </a:endParaRPr>
          </a:p>
          <a:p>
            <a:pPr marL="579120" indent="-400685">
              <a:lnSpc>
                <a:spcPct val="100000"/>
              </a:lnSpc>
              <a:spcBef>
                <a:spcPts val="5"/>
              </a:spcBef>
              <a:buAutoNum type="romanLcParenBoth"/>
              <a:tabLst>
                <a:tab pos="579120" algn="l"/>
                <a:tab pos="579755" algn="l"/>
              </a:tabLst>
            </a:pPr>
            <a:r>
              <a:rPr sz="2000" spc="-5" dirty="0">
                <a:solidFill>
                  <a:srgbClr val="FFF2CC"/>
                </a:solidFill>
                <a:latin typeface="Calibri"/>
                <a:cs typeface="Calibri"/>
              </a:rPr>
              <a:t>Identify</a:t>
            </a:r>
            <a:r>
              <a:rPr sz="2000" spc="-25" dirty="0">
                <a:solidFill>
                  <a:srgbClr val="FFF2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2CC"/>
                </a:solidFill>
                <a:latin typeface="Calibri"/>
                <a:cs typeface="Calibri"/>
              </a:rPr>
              <a:t>Sites,</a:t>
            </a:r>
            <a:endParaRPr sz="2000">
              <a:latin typeface="Calibri"/>
              <a:cs typeface="Calibri"/>
            </a:endParaRPr>
          </a:p>
          <a:p>
            <a:pPr marL="579120" indent="-400685">
              <a:lnSpc>
                <a:spcPct val="100000"/>
              </a:lnSpc>
              <a:spcBef>
                <a:spcPts val="5"/>
              </a:spcBef>
              <a:buAutoNum type="romanLcParenBoth"/>
              <a:tabLst>
                <a:tab pos="579120" algn="l"/>
                <a:tab pos="579755" algn="l"/>
              </a:tabLst>
            </a:pPr>
            <a:r>
              <a:rPr sz="2000" spc="-10" dirty="0">
                <a:solidFill>
                  <a:srgbClr val="FFF2CC"/>
                </a:solidFill>
                <a:latin typeface="Calibri"/>
                <a:cs typeface="Calibri"/>
              </a:rPr>
              <a:t>Conduct </a:t>
            </a:r>
            <a:r>
              <a:rPr sz="2000" spc="-25" dirty="0">
                <a:solidFill>
                  <a:srgbClr val="FFF2CC"/>
                </a:solidFill>
                <a:latin typeface="Calibri"/>
                <a:cs typeface="Calibri"/>
              </a:rPr>
              <a:t>Technical</a:t>
            </a:r>
            <a:r>
              <a:rPr sz="2000" spc="50" dirty="0">
                <a:solidFill>
                  <a:srgbClr val="FFF2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2CC"/>
                </a:solidFill>
                <a:latin typeface="Calibri"/>
                <a:cs typeface="Calibri"/>
              </a:rPr>
              <a:t>Surveys,</a:t>
            </a:r>
            <a:endParaRPr sz="2000">
              <a:latin typeface="Calibri"/>
              <a:cs typeface="Calibri"/>
            </a:endParaRPr>
          </a:p>
          <a:p>
            <a:pPr marL="579120" indent="-400685">
              <a:lnSpc>
                <a:spcPct val="100000"/>
              </a:lnSpc>
              <a:buAutoNum type="romanLcParenBoth"/>
              <a:tabLst>
                <a:tab pos="579755" algn="l"/>
              </a:tabLst>
            </a:pPr>
            <a:r>
              <a:rPr sz="2000" spc="-5" dirty="0">
                <a:solidFill>
                  <a:srgbClr val="FFF2CC"/>
                </a:solidFill>
                <a:latin typeface="Calibri"/>
                <a:cs typeface="Calibri"/>
              </a:rPr>
              <a:t>Prepare </a:t>
            </a:r>
            <a:r>
              <a:rPr sz="2000" spc="-15" dirty="0">
                <a:solidFill>
                  <a:srgbClr val="FFF2CC"/>
                </a:solidFill>
                <a:latin typeface="Calibri"/>
                <a:cs typeface="Calibri"/>
              </a:rPr>
              <a:t>Project </a:t>
            </a:r>
            <a:r>
              <a:rPr sz="2000" dirty="0">
                <a:solidFill>
                  <a:srgbClr val="FFF2CC"/>
                </a:solidFill>
                <a:latin typeface="Calibri"/>
                <a:cs typeface="Calibri"/>
              </a:rPr>
              <a:t>Reports,</a:t>
            </a:r>
            <a:r>
              <a:rPr sz="2000" spc="-20" dirty="0">
                <a:solidFill>
                  <a:srgbClr val="FFF2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2CC"/>
                </a:solidFill>
                <a:latin typeface="Calibri"/>
                <a:cs typeface="Calibri"/>
              </a:rPr>
              <a:t>including</a:t>
            </a:r>
            <a:endParaRPr sz="2000">
              <a:latin typeface="Calibri"/>
              <a:cs typeface="Calibri"/>
            </a:endParaRPr>
          </a:p>
          <a:p>
            <a:pPr marL="579120" indent="-400685">
              <a:lnSpc>
                <a:spcPct val="100000"/>
              </a:lnSpc>
              <a:spcBef>
                <a:spcPts val="5"/>
              </a:spcBef>
              <a:buAutoNum type="romanLcParenBoth"/>
              <a:tabLst>
                <a:tab pos="579755" algn="l"/>
              </a:tabLst>
            </a:pPr>
            <a:r>
              <a:rPr sz="2000" spc="-15" dirty="0">
                <a:solidFill>
                  <a:srgbClr val="FFF2CC"/>
                </a:solidFill>
                <a:latin typeface="Calibri"/>
                <a:cs typeface="Calibri"/>
              </a:rPr>
              <a:t>Project </a:t>
            </a:r>
            <a:r>
              <a:rPr sz="2000" spc="10" dirty="0">
                <a:solidFill>
                  <a:srgbClr val="FFF2CC"/>
                </a:solidFill>
                <a:latin typeface="Calibri"/>
                <a:cs typeface="Calibri"/>
              </a:rPr>
              <a:t>Estimates </a:t>
            </a:r>
            <a:r>
              <a:rPr sz="2000" spc="5" dirty="0">
                <a:solidFill>
                  <a:srgbClr val="FFF2CC"/>
                </a:solidFill>
                <a:latin typeface="Calibri"/>
                <a:cs typeface="Calibri"/>
              </a:rPr>
              <a:t>and</a:t>
            </a:r>
            <a:r>
              <a:rPr sz="2000" spc="-150" dirty="0">
                <a:solidFill>
                  <a:srgbClr val="FFF2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2CC"/>
                </a:solidFill>
                <a:latin typeface="Calibri"/>
                <a:cs typeface="Calibri"/>
              </a:rPr>
              <a:t>budgets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94704" y="1952817"/>
            <a:ext cx="2636520" cy="653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3995" y="4707320"/>
            <a:ext cx="11823700" cy="1675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1200"/>
              </a:lnSpc>
              <a:spcBef>
                <a:spcPts val="100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Central </a:t>
            </a:r>
            <a:r>
              <a:rPr sz="2400" b="1" i="1" spc="-30" dirty="0">
                <a:solidFill>
                  <a:srgbClr val="001F5F"/>
                </a:solidFill>
                <a:latin typeface="Calibri"/>
                <a:cs typeface="Calibri"/>
              </a:rPr>
              <a:t>Team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has already identified 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50 </a:t>
            </a:r>
            <a:r>
              <a:rPr sz="2400" b="1" i="1" spc="-15" dirty="0">
                <a:solidFill>
                  <a:srgbClr val="001F5F"/>
                </a:solidFill>
                <a:latin typeface="Calibri"/>
                <a:cs typeface="Calibri"/>
              </a:rPr>
              <a:t>Water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bodies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across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b="1" i="1" spc="-25" dirty="0">
                <a:solidFill>
                  <a:srgbClr val="001F5F"/>
                </a:solidFill>
                <a:latin typeface="Calibri"/>
                <a:cs typeface="Calibri"/>
              </a:rPr>
              <a:t>country,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alongwith</a:t>
            </a:r>
            <a:r>
              <a:rPr sz="2400" b="1" i="1" spc="-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existing  partners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400" b="1" i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15" dirty="0">
                <a:solidFill>
                  <a:srgbClr val="001F5F"/>
                </a:solidFill>
                <a:latin typeface="Calibri"/>
                <a:cs typeface="Calibri"/>
              </a:rPr>
              <a:t>List</a:t>
            </a:r>
            <a:r>
              <a:rPr sz="2400" b="1" i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available</a:t>
            </a:r>
            <a:r>
              <a:rPr sz="2400" b="1" i="1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r>
              <a:rPr sz="24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bodies</a:t>
            </a:r>
            <a:r>
              <a:rPr sz="2400" b="1"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shall</a:t>
            </a:r>
            <a:r>
              <a:rPr sz="2400" b="1" i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 shared</a:t>
            </a:r>
            <a:r>
              <a:rPr sz="2400" b="1" i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separately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53437" y="2653789"/>
            <a:ext cx="1319150" cy="1319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4881880"/>
          </a:xfrm>
          <a:custGeom>
            <a:avLst/>
            <a:gdLst/>
            <a:ahLst/>
            <a:cxnLst/>
            <a:rect l="l" t="t" r="r" b="b"/>
            <a:pathLst>
              <a:path w="12192000" h="4881880">
                <a:moveTo>
                  <a:pt x="0" y="4881253"/>
                </a:moveTo>
                <a:lnTo>
                  <a:pt x="12192000" y="4881253"/>
                </a:lnTo>
                <a:lnTo>
                  <a:pt x="12192000" y="0"/>
                </a:lnTo>
                <a:lnTo>
                  <a:pt x="0" y="0"/>
                </a:lnTo>
                <a:lnTo>
                  <a:pt x="0" y="4881253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08413"/>
            <a:ext cx="595630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WHAT </a:t>
            </a:r>
            <a:r>
              <a:rPr spc="-10" dirty="0"/>
              <a:t>IS </a:t>
            </a:r>
            <a:r>
              <a:rPr sz="5400" spc="5" dirty="0">
                <a:solidFill>
                  <a:srgbClr val="FF0000"/>
                </a:solidFill>
              </a:rPr>
              <a:t>E</a:t>
            </a:r>
            <a:r>
              <a:rPr spc="5" dirty="0"/>
              <a:t>FFICIENT </a:t>
            </a:r>
            <a:r>
              <a:rPr dirty="0"/>
              <a:t>USE </a:t>
            </a:r>
            <a:r>
              <a:rPr spc="10" dirty="0"/>
              <a:t>OF</a:t>
            </a:r>
            <a:r>
              <a:rPr spc="-170" dirty="0"/>
              <a:t> </a:t>
            </a:r>
            <a:r>
              <a:rPr spc="-65" dirty="0"/>
              <a:t>WATER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172718" y="1813489"/>
            <a:ext cx="9957435" cy="11436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1570355" marR="181610" indent="-1401445">
              <a:lnSpc>
                <a:spcPts val="4350"/>
              </a:lnSpc>
              <a:spcBef>
                <a:spcPts val="130"/>
              </a:spcBef>
            </a:pP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‘Strategies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activities that </a:t>
            </a:r>
            <a:r>
              <a:rPr sz="2400" b="1" i="1" spc="5" dirty="0">
                <a:solidFill>
                  <a:srgbClr val="FFFFFF"/>
                </a:solidFill>
                <a:latin typeface="Calibri"/>
                <a:cs typeface="Calibri"/>
              </a:rPr>
              <a:t>sustainably manage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natural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sz="2400" b="1" i="1" spc="-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of fresh  </a:t>
            </a:r>
            <a:r>
              <a:rPr sz="2400" b="1" i="1" spc="5" dirty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b="1" i="1" spc="10" dirty="0">
                <a:solidFill>
                  <a:srgbClr val="FFFFFF"/>
                </a:solidFill>
                <a:latin typeface="Calibri"/>
                <a:cs typeface="Calibri"/>
              </a:rPr>
              <a:t>meet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the current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future </a:t>
            </a:r>
            <a:r>
              <a:rPr sz="2400" b="1" i="1" spc="5" dirty="0">
                <a:solidFill>
                  <a:srgbClr val="FFFFFF"/>
                </a:solidFill>
                <a:latin typeface="Calibri"/>
                <a:cs typeface="Calibri"/>
              </a:rPr>
              <a:t>human</a:t>
            </a:r>
            <a:r>
              <a:rPr sz="2400" b="1" i="1" spc="-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FFFFFF"/>
                </a:solidFill>
                <a:latin typeface="Calibri"/>
                <a:cs typeface="Calibri"/>
              </a:rPr>
              <a:t>demand’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06221" y="3688893"/>
            <a:ext cx="1650111" cy="999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57804" y="3183569"/>
            <a:ext cx="1555750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3950" b="1" spc="10" dirty="0">
                <a:solidFill>
                  <a:srgbClr val="006FC0"/>
                </a:solidFill>
                <a:latin typeface="Calibri"/>
                <a:cs typeface="Calibri"/>
              </a:rPr>
              <a:t>1.</a:t>
            </a:r>
            <a:r>
              <a:rPr sz="395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REDUCE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80469" y="3684270"/>
            <a:ext cx="1612520" cy="1308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51576" y="3213033"/>
            <a:ext cx="266255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4400" b="1" spc="10" dirty="0">
                <a:solidFill>
                  <a:srgbClr val="006FC0"/>
                </a:solidFill>
                <a:latin typeface="Calibri"/>
                <a:cs typeface="Calibri"/>
              </a:rPr>
              <a:t>2. 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RECYCLE/</a:t>
            </a:r>
            <a:r>
              <a:rPr sz="2400" b="1" spc="-3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REUSE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881253"/>
            <a:ext cx="12192000" cy="1976755"/>
          </a:xfrm>
          <a:custGeom>
            <a:avLst/>
            <a:gdLst/>
            <a:ahLst/>
            <a:cxnLst/>
            <a:rect l="l" t="t" r="r" b="b"/>
            <a:pathLst>
              <a:path w="12192000" h="1976754">
                <a:moveTo>
                  <a:pt x="0" y="1976746"/>
                </a:moveTo>
                <a:lnTo>
                  <a:pt x="12192000" y="1976746"/>
                </a:lnTo>
                <a:lnTo>
                  <a:pt x="12192000" y="0"/>
                </a:lnTo>
                <a:lnTo>
                  <a:pt x="0" y="0"/>
                </a:lnTo>
                <a:lnTo>
                  <a:pt x="0" y="1976746"/>
                </a:lnTo>
                <a:close/>
              </a:path>
            </a:pathLst>
          </a:custGeom>
          <a:solidFill>
            <a:srgbClr val="A8D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46793" y="3542979"/>
            <a:ext cx="10302875" cy="32289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77165" marR="6299200">
              <a:lnSpc>
                <a:spcPct val="102400"/>
              </a:lnSpc>
              <a:spcBef>
                <a:spcPts val="45"/>
              </a:spcBef>
            </a:pPr>
            <a:r>
              <a:rPr sz="2750" b="1" i="1" spc="10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750" b="1" i="1" spc="-15" dirty="0">
                <a:solidFill>
                  <a:srgbClr val="006FC0"/>
                </a:solidFill>
                <a:latin typeface="Calibri"/>
                <a:cs typeface="Calibri"/>
              </a:rPr>
              <a:t>key </a:t>
            </a:r>
            <a:r>
              <a:rPr sz="2750" b="1" i="1" spc="5" dirty="0">
                <a:solidFill>
                  <a:srgbClr val="006FC0"/>
                </a:solidFill>
                <a:latin typeface="Calibri"/>
                <a:cs typeface="Calibri"/>
              </a:rPr>
              <a:t>activities </a:t>
            </a:r>
            <a:r>
              <a:rPr sz="2750" b="1" i="1" spc="10" dirty="0">
                <a:solidFill>
                  <a:srgbClr val="006FC0"/>
                </a:solidFill>
                <a:latin typeface="Calibri"/>
                <a:cs typeface="Calibri"/>
              </a:rPr>
              <a:t>in  </a:t>
            </a:r>
            <a:r>
              <a:rPr sz="2750" b="1" i="1" dirty="0">
                <a:solidFill>
                  <a:srgbClr val="006FC0"/>
                </a:solidFill>
                <a:latin typeface="Calibri"/>
                <a:cs typeface="Calibri"/>
              </a:rPr>
              <a:t>Efficient </a:t>
            </a:r>
            <a:r>
              <a:rPr sz="2750" b="1" i="1" spc="30" dirty="0">
                <a:solidFill>
                  <a:srgbClr val="006FC0"/>
                </a:solidFill>
                <a:latin typeface="Calibri"/>
                <a:cs typeface="Calibri"/>
              </a:rPr>
              <a:t>use </a:t>
            </a:r>
            <a:r>
              <a:rPr sz="2750" b="1" i="1" spc="25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750" b="1" i="1" spc="5" dirty="0">
                <a:solidFill>
                  <a:srgbClr val="006FC0"/>
                </a:solidFill>
                <a:latin typeface="Calibri"/>
                <a:cs typeface="Calibri"/>
              </a:rPr>
              <a:t>Water</a:t>
            </a:r>
            <a:r>
              <a:rPr sz="2750" b="1" i="1" spc="-1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50" b="1" i="1" spc="10" dirty="0">
                <a:solidFill>
                  <a:srgbClr val="006FC0"/>
                </a:solidFill>
                <a:latin typeface="Calibri"/>
                <a:cs typeface="Calibri"/>
              </a:rPr>
              <a:t>are: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950">
              <a:latin typeface="Times New Roman"/>
              <a:cs typeface="Times New Roman"/>
            </a:endParaRPr>
          </a:p>
          <a:p>
            <a:pPr marL="6985" algn="ctr">
              <a:lnSpc>
                <a:spcPct val="100000"/>
              </a:lnSpc>
              <a:spcBef>
                <a:spcPts val="5"/>
              </a:spcBef>
            </a:pPr>
            <a:r>
              <a:rPr sz="3200" b="1" spc="-35" dirty="0">
                <a:solidFill>
                  <a:srgbClr val="385622"/>
                </a:solidFill>
                <a:latin typeface="Calibri"/>
                <a:cs typeface="Calibri"/>
              </a:rPr>
              <a:t>TARGET </a:t>
            </a:r>
            <a:r>
              <a:rPr sz="3200" b="1" spc="-30" dirty="0">
                <a:solidFill>
                  <a:srgbClr val="385622"/>
                </a:solidFill>
                <a:latin typeface="Calibri"/>
                <a:cs typeface="Calibri"/>
              </a:rPr>
              <a:t>BY</a:t>
            </a:r>
            <a:r>
              <a:rPr sz="3200" b="1" spc="-4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3200" b="1" spc="20" dirty="0">
                <a:solidFill>
                  <a:srgbClr val="385622"/>
                </a:solidFill>
                <a:latin typeface="Calibri"/>
                <a:cs typeface="Calibri"/>
              </a:rPr>
              <a:t>2025:</a:t>
            </a:r>
            <a:endParaRPr sz="3200">
              <a:latin typeface="Calibri"/>
              <a:cs typeface="Calibri"/>
            </a:endParaRPr>
          </a:p>
          <a:p>
            <a:pPr marL="2138680" indent="-515620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2138045" algn="l"/>
                <a:tab pos="2138680" algn="l"/>
              </a:tabLst>
            </a:pPr>
            <a:r>
              <a:rPr sz="2750" b="1" spc="10" dirty="0">
                <a:solidFill>
                  <a:srgbClr val="385622"/>
                </a:solidFill>
                <a:latin typeface="Calibri"/>
                <a:cs typeface="Calibri"/>
              </a:rPr>
              <a:t>REDUCE </a:t>
            </a:r>
            <a:r>
              <a:rPr sz="2750" b="1" spc="15" dirty="0">
                <a:solidFill>
                  <a:srgbClr val="385622"/>
                </a:solidFill>
                <a:latin typeface="Calibri"/>
                <a:cs typeface="Calibri"/>
              </a:rPr>
              <a:t>Consumption </a:t>
            </a:r>
            <a:r>
              <a:rPr sz="2750" b="1" spc="10" dirty="0">
                <a:solidFill>
                  <a:srgbClr val="385622"/>
                </a:solidFill>
                <a:latin typeface="Calibri"/>
                <a:cs typeface="Calibri"/>
              </a:rPr>
              <a:t>in </a:t>
            </a:r>
            <a:r>
              <a:rPr sz="2750" b="1" spc="20" dirty="0">
                <a:solidFill>
                  <a:srgbClr val="385622"/>
                </a:solidFill>
                <a:latin typeface="Calibri"/>
                <a:cs typeface="Calibri"/>
              </a:rPr>
              <a:t>25Lakh</a:t>
            </a:r>
            <a:r>
              <a:rPr sz="2750" b="1" spc="2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385622"/>
                </a:solidFill>
                <a:latin typeface="Calibri"/>
                <a:cs typeface="Calibri"/>
              </a:rPr>
              <a:t>Households</a:t>
            </a:r>
            <a:endParaRPr sz="275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b="1" spc="10" dirty="0">
                <a:solidFill>
                  <a:srgbClr val="385622"/>
                </a:solidFill>
                <a:latin typeface="Calibri"/>
                <a:cs typeface="Calibri"/>
              </a:rPr>
              <a:t>REDUCE </a:t>
            </a:r>
            <a:r>
              <a:rPr sz="2750" b="1" spc="15" dirty="0">
                <a:solidFill>
                  <a:srgbClr val="385622"/>
                </a:solidFill>
                <a:latin typeface="Calibri"/>
                <a:cs typeface="Calibri"/>
              </a:rPr>
              <a:t>Consumption </a:t>
            </a:r>
            <a:r>
              <a:rPr sz="2750" b="1" spc="10" dirty="0">
                <a:solidFill>
                  <a:srgbClr val="385622"/>
                </a:solidFill>
                <a:latin typeface="Calibri"/>
                <a:cs typeface="Calibri"/>
              </a:rPr>
              <a:t>Using </a:t>
            </a:r>
            <a:r>
              <a:rPr sz="2750" b="1" spc="25" dirty="0">
                <a:solidFill>
                  <a:srgbClr val="385622"/>
                </a:solidFill>
                <a:latin typeface="Calibri"/>
                <a:cs typeface="Calibri"/>
              </a:rPr>
              <a:t>15,000 </a:t>
            </a:r>
            <a:r>
              <a:rPr sz="2750" b="1" spc="5" dirty="0">
                <a:solidFill>
                  <a:srgbClr val="385622"/>
                </a:solidFill>
                <a:latin typeface="Calibri"/>
                <a:cs typeface="Calibri"/>
              </a:rPr>
              <a:t>Drip/ </a:t>
            </a:r>
            <a:r>
              <a:rPr sz="2750" b="1" spc="-5" dirty="0">
                <a:solidFill>
                  <a:srgbClr val="385622"/>
                </a:solidFill>
                <a:latin typeface="Calibri"/>
                <a:cs typeface="Calibri"/>
              </a:rPr>
              <a:t>Micro </a:t>
            </a:r>
            <a:r>
              <a:rPr sz="2750" b="1" dirty="0">
                <a:solidFill>
                  <a:srgbClr val="385622"/>
                </a:solidFill>
                <a:latin typeface="Calibri"/>
                <a:cs typeface="Calibri"/>
              </a:rPr>
              <a:t>Irrigation</a:t>
            </a:r>
            <a:r>
              <a:rPr sz="2750" b="1" spc="53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385622"/>
                </a:solidFill>
                <a:latin typeface="Calibri"/>
                <a:cs typeface="Calibri"/>
              </a:rPr>
              <a:t>Systems</a:t>
            </a:r>
            <a:endParaRPr sz="2750">
              <a:latin typeface="Calibri"/>
              <a:cs typeface="Calibri"/>
            </a:endParaRPr>
          </a:p>
          <a:p>
            <a:pPr marL="2300605" indent="-514984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2299970" algn="l"/>
                <a:tab pos="2300605" algn="l"/>
              </a:tabLst>
            </a:pPr>
            <a:r>
              <a:rPr sz="2750" b="1" dirty="0">
                <a:solidFill>
                  <a:srgbClr val="385622"/>
                </a:solidFill>
                <a:latin typeface="Calibri"/>
                <a:cs typeface="Calibri"/>
              </a:rPr>
              <a:t>RECYCLE/ </a:t>
            </a:r>
            <a:r>
              <a:rPr sz="2750" b="1" spc="5" dirty="0">
                <a:solidFill>
                  <a:srgbClr val="385622"/>
                </a:solidFill>
                <a:latin typeface="Calibri"/>
                <a:cs typeface="Calibri"/>
              </a:rPr>
              <a:t>REUSE </a:t>
            </a:r>
            <a:r>
              <a:rPr sz="2750" b="1" spc="20" dirty="0">
                <a:solidFill>
                  <a:srgbClr val="385622"/>
                </a:solidFill>
                <a:latin typeface="Calibri"/>
                <a:cs typeface="Calibri"/>
              </a:rPr>
              <a:t>Grey </a:t>
            </a:r>
            <a:r>
              <a:rPr sz="2750" b="1" spc="5" dirty="0">
                <a:solidFill>
                  <a:srgbClr val="385622"/>
                </a:solidFill>
                <a:latin typeface="Calibri"/>
                <a:cs typeface="Calibri"/>
              </a:rPr>
              <a:t>Water </a:t>
            </a:r>
            <a:r>
              <a:rPr sz="2750" b="1" spc="10" dirty="0">
                <a:solidFill>
                  <a:srgbClr val="385622"/>
                </a:solidFill>
                <a:latin typeface="Calibri"/>
                <a:cs typeface="Calibri"/>
              </a:rPr>
              <a:t>In </a:t>
            </a:r>
            <a:r>
              <a:rPr sz="2750" b="1" spc="25" dirty="0">
                <a:solidFill>
                  <a:srgbClr val="385622"/>
                </a:solidFill>
                <a:latin typeface="Calibri"/>
                <a:cs typeface="Calibri"/>
              </a:rPr>
              <a:t>5,000</a:t>
            </a:r>
            <a:r>
              <a:rPr sz="2750" b="1" spc="5" dirty="0">
                <a:solidFill>
                  <a:srgbClr val="385622"/>
                </a:solidFill>
                <a:latin typeface="Calibri"/>
                <a:cs typeface="Calibri"/>
              </a:rPr>
              <a:t> Sites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573" y="4886693"/>
            <a:ext cx="999820" cy="999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09302"/>
            <a:ext cx="5403215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00" spc="15" dirty="0">
                <a:solidFill>
                  <a:srgbClr val="006FC0"/>
                </a:solidFill>
              </a:rPr>
              <a:t>REDUCE </a:t>
            </a:r>
            <a:r>
              <a:rPr sz="2900" dirty="0"/>
              <a:t>CONSUMPTION OF</a:t>
            </a:r>
            <a:r>
              <a:rPr sz="2900" spc="-270" dirty="0"/>
              <a:t> </a:t>
            </a:r>
            <a:r>
              <a:rPr sz="2900" spc="-65" dirty="0"/>
              <a:t>WATER</a:t>
            </a:r>
            <a:endParaRPr sz="2900"/>
          </a:p>
        </p:txBody>
      </p:sp>
      <p:sp>
        <p:nvSpPr>
          <p:cNvPr id="4" name="object 4"/>
          <p:cNvSpPr/>
          <p:nvPr/>
        </p:nvSpPr>
        <p:spPr>
          <a:xfrm>
            <a:off x="270617" y="4322778"/>
            <a:ext cx="11921490" cy="2353310"/>
          </a:xfrm>
          <a:custGeom>
            <a:avLst/>
            <a:gdLst/>
            <a:ahLst/>
            <a:cxnLst/>
            <a:rect l="l" t="t" r="r" b="b"/>
            <a:pathLst>
              <a:path w="11921490" h="2353309">
                <a:moveTo>
                  <a:pt x="0" y="2352925"/>
                </a:moveTo>
                <a:lnTo>
                  <a:pt x="11921368" y="2352925"/>
                </a:lnTo>
                <a:lnTo>
                  <a:pt x="11921368" y="0"/>
                </a:lnTo>
                <a:lnTo>
                  <a:pt x="0" y="0"/>
                </a:lnTo>
                <a:lnTo>
                  <a:pt x="0" y="2352925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7081" y="1466841"/>
            <a:ext cx="9082405" cy="51466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36880" indent="-314960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37515" algn="l"/>
              </a:tabLst>
            </a:pPr>
            <a:r>
              <a:rPr sz="2450" b="1" spc="-25" dirty="0">
                <a:solidFill>
                  <a:srgbClr val="001F5F"/>
                </a:solidFill>
                <a:latin typeface="Calibri"/>
                <a:cs typeface="Calibri"/>
              </a:rPr>
              <a:t>AERATORS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Calibri"/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 marL="3399154">
              <a:lnSpc>
                <a:spcPct val="100000"/>
              </a:lnSpc>
            </a:pPr>
            <a:r>
              <a:rPr sz="2750" b="1" i="1" spc="-50" dirty="0">
                <a:solidFill>
                  <a:srgbClr val="001F5F"/>
                </a:solidFill>
                <a:latin typeface="Calibri"/>
                <a:cs typeface="Calibri"/>
              </a:rPr>
              <a:t>WHAT </a:t>
            </a:r>
            <a:r>
              <a:rPr sz="2750" b="1" i="1" dirty="0">
                <a:solidFill>
                  <a:srgbClr val="001F5F"/>
                </a:solidFill>
                <a:latin typeface="Calibri"/>
                <a:cs typeface="Calibri"/>
              </a:rPr>
              <a:t>DO </a:t>
            </a:r>
            <a:r>
              <a:rPr sz="2750" b="1" i="1" u="heavy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AERATORS</a:t>
            </a:r>
            <a:r>
              <a:rPr sz="2750" b="1" i="1" spc="4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i="1" spc="10" dirty="0">
                <a:solidFill>
                  <a:srgbClr val="001F5F"/>
                </a:solidFill>
                <a:latin typeface="Calibri"/>
                <a:cs typeface="Calibri"/>
              </a:rPr>
              <a:t>DO?</a:t>
            </a:r>
            <a:endParaRPr sz="2750">
              <a:latin typeface="Calibri"/>
              <a:cs typeface="Calibri"/>
            </a:endParaRPr>
          </a:p>
          <a:p>
            <a:pPr marL="1960245" lvl="1" indent="-457834">
              <a:lnSpc>
                <a:spcPct val="100000"/>
              </a:lnSpc>
              <a:spcBef>
                <a:spcPts val="2310"/>
              </a:spcBef>
              <a:buFont typeface="Wingdings"/>
              <a:buChar char=""/>
              <a:tabLst>
                <a:tab pos="1960245" algn="l"/>
                <a:tab pos="1960880" algn="l"/>
              </a:tabLst>
            </a:pPr>
            <a:r>
              <a:rPr sz="2400" i="1" spc="-20" dirty="0">
                <a:solidFill>
                  <a:srgbClr val="006FC0"/>
                </a:solidFill>
                <a:latin typeface="Calibri"/>
                <a:cs typeface="Calibri"/>
              </a:rPr>
              <a:t>Break </a:t>
            </a:r>
            <a:r>
              <a:rPr sz="2400" i="1" spc="-10" dirty="0">
                <a:solidFill>
                  <a:srgbClr val="006FC0"/>
                </a:solidFill>
                <a:latin typeface="Calibri"/>
                <a:cs typeface="Calibri"/>
              </a:rPr>
              <a:t>water </a:t>
            </a:r>
            <a:r>
              <a:rPr sz="2400" i="1" spc="-15" dirty="0">
                <a:solidFill>
                  <a:srgbClr val="006FC0"/>
                </a:solidFill>
                <a:latin typeface="Calibri"/>
                <a:cs typeface="Calibri"/>
              </a:rPr>
              <a:t>flow into fine </a:t>
            </a:r>
            <a:r>
              <a:rPr sz="2400" i="1" spc="-25" dirty="0">
                <a:solidFill>
                  <a:srgbClr val="006FC0"/>
                </a:solidFill>
                <a:latin typeface="Calibri"/>
                <a:cs typeface="Calibri"/>
              </a:rPr>
              <a:t>droplets, </a:t>
            </a:r>
            <a:r>
              <a:rPr sz="2400" i="1" spc="-20" dirty="0">
                <a:solidFill>
                  <a:srgbClr val="006FC0"/>
                </a:solidFill>
                <a:latin typeface="Calibri"/>
                <a:cs typeface="Calibri"/>
              </a:rPr>
              <a:t>while </a:t>
            </a:r>
            <a:r>
              <a:rPr sz="2400" i="1" spc="-30" dirty="0">
                <a:solidFill>
                  <a:srgbClr val="006FC0"/>
                </a:solidFill>
                <a:latin typeface="Calibri"/>
                <a:cs typeface="Calibri"/>
              </a:rPr>
              <a:t>using </a:t>
            </a:r>
            <a:r>
              <a:rPr sz="2400" i="1" spc="-25" dirty="0">
                <a:solidFill>
                  <a:srgbClr val="006FC0"/>
                </a:solidFill>
                <a:latin typeface="Calibri"/>
                <a:cs typeface="Calibri"/>
              </a:rPr>
              <a:t>less</a:t>
            </a:r>
            <a:r>
              <a:rPr sz="2400" i="1" spc="1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6FC0"/>
                </a:solidFill>
                <a:latin typeface="Calibri"/>
                <a:cs typeface="Calibri"/>
              </a:rPr>
              <a:t>water</a:t>
            </a:r>
            <a:endParaRPr sz="2400">
              <a:latin typeface="Calibri"/>
              <a:cs typeface="Calibri"/>
            </a:endParaRPr>
          </a:p>
          <a:p>
            <a:pPr marL="2456180" lvl="2" indent="-457834">
              <a:lnSpc>
                <a:spcPct val="100000"/>
              </a:lnSpc>
              <a:spcBef>
                <a:spcPts val="1400"/>
              </a:spcBef>
              <a:buFont typeface="Wingdings"/>
              <a:buChar char=""/>
              <a:tabLst>
                <a:tab pos="2455545" algn="l"/>
                <a:tab pos="2456180" algn="l"/>
              </a:tabLst>
            </a:pPr>
            <a:r>
              <a:rPr sz="2400" i="1" spc="-40" dirty="0">
                <a:solidFill>
                  <a:srgbClr val="006FC0"/>
                </a:solidFill>
                <a:latin typeface="Calibri"/>
                <a:cs typeface="Calibri"/>
              </a:rPr>
              <a:t>Reduce </a:t>
            </a:r>
            <a:r>
              <a:rPr sz="2400" i="1" spc="-35" dirty="0">
                <a:solidFill>
                  <a:srgbClr val="006FC0"/>
                </a:solidFill>
                <a:latin typeface="Calibri"/>
                <a:cs typeface="Calibri"/>
              </a:rPr>
              <a:t>splashing </a:t>
            </a:r>
            <a:r>
              <a:rPr sz="2400" i="1" spc="-20" dirty="0">
                <a:solidFill>
                  <a:srgbClr val="006FC0"/>
                </a:solidFill>
                <a:latin typeface="Calibri"/>
                <a:cs typeface="Calibri"/>
              </a:rPr>
              <a:t>while </a:t>
            </a:r>
            <a:r>
              <a:rPr sz="2400" i="1" spc="-25" dirty="0">
                <a:solidFill>
                  <a:srgbClr val="006FC0"/>
                </a:solidFill>
                <a:latin typeface="Calibri"/>
                <a:cs typeface="Calibri"/>
              </a:rPr>
              <a:t>washing </a:t>
            </a:r>
            <a:r>
              <a:rPr sz="2400" i="1" spc="-35" dirty="0">
                <a:solidFill>
                  <a:srgbClr val="006FC0"/>
                </a:solidFill>
                <a:latin typeface="Calibri"/>
                <a:cs typeface="Calibri"/>
              </a:rPr>
              <a:t>hands </a:t>
            </a:r>
            <a:r>
              <a:rPr sz="2400" i="1" spc="-30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2400" i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i="1" spc="-30" dirty="0">
                <a:solidFill>
                  <a:srgbClr val="006FC0"/>
                </a:solidFill>
                <a:latin typeface="Calibri"/>
                <a:cs typeface="Calibri"/>
              </a:rPr>
              <a:t>dishes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85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Conserves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upto </a:t>
            </a:r>
            <a:r>
              <a:rPr sz="2000" b="1" spc="25" dirty="0">
                <a:solidFill>
                  <a:srgbClr val="001F5F"/>
                </a:solidFill>
                <a:latin typeface="Calibri"/>
                <a:cs typeface="Calibri"/>
              </a:rPr>
              <a:t>90%</a:t>
            </a:r>
            <a:r>
              <a:rPr sz="2000" b="1" spc="-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Pressure</a:t>
            </a:r>
            <a:r>
              <a:rPr sz="2000" b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000" b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not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impacted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Lasts </a:t>
            </a:r>
            <a:r>
              <a:rPr sz="2000" b="1" spc="3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000" b="1" spc="25" dirty="0">
                <a:solidFill>
                  <a:srgbClr val="001F5F"/>
                </a:solidFill>
                <a:latin typeface="Calibri"/>
                <a:cs typeface="Calibri"/>
              </a:rPr>
              <a:t>more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than 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2000" b="1" spc="-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years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Costs Rs.30 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only 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per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tap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2000" b="1" spc="-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Labour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Available 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Standard</a:t>
            </a:r>
            <a:r>
              <a:rPr sz="2000" b="1" spc="-2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25" dirty="0">
                <a:solidFill>
                  <a:srgbClr val="001F5F"/>
                </a:solidFill>
                <a:latin typeface="Calibri"/>
                <a:cs typeface="Calibri"/>
              </a:rPr>
              <a:t>Sizes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00543" y="4292931"/>
            <a:ext cx="2344545" cy="2344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13507" y="4511128"/>
            <a:ext cx="1976247" cy="1976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38315"/>
          </a:xfrm>
          <a:custGeom>
            <a:avLst/>
            <a:gdLst/>
            <a:ahLst/>
            <a:cxnLst/>
            <a:rect l="l" t="t" r="r" b="b"/>
            <a:pathLst>
              <a:path w="12192000" h="6838315">
                <a:moveTo>
                  <a:pt x="0" y="6837937"/>
                </a:moveTo>
                <a:lnTo>
                  <a:pt x="12191999" y="6837937"/>
                </a:lnTo>
                <a:lnTo>
                  <a:pt x="12191999" y="0"/>
                </a:lnTo>
                <a:lnTo>
                  <a:pt x="0" y="0"/>
                </a:lnTo>
                <a:lnTo>
                  <a:pt x="0" y="6837937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09302"/>
            <a:ext cx="5403215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00" spc="15" dirty="0">
                <a:solidFill>
                  <a:srgbClr val="006FC0"/>
                </a:solidFill>
              </a:rPr>
              <a:t>REDUCE </a:t>
            </a:r>
            <a:r>
              <a:rPr sz="2900" dirty="0"/>
              <a:t>CONSUMPTION OF</a:t>
            </a:r>
            <a:r>
              <a:rPr sz="2900" spc="-270" dirty="0"/>
              <a:t> </a:t>
            </a:r>
            <a:r>
              <a:rPr sz="2900" spc="-65" dirty="0"/>
              <a:t>WATER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917563" y="1323973"/>
            <a:ext cx="9298305" cy="233235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326390" indent="-314325">
              <a:lnSpc>
                <a:spcPct val="100000"/>
              </a:lnSpc>
              <a:spcBef>
                <a:spcPts val="1255"/>
              </a:spcBef>
              <a:buAutoNum type="arabicPeriod" startAt="2"/>
              <a:tabLst>
                <a:tab pos="327025" algn="l"/>
              </a:tabLst>
            </a:pPr>
            <a:r>
              <a:rPr sz="2450" b="1" spc="15" dirty="0">
                <a:solidFill>
                  <a:srgbClr val="001F5F"/>
                </a:solidFill>
                <a:latin typeface="Calibri"/>
                <a:cs typeface="Calibri"/>
              </a:rPr>
              <a:t>MICRO </a:t>
            </a:r>
            <a:r>
              <a:rPr sz="2450" b="1" spc="-10" dirty="0">
                <a:solidFill>
                  <a:srgbClr val="001F5F"/>
                </a:solidFill>
                <a:latin typeface="Calibri"/>
                <a:cs typeface="Calibri"/>
              </a:rPr>
              <a:t>IRRIGATION</a:t>
            </a:r>
            <a:r>
              <a:rPr sz="2450" b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001F5F"/>
                </a:solidFill>
                <a:latin typeface="Calibri"/>
                <a:cs typeface="Calibri"/>
              </a:rPr>
              <a:t>SYSTEMS</a:t>
            </a:r>
            <a:endParaRPr sz="2450">
              <a:latin typeface="Calibri"/>
              <a:cs typeface="Calibri"/>
            </a:endParaRPr>
          </a:p>
          <a:p>
            <a:pPr marL="2145030">
              <a:lnSpc>
                <a:spcPct val="100000"/>
              </a:lnSpc>
              <a:spcBef>
                <a:spcPts val="1295"/>
              </a:spcBef>
            </a:pPr>
            <a:r>
              <a:rPr sz="2750" b="1" i="1" spc="-50" dirty="0">
                <a:solidFill>
                  <a:srgbClr val="001F5F"/>
                </a:solidFill>
                <a:latin typeface="Calibri"/>
                <a:cs typeface="Calibri"/>
              </a:rPr>
              <a:t>WHAT </a:t>
            </a:r>
            <a:r>
              <a:rPr sz="2750" b="1" i="1" spc="5" dirty="0">
                <a:solidFill>
                  <a:srgbClr val="001F5F"/>
                </a:solidFill>
                <a:latin typeface="Calibri"/>
                <a:cs typeface="Calibri"/>
              </a:rPr>
              <a:t>ARE </a:t>
            </a:r>
            <a:r>
              <a:rPr sz="2750" b="1" i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MICRO </a:t>
            </a:r>
            <a:r>
              <a:rPr sz="2750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IRRIGATION</a:t>
            </a:r>
            <a:r>
              <a:rPr sz="2750" b="1" i="1" u="heavy" spc="4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750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SYSTEMS</a:t>
            </a:r>
            <a:r>
              <a:rPr sz="2750" b="1" i="1" spc="-10" dirty="0">
                <a:solidFill>
                  <a:srgbClr val="001F5F"/>
                </a:solidFill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983105" lvl="1" indent="-343535">
              <a:lnSpc>
                <a:spcPct val="100000"/>
              </a:lnSpc>
              <a:spcBef>
                <a:spcPts val="2310"/>
              </a:spcBef>
              <a:buFont typeface="Wingdings"/>
              <a:buChar char=""/>
              <a:tabLst>
                <a:tab pos="1983105" algn="l"/>
                <a:tab pos="1983739" algn="l"/>
              </a:tabLst>
            </a:pPr>
            <a:r>
              <a:rPr sz="2400" i="1" spc="-10" dirty="0">
                <a:solidFill>
                  <a:srgbClr val="006FC0"/>
                </a:solidFill>
                <a:latin typeface="Calibri"/>
                <a:cs typeface="Calibri"/>
              </a:rPr>
              <a:t>Also </a:t>
            </a:r>
            <a:r>
              <a:rPr sz="2400" i="1" spc="-25" dirty="0">
                <a:solidFill>
                  <a:srgbClr val="006FC0"/>
                </a:solidFill>
                <a:latin typeface="Calibri"/>
                <a:cs typeface="Calibri"/>
              </a:rPr>
              <a:t>called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low </a:t>
            </a:r>
            <a:r>
              <a:rPr sz="2400" b="1" i="1" spc="5" dirty="0">
                <a:solidFill>
                  <a:srgbClr val="006FC0"/>
                </a:solidFill>
                <a:latin typeface="Calibri"/>
                <a:cs typeface="Calibri"/>
              </a:rPr>
              <a:t>volume/ low-flow/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r>
              <a:rPr sz="2400" b="1" i="1" spc="-10" dirty="0">
                <a:solidFill>
                  <a:srgbClr val="006FC0"/>
                </a:solidFill>
                <a:latin typeface="Calibri"/>
                <a:cs typeface="Calibri"/>
              </a:rPr>
              <a:t>trickle</a:t>
            </a:r>
            <a:r>
              <a:rPr sz="2400" b="1" i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irrigation</a:t>
            </a:r>
            <a:endParaRPr sz="2400">
              <a:latin typeface="Calibri"/>
              <a:cs typeface="Calibri"/>
            </a:endParaRPr>
          </a:p>
          <a:p>
            <a:pPr marL="1402080" indent="-344170">
              <a:lnSpc>
                <a:spcPct val="100000"/>
              </a:lnSpc>
              <a:spcBef>
                <a:spcPts val="1400"/>
              </a:spcBef>
              <a:buFont typeface="Wingdings"/>
              <a:buChar char=""/>
              <a:tabLst>
                <a:tab pos="1401445" algn="l"/>
                <a:tab pos="1402715" algn="l"/>
              </a:tabLst>
            </a:pPr>
            <a:r>
              <a:rPr sz="2400" i="1" spc="-10" dirty="0">
                <a:solidFill>
                  <a:srgbClr val="006FC0"/>
                </a:solidFill>
                <a:latin typeface="Calibri"/>
                <a:cs typeface="Calibri"/>
              </a:rPr>
              <a:t>Uses </a:t>
            </a:r>
            <a:r>
              <a:rPr sz="2400" i="1" spc="-20" dirty="0">
                <a:solidFill>
                  <a:srgbClr val="006FC0"/>
                </a:solidFill>
                <a:latin typeface="Calibri"/>
                <a:cs typeface="Calibri"/>
              </a:rPr>
              <a:t>lower </a:t>
            </a:r>
            <a:r>
              <a:rPr sz="2400" i="1" spc="-25" dirty="0">
                <a:solidFill>
                  <a:srgbClr val="006FC0"/>
                </a:solidFill>
                <a:latin typeface="Calibri"/>
                <a:cs typeface="Calibri"/>
              </a:rPr>
              <a:t>pressure </a:t>
            </a:r>
            <a:r>
              <a:rPr sz="2400" i="1" spc="-30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2400" i="1" spc="-15" dirty="0">
                <a:solidFill>
                  <a:srgbClr val="006FC0"/>
                </a:solidFill>
                <a:latin typeface="Calibri"/>
                <a:cs typeface="Calibri"/>
              </a:rPr>
              <a:t>flow </a:t>
            </a:r>
            <a:r>
              <a:rPr sz="2400" i="1" spc="-20" dirty="0">
                <a:solidFill>
                  <a:srgbClr val="006FC0"/>
                </a:solidFill>
                <a:latin typeface="Calibri"/>
                <a:cs typeface="Calibri"/>
              </a:rPr>
              <a:t>than </a:t>
            </a:r>
            <a:r>
              <a:rPr sz="2400" i="1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2400" i="1" spc="-20" dirty="0">
                <a:solidFill>
                  <a:srgbClr val="006FC0"/>
                </a:solidFill>
                <a:latin typeface="Calibri"/>
                <a:cs typeface="Calibri"/>
              </a:rPr>
              <a:t>traditional sprinkler</a:t>
            </a:r>
            <a:r>
              <a:rPr sz="2400" i="1" spc="-1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i="1" spc="-30" dirty="0">
                <a:solidFill>
                  <a:srgbClr val="006FC0"/>
                </a:solidFill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1570" y="4840616"/>
            <a:ext cx="3006090" cy="1939289"/>
          </a:xfrm>
          <a:custGeom>
            <a:avLst/>
            <a:gdLst/>
            <a:ahLst/>
            <a:cxnLst/>
            <a:rect l="l" t="t" r="r" b="b"/>
            <a:pathLst>
              <a:path w="3006090" h="1939290">
                <a:moveTo>
                  <a:pt x="0" y="1939027"/>
                </a:moveTo>
                <a:lnTo>
                  <a:pt x="3005971" y="1939027"/>
                </a:lnTo>
                <a:lnTo>
                  <a:pt x="3005971" y="0"/>
                </a:lnTo>
                <a:lnTo>
                  <a:pt x="0" y="0"/>
                </a:lnTo>
                <a:lnTo>
                  <a:pt x="0" y="1939027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41931" y="4861240"/>
            <a:ext cx="2618105" cy="1861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36195" algn="ctr">
              <a:lnSpc>
                <a:spcPct val="100000"/>
              </a:lnSpc>
              <a:spcBef>
                <a:spcPts val="125"/>
              </a:spcBef>
            </a:pPr>
            <a:r>
              <a:rPr sz="2000" b="1" i="1" dirty="0">
                <a:solidFill>
                  <a:srgbClr val="385622"/>
                </a:solidFill>
                <a:latin typeface="Calibri"/>
                <a:cs typeface="Calibri"/>
              </a:rPr>
              <a:t>An</a:t>
            </a:r>
            <a:r>
              <a:rPr sz="2000" b="1" i="1" spc="-5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385622"/>
                </a:solidFill>
                <a:latin typeface="Calibri"/>
                <a:cs typeface="Calibri"/>
              </a:rPr>
              <a:t>Irrigation</a:t>
            </a:r>
            <a:r>
              <a:rPr sz="2000" b="1" i="1" spc="-19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spc="15" dirty="0">
                <a:solidFill>
                  <a:srgbClr val="385622"/>
                </a:solidFill>
                <a:latin typeface="Calibri"/>
                <a:cs typeface="Calibri"/>
              </a:rPr>
              <a:t>Sprinkler</a:t>
            </a:r>
            <a:r>
              <a:rPr sz="2000" b="1" i="1" spc="-14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spc="20" dirty="0">
                <a:solidFill>
                  <a:srgbClr val="385622"/>
                </a:solidFill>
                <a:latin typeface="Calibri"/>
                <a:cs typeface="Calibri"/>
              </a:rPr>
              <a:t>is  </a:t>
            </a:r>
            <a:r>
              <a:rPr sz="2000" b="1" i="1" spc="10" dirty="0">
                <a:solidFill>
                  <a:srgbClr val="385622"/>
                </a:solidFill>
                <a:latin typeface="Calibri"/>
                <a:cs typeface="Calibri"/>
              </a:rPr>
              <a:t>a device </a:t>
            </a:r>
            <a:r>
              <a:rPr sz="2000" b="1" i="1" spc="5" dirty="0">
                <a:solidFill>
                  <a:srgbClr val="385622"/>
                </a:solidFill>
                <a:latin typeface="Calibri"/>
                <a:cs typeface="Calibri"/>
              </a:rPr>
              <a:t>used </a:t>
            </a:r>
            <a:r>
              <a:rPr sz="2000" b="1" i="1" spc="-5" dirty="0">
                <a:solidFill>
                  <a:srgbClr val="385622"/>
                </a:solidFill>
                <a:latin typeface="Calibri"/>
                <a:cs typeface="Calibri"/>
              </a:rPr>
              <a:t>to</a:t>
            </a:r>
            <a:r>
              <a:rPr sz="2000" b="1" i="1" spc="-34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spc="15" dirty="0">
                <a:solidFill>
                  <a:srgbClr val="385622"/>
                </a:solidFill>
                <a:latin typeface="Calibri"/>
                <a:cs typeface="Calibri"/>
              </a:rPr>
              <a:t>irrigate  </a:t>
            </a:r>
            <a:r>
              <a:rPr sz="2000" b="1" i="1" spc="5" dirty="0">
                <a:solidFill>
                  <a:srgbClr val="385622"/>
                </a:solidFill>
                <a:latin typeface="Calibri"/>
                <a:cs typeface="Calibri"/>
              </a:rPr>
              <a:t>agricultural </a:t>
            </a:r>
            <a:r>
              <a:rPr sz="2000" b="1" i="1" spc="10" dirty="0">
                <a:solidFill>
                  <a:srgbClr val="385622"/>
                </a:solidFill>
                <a:latin typeface="Calibri"/>
                <a:cs typeface="Calibri"/>
              </a:rPr>
              <a:t>crops,  lawns, </a:t>
            </a:r>
            <a:r>
              <a:rPr sz="2000" b="1" i="1" spc="5" dirty="0">
                <a:solidFill>
                  <a:srgbClr val="385622"/>
                </a:solidFill>
                <a:latin typeface="Calibri"/>
                <a:cs typeface="Calibri"/>
              </a:rPr>
              <a:t>landscapes, golf  </a:t>
            </a:r>
            <a:r>
              <a:rPr sz="2000" b="1" i="1" spc="10" dirty="0">
                <a:solidFill>
                  <a:srgbClr val="385622"/>
                </a:solidFill>
                <a:latin typeface="Calibri"/>
                <a:cs typeface="Calibri"/>
              </a:rPr>
              <a:t>courses, </a:t>
            </a:r>
            <a:r>
              <a:rPr sz="2000" b="1" i="1" spc="-5" dirty="0">
                <a:solidFill>
                  <a:srgbClr val="385622"/>
                </a:solidFill>
                <a:latin typeface="Calibri"/>
                <a:cs typeface="Calibri"/>
              </a:rPr>
              <a:t>and</a:t>
            </a:r>
            <a:r>
              <a:rPr sz="2000" b="1" i="1" spc="-2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385622"/>
                </a:solidFill>
                <a:latin typeface="Calibri"/>
                <a:cs typeface="Calibri"/>
              </a:rPr>
              <a:t>other</a:t>
            </a:r>
            <a:endParaRPr sz="2000">
              <a:latin typeface="Calibri"/>
              <a:cs typeface="Calibri"/>
            </a:endParaRPr>
          </a:p>
          <a:p>
            <a:pPr marL="53340" algn="ctr">
              <a:lnSpc>
                <a:spcPct val="100000"/>
              </a:lnSpc>
              <a:spcBef>
                <a:spcPts val="20"/>
              </a:spcBef>
            </a:pPr>
            <a:r>
              <a:rPr sz="2000" b="1" i="1" spc="5" dirty="0">
                <a:solidFill>
                  <a:srgbClr val="385622"/>
                </a:solidFill>
                <a:latin typeface="Calibri"/>
                <a:cs typeface="Calibri"/>
              </a:rPr>
              <a:t>areas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414" y="4789807"/>
            <a:ext cx="3005961" cy="2042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3731" y="4827984"/>
            <a:ext cx="3133090" cy="1985645"/>
          </a:xfrm>
          <a:custGeom>
            <a:avLst/>
            <a:gdLst/>
            <a:ahLst/>
            <a:cxnLst/>
            <a:rect l="l" t="t" r="r" b="b"/>
            <a:pathLst>
              <a:path w="3133090" h="1985645">
                <a:moveTo>
                  <a:pt x="0" y="1985128"/>
                </a:moveTo>
                <a:lnTo>
                  <a:pt x="3132978" y="1985128"/>
                </a:lnTo>
                <a:lnTo>
                  <a:pt x="3132978" y="0"/>
                </a:lnTo>
                <a:lnTo>
                  <a:pt x="0" y="0"/>
                </a:lnTo>
                <a:lnTo>
                  <a:pt x="0" y="1985128"/>
                </a:lnTo>
                <a:close/>
              </a:path>
            </a:pathLst>
          </a:custGeom>
          <a:solidFill>
            <a:srgbClr val="FFD9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07447" y="5001322"/>
            <a:ext cx="2963545" cy="15551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25"/>
              </a:spcBef>
            </a:pPr>
            <a:r>
              <a:rPr sz="2000" b="1" i="1" spc="10" dirty="0">
                <a:solidFill>
                  <a:srgbClr val="7F5F00"/>
                </a:solidFill>
                <a:latin typeface="Calibri"/>
                <a:cs typeface="Calibri"/>
              </a:rPr>
              <a:t>Saves </a:t>
            </a:r>
            <a:r>
              <a:rPr sz="2000" b="1" i="1" spc="-5" dirty="0">
                <a:solidFill>
                  <a:srgbClr val="7F5F00"/>
                </a:solidFill>
                <a:latin typeface="Calibri"/>
                <a:cs typeface="Calibri"/>
              </a:rPr>
              <a:t>water </a:t>
            </a:r>
            <a:r>
              <a:rPr sz="2000" b="1" i="1" dirty="0">
                <a:solidFill>
                  <a:srgbClr val="7F5F00"/>
                </a:solidFill>
                <a:latin typeface="Calibri"/>
                <a:cs typeface="Calibri"/>
              </a:rPr>
              <a:t>and nutrients  by </a:t>
            </a:r>
            <a:r>
              <a:rPr sz="2000" b="1" i="1" spc="10" dirty="0">
                <a:solidFill>
                  <a:srgbClr val="7F5F00"/>
                </a:solidFill>
                <a:latin typeface="Calibri"/>
                <a:cs typeface="Calibri"/>
              </a:rPr>
              <a:t>allowing </a:t>
            </a:r>
            <a:r>
              <a:rPr sz="2000" b="1" i="1" spc="-5" dirty="0">
                <a:solidFill>
                  <a:srgbClr val="7F5F00"/>
                </a:solidFill>
                <a:latin typeface="Calibri"/>
                <a:cs typeface="Calibri"/>
              </a:rPr>
              <a:t>water to </a:t>
            </a:r>
            <a:r>
              <a:rPr sz="2000" b="1" i="1" spc="20" dirty="0">
                <a:solidFill>
                  <a:srgbClr val="7F5F00"/>
                </a:solidFill>
                <a:latin typeface="Calibri"/>
                <a:cs typeface="Calibri"/>
              </a:rPr>
              <a:t>drip  </a:t>
            </a:r>
            <a:r>
              <a:rPr sz="2000" b="1" i="1" spc="15" dirty="0">
                <a:solidFill>
                  <a:srgbClr val="7F5F00"/>
                </a:solidFill>
                <a:latin typeface="Calibri"/>
                <a:cs typeface="Calibri"/>
              </a:rPr>
              <a:t>slowly </a:t>
            </a:r>
            <a:r>
              <a:rPr sz="2000" b="1" i="1" spc="-5" dirty="0">
                <a:solidFill>
                  <a:srgbClr val="7F5F00"/>
                </a:solidFill>
                <a:latin typeface="Calibri"/>
                <a:cs typeface="Calibri"/>
              </a:rPr>
              <a:t>to the </a:t>
            </a:r>
            <a:r>
              <a:rPr sz="2000" b="1" i="1" dirty="0">
                <a:solidFill>
                  <a:srgbClr val="7F5F00"/>
                </a:solidFill>
                <a:latin typeface="Calibri"/>
                <a:cs typeface="Calibri"/>
              </a:rPr>
              <a:t>roots of  plants, </a:t>
            </a:r>
            <a:r>
              <a:rPr sz="2000" b="1" i="1" spc="-5" dirty="0">
                <a:solidFill>
                  <a:srgbClr val="7F5F00"/>
                </a:solidFill>
                <a:latin typeface="Calibri"/>
                <a:cs typeface="Calibri"/>
              </a:rPr>
              <a:t>either </a:t>
            </a:r>
            <a:r>
              <a:rPr sz="2000" b="1" i="1" spc="20" dirty="0">
                <a:solidFill>
                  <a:srgbClr val="7F5F00"/>
                </a:solidFill>
                <a:latin typeface="Calibri"/>
                <a:cs typeface="Calibri"/>
              </a:rPr>
              <a:t>from </a:t>
            </a:r>
            <a:r>
              <a:rPr sz="2000" b="1" i="1" spc="5" dirty="0">
                <a:solidFill>
                  <a:srgbClr val="7F5F00"/>
                </a:solidFill>
                <a:latin typeface="Calibri"/>
                <a:cs typeface="Calibri"/>
              </a:rPr>
              <a:t>above</a:t>
            </a:r>
            <a:r>
              <a:rPr sz="2000" b="1" i="1" spc="-320" dirty="0">
                <a:solidFill>
                  <a:srgbClr val="7F5F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7F5F00"/>
                </a:solidFill>
                <a:latin typeface="Calibri"/>
                <a:cs typeface="Calibri"/>
              </a:rPr>
              <a:t>or  </a:t>
            </a:r>
            <a:r>
              <a:rPr sz="2000" b="1" i="1" spc="5" dirty="0">
                <a:solidFill>
                  <a:srgbClr val="7F5F00"/>
                </a:solidFill>
                <a:latin typeface="Calibri"/>
                <a:cs typeface="Calibri"/>
              </a:rPr>
              <a:t>below </a:t>
            </a:r>
            <a:r>
              <a:rPr sz="2000" b="1" i="1" dirty="0">
                <a:solidFill>
                  <a:srgbClr val="7F5F00"/>
                </a:solidFill>
                <a:latin typeface="Calibri"/>
                <a:cs typeface="Calibri"/>
              </a:rPr>
              <a:t>of </a:t>
            </a:r>
            <a:r>
              <a:rPr sz="2000" b="1" i="1" spc="-5" dirty="0">
                <a:solidFill>
                  <a:srgbClr val="7F5F00"/>
                </a:solidFill>
                <a:latin typeface="Calibri"/>
                <a:cs typeface="Calibri"/>
              </a:rPr>
              <a:t>the </a:t>
            </a:r>
            <a:r>
              <a:rPr sz="2000" b="1" i="1" spc="15" dirty="0">
                <a:solidFill>
                  <a:srgbClr val="7F5F00"/>
                </a:solidFill>
                <a:latin typeface="Calibri"/>
                <a:cs typeface="Calibri"/>
              </a:rPr>
              <a:t>soil</a:t>
            </a:r>
            <a:r>
              <a:rPr sz="2000" b="1" i="1" spc="-180" dirty="0">
                <a:solidFill>
                  <a:srgbClr val="7F5F00"/>
                </a:solidFill>
                <a:latin typeface="Calibri"/>
                <a:cs typeface="Calibri"/>
              </a:rPr>
              <a:t> </a:t>
            </a:r>
            <a:r>
              <a:rPr sz="2000" b="1" i="1" spc="15" dirty="0">
                <a:solidFill>
                  <a:srgbClr val="7F5F00"/>
                </a:solidFill>
                <a:latin typeface="Calibri"/>
                <a:cs typeface="Calibri"/>
              </a:rPr>
              <a:t>surface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86031" y="4802573"/>
            <a:ext cx="3005961" cy="2033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413" y="4140208"/>
            <a:ext cx="5867400" cy="643890"/>
          </a:xfrm>
          <a:prstGeom prst="rect">
            <a:avLst/>
          </a:prstGeom>
          <a:solidFill>
            <a:srgbClr val="538135"/>
          </a:solidFill>
          <a:ln w="12700">
            <a:solidFill>
              <a:srgbClr val="FFFFFF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990"/>
              </a:spcBef>
            </a:pP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TYPE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1 :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SPRINKLER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IRRIGATION</a:t>
            </a:r>
            <a:r>
              <a:rPr sz="2400" b="1" spc="-4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23731" y="4127897"/>
            <a:ext cx="6101080" cy="643890"/>
          </a:xfrm>
          <a:prstGeom prst="rect">
            <a:avLst/>
          </a:prstGeom>
          <a:solidFill>
            <a:srgbClr val="7F5F00"/>
          </a:solidFill>
          <a:ln w="12700">
            <a:solidFill>
              <a:srgbClr val="FFFFFF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0"/>
              </a:spcBef>
            </a:pP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TYPE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 : DRIP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IRRIGATION</a:t>
            </a:r>
            <a:r>
              <a:rPr sz="2400" b="1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1106736"/>
            <a:ext cx="6845934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45" dirty="0"/>
              <a:t>ADVANTAGES </a:t>
            </a:r>
            <a:r>
              <a:rPr sz="2750" spc="10" dirty="0"/>
              <a:t>OF </a:t>
            </a:r>
            <a:r>
              <a:rPr sz="2750" spc="15" dirty="0"/>
              <a:t>MICRO </a:t>
            </a:r>
            <a:r>
              <a:rPr sz="2750" spc="-10" dirty="0"/>
              <a:t>IRRIGATION</a:t>
            </a:r>
            <a:r>
              <a:rPr sz="2750" spc="-95" dirty="0"/>
              <a:t> </a:t>
            </a:r>
            <a:r>
              <a:rPr sz="2750" spc="-30" dirty="0"/>
              <a:t>SYSTEMS</a:t>
            </a:r>
            <a:endParaRPr sz="2750"/>
          </a:p>
        </p:txBody>
      </p:sp>
      <p:sp>
        <p:nvSpPr>
          <p:cNvPr id="4" name="object 4"/>
          <p:cNvSpPr/>
          <p:nvPr/>
        </p:nvSpPr>
        <p:spPr>
          <a:xfrm>
            <a:off x="236910" y="2596069"/>
            <a:ext cx="11718290" cy="3276600"/>
          </a:xfrm>
          <a:custGeom>
            <a:avLst/>
            <a:gdLst/>
            <a:ahLst/>
            <a:cxnLst/>
            <a:rect l="l" t="t" r="r" b="b"/>
            <a:pathLst>
              <a:path w="11718290" h="3276600">
                <a:moveTo>
                  <a:pt x="0" y="3276234"/>
                </a:moveTo>
                <a:lnTo>
                  <a:pt x="11718158" y="3276234"/>
                </a:lnTo>
                <a:lnTo>
                  <a:pt x="11718158" y="0"/>
                </a:lnTo>
                <a:lnTo>
                  <a:pt x="0" y="0"/>
                </a:lnTo>
                <a:lnTo>
                  <a:pt x="0" y="3276234"/>
                </a:lnTo>
                <a:close/>
              </a:path>
            </a:pathLst>
          </a:custGeom>
          <a:solidFill>
            <a:srgbClr val="C5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5912" y="2569777"/>
            <a:ext cx="5825490" cy="323024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295"/>
              </a:spcBef>
              <a:buClr>
                <a:srgbClr val="212121"/>
              </a:buClr>
              <a:buSzPct val="60000"/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i="1" spc="5" dirty="0">
                <a:solidFill>
                  <a:srgbClr val="385622"/>
                </a:solidFill>
                <a:latin typeface="Calibri"/>
                <a:cs typeface="Calibri"/>
              </a:rPr>
              <a:t>Suitable for </a:t>
            </a:r>
            <a:r>
              <a:rPr sz="2000" i="1" spc="15" dirty="0">
                <a:solidFill>
                  <a:srgbClr val="385622"/>
                </a:solidFill>
                <a:latin typeface="Calibri"/>
                <a:cs typeface="Calibri"/>
              </a:rPr>
              <a:t>most</a:t>
            </a:r>
            <a:r>
              <a:rPr sz="2000" i="1" spc="-33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385622"/>
                </a:solidFill>
                <a:latin typeface="Calibri"/>
                <a:cs typeface="Calibri"/>
              </a:rPr>
              <a:t>types </a:t>
            </a:r>
            <a:r>
              <a:rPr sz="2000" i="1" spc="10" dirty="0">
                <a:solidFill>
                  <a:srgbClr val="385622"/>
                </a:solidFill>
                <a:latin typeface="Calibri"/>
                <a:cs typeface="Calibri"/>
              </a:rPr>
              <a:t>of </a:t>
            </a:r>
            <a:r>
              <a:rPr sz="2000" i="1" spc="-5" dirty="0">
                <a:solidFill>
                  <a:srgbClr val="385622"/>
                </a:solidFill>
                <a:latin typeface="Calibri"/>
                <a:cs typeface="Calibri"/>
              </a:rPr>
              <a:t>field </a:t>
            </a:r>
            <a:r>
              <a:rPr sz="2000" i="1" spc="5" dirty="0">
                <a:solidFill>
                  <a:srgbClr val="385622"/>
                </a:solidFill>
                <a:latin typeface="Calibri"/>
                <a:cs typeface="Calibri"/>
              </a:rPr>
              <a:t>condition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Clr>
                <a:srgbClr val="212121"/>
              </a:buClr>
              <a:buSzPct val="60000"/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i="1" dirty="0">
                <a:solidFill>
                  <a:srgbClr val="385622"/>
                </a:solidFill>
                <a:latin typeface="Calibri"/>
                <a:cs typeface="Calibri"/>
              </a:rPr>
              <a:t>Uniform</a:t>
            </a:r>
            <a:r>
              <a:rPr sz="2000" i="1" spc="-3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15" dirty="0">
                <a:solidFill>
                  <a:srgbClr val="385622"/>
                </a:solidFill>
                <a:latin typeface="Calibri"/>
                <a:cs typeface="Calibri"/>
              </a:rPr>
              <a:t>and</a:t>
            </a:r>
            <a:r>
              <a:rPr sz="2000" i="1" spc="-7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385622"/>
                </a:solidFill>
                <a:latin typeface="Calibri"/>
                <a:cs typeface="Calibri"/>
              </a:rPr>
              <a:t>efficient</a:t>
            </a:r>
            <a:r>
              <a:rPr sz="2000" i="1" spc="-8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385622"/>
                </a:solidFill>
                <a:latin typeface="Calibri"/>
                <a:cs typeface="Calibri"/>
              </a:rPr>
              <a:t>distribution</a:t>
            </a:r>
            <a:r>
              <a:rPr sz="2000" i="1" spc="-15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385622"/>
                </a:solidFill>
                <a:latin typeface="Calibri"/>
                <a:cs typeface="Calibri"/>
              </a:rPr>
              <a:t>of</a:t>
            </a:r>
            <a:r>
              <a:rPr sz="2000" i="1" spc="-2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385622"/>
                </a:solidFill>
                <a:latin typeface="Calibri"/>
                <a:cs typeface="Calibri"/>
              </a:rPr>
              <a:t>water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Clr>
                <a:srgbClr val="212121"/>
              </a:buClr>
              <a:buSzPct val="60000"/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i="1" spc="5" dirty="0">
                <a:solidFill>
                  <a:srgbClr val="385622"/>
                </a:solidFill>
                <a:latin typeface="Calibri"/>
                <a:cs typeface="Calibri"/>
              </a:rPr>
              <a:t>More land available for</a:t>
            </a:r>
            <a:r>
              <a:rPr sz="2000" i="1" spc="-254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385622"/>
                </a:solidFill>
                <a:latin typeface="Calibri"/>
                <a:cs typeface="Calibri"/>
              </a:rPr>
              <a:t>cultivation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Clr>
                <a:srgbClr val="212121"/>
              </a:buClr>
              <a:buSzPct val="60000"/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i="1" spc="15" dirty="0">
                <a:solidFill>
                  <a:srgbClr val="385622"/>
                </a:solidFill>
                <a:latin typeface="Calibri"/>
                <a:cs typeface="Calibri"/>
              </a:rPr>
              <a:t>Ease</a:t>
            </a:r>
            <a:r>
              <a:rPr sz="2000" i="1" spc="-15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385622"/>
                </a:solidFill>
                <a:latin typeface="Calibri"/>
                <a:cs typeface="Calibri"/>
              </a:rPr>
              <a:t>of</a:t>
            </a:r>
            <a:r>
              <a:rPr sz="2000" i="1" spc="-2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385622"/>
                </a:solidFill>
                <a:latin typeface="Calibri"/>
                <a:cs typeface="Calibri"/>
              </a:rPr>
              <a:t>dispersion</a:t>
            </a:r>
            <a:r>
              <a:rPr sz="2000" i="1" spc="-14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385622"/>
                </a:solidFill>
                <a:latin typeface="Calibri"/>
                <a:cs typeface="Calibri"/>
              </a:rPr>
              <a:t>of</a:t>
            </a:r>
            <a:r>
              <a:rPr sz="2000" i="1" spc="-1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385622"/>
                </a:solidFill>
                <a:latin typeface="Calibri"/>
                <a:cs typeface="Calibri"/>
              </a:rPr>
              <a:t>fertilizers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Clr>
                <a:srgbClr val="212121"/>
              </a:buClr>
              <a:buSzPct val="60000"/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i="1" spc="5" dirty="0">
                <a:solidFill>
                  <a:srgbClr val="385622"/>
                </a:solidFill>
                <a:latin typeface="Calibri"/>
                <a:cs typeface="Calibri"/>
              </a:rPr>
              <a:t>Accurate</a:t>
            </a:r>
            <a:r>
              <a:rPr sz="2000" i="1" spc="-15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15" dirty="0">
                <a:solidFill>
                  <a:srgbClr val="385622"/>
                </a:solidFill>
                <a:latin typeface="Calibri"/>
                <a:cs typeface="Calibri"/>
              </a:rPr>
              <a:t>and</a:t>
            </a:r>
            <a:r>
              <a:rPr sz="2000" i="1" spc="-6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20" dirty="0">
                <a:solidFill>
                  <a:srgbClr val="385622"/>
                </a:solidFill>
                <a:latin typeface="Calibri"/>
                <a:cs typeface="Calibri"/>
              </a:rPr>
              <a:t>easy</a:t>
            </a:r>
            <a:r>
              <a:rPr sz="2000" i="1" spc="-8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385622"/>
                </a:solidFill>
                <a:latin typeface="Calibri"/>
                <a:cs typeface="Calibri"/>
              </a:rPr>
              <a:t>measurement</a:t>
            </a:r>
            <a:r>
              <a:rPr sz="2000" i="1" spc="-15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385622"/>
                </a:solidFill>
                <a:latin typeface="Calibri"/>
                <a:cs typeface="Calibri"/>
              </a:rPr>
              <a:t>of</a:t>
            </a:r>
            <a:r>
              <a:rPr sz="2000" i="1" spc="-9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385622"/>
                </a:solidFill>
                <a:latin typeface="Calibri"/>
                <a:cs typeface="Calibri"/>
              </a:rPr>
              <a:t>distributed</a:t>
            </a:r>
            <a:r>
              <a:rPr sz="2000" i="1" spc="-14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385622"/>
                </a:solidFill>
                <a:latin typeface="Calibri"/>
                <a:cs typeface="Calibri"/>
              </a:rPr>
              <a:t>water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Clr>
                <a:srgbClr val="212121"/>
              </a:buClr>
              <a:buSzPct val="60000"/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i="1" dirty="0">
                <a:solidFill>
                  <a:srgbClr val="385622"/>
                </a:solidFill>
                <a:latin typeface="Calibri"/>
                <a:cs typeface="Calibri"/>
              </a:rPr>
              <a:t>Economic</a:t>
            </a:r>
            <a:r>
              <a:rPr sz="2000" i="1" spc="-1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385622"/>
                </a:solidFill>
                <a:latin typeface="Calibri"/>
                <a:cs typeface="Calibri"/>
              </a:rPr>
              <a:t>benefits</a:t>
            </a:r>
            <a:r>
              <a:rPr sz="2000" i="1" spc="-10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385622"/>
                </a:solidFill>
                <a:latin typeface="Calibri"/>
                <a:cs typeface="Calibri"/>
              </a:rPr>
              <a:t>–</a:t>
            </a:r>
            <a:r>
              <a:rPr sz="2000" i="1" spc="4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385622"/>
                </a:solidFill>
                <a:latin typeface="Calibri"/>
                <a:cs typeface="Calibri"/>
              </a:rPr>
              <a:t>Labour</a:t>
            </a:r>
            <a:r>
              <a:rPr sz="2000" i="1" spc="-1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15" dirty="0">
                <a:solidFill>
                  <a:srgbClr val="385622"/>
                </a:solidFill>
                <a:latin typeface="Calibri"/>
                <a:cs typeface="Calibri"/>
              </a:rPr>
              <a:t>and</a:t>
            </a:r>
            <a:r>
              <a:rPr sz="2000" i="1" spc="-7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385622"/>
                </a:solidFill>
                <a:latin typeface="Calibri"/>
                <a:cs typeface="Calibri"/>
              </a:rPr>
              <a:t>Energy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Clr>
                <a:srgbClr val="212121"/>
              </a:buClr>
              <a:buSzPct val="60000"/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i="1" dirty="0">
                <a:solidFill>
                  <a:srgbClr val="385622"/>
                </a:solidFill>
                <a:latin typeface="Calibri"/>
                <a:cs typeface="Calibri"/>
              </a:rPr>
              <a:t>Soil</a:t>
            </a:r>
            <a:r>
              <a:rPr sz="2000" i="1" spc="-2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385622"/>
                </a:solidFill>
                <a:latin typeface="Calibri"/>
                <a:cs typeface="Calibri"/>
              </a:rPr>
              <a:t>erosion</a:t>
            </a:r>
            <a:r>
              <a:rPr sz="2000" i="1" spc="-14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15" dirty="0">
                <a:solidFill>
                  <a:srgbClr val="385622"/>
                </a:solidFill>
                <a:latin typeface="Calibri"/>
                <a:cs typeface="Calibri"/>
              </a:rPr>
              <a:t>and</a:t>
            </a:r>
            <a:r>
              <a:rPr sz="2000" i="1" spc="-7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385622"/>
                </a:solidFill>
                <a:latin typeface="Calibri"/>
                <a:cs typeface="Calibri"/>
              </a:rPr>
              <a:t>weed</a:t>
            </a:r>
            <a:r>
              <a:rPr sz="2000" i="1" spc="-7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385622"/>
                </a:solidFill>
                <a:latin typeface="Calibri"/>
                <a:cs typeface="Calibri"/>
              </a:rPr>
              <a:t>growth</a:t>
            </a:r>
            <a:r>
              <a:rPr sz="2000" i="1" spc="-8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385622"/>
                </a:solidFill>
                <a:latin typeface="Calibri"/>
                <a:cs typeface="Calibri"/>
              </a:rPr>
              <a:t>is</a:t>
            </a:r>
            <a:r>
              <a:rPr sz="2000" i="1" spc="3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i="1" spc="15" dirty="0">
                <a:solidFill>
                  <a:srgbClr val="385622"/>
                </a:solidFill>
                <a:latin typeface="Calibri"/>
                <a:cs typeface="Calibri"/>
              </a:rPr>
              <a:t>lessened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9229" y="2509522"/>
            <a:ext cx="2839845" cy="1534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01667" y="4069019"/>
            <a:ext cx="2837435" cy="1824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4866" y="782315"/>
            <a:ext cx="463042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15" dirty="0">
                <a:solidFill>
                  <a:srgbClr val="006FC0"/>
                </a:solidFill>
              </a:rPr>
              <a:t>REDUCE </a:t>
            </a:r>
            <a:r>
              <a:rPr sz="2450" spc="15" dirty="0"/>
              <a:t>CONSUMPTION </a:t>
            </a:r>
            <a:r>
              <a:rPr sz="2450" dirty="0"/>
              <a:t>OF</a:t>
            </a:r>
            <a:r>
              <a:rPr sz="2450" spc="100" dirty="0"/>
              <a:t> </a:t>
            </a:r>
            <a:r>
              <a:rPr sz="2450" spc="-65" dirty="0"/>
              <a:t>WATER</a:t>
            </a:r>
            <a:endParaRPr sz="2450"/>
          </a:p>
        </p:txBody>
      </p:sp>
      <p:sp>
        <p:nvSpPr>
          <p:cNvPr id="4" name="object 4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425" y="1949887"/>
            <a:ext cx="11933555" cy="1143635"/>
          </a:xfrm>
          <a:custGeom>
            <a:avLst/>
            <a:gdLst/>
            <a:ahLst/>
            <a:cxnLst/>
            <a:rect l="l" t="t" r="r" b="b"/>
            <a:pathLst>
              <a:path w="11933555" h="1143635">
                <a:moveTo>
                  <a:pt x="0" y="1143070"/>
                </a:moveTo>
                <a:lnTo>
                  <a:pt x="11933560" y="1143070"/>
                </a:lnTo>
                <a:lnTo>
                  <a:pt x="11933560" y="0"/>
                </a:lnTo>
                <a:lnTo>
                  <a:pt x="0" y="0"/>
                </a:lnTo>
                <a:lnTo>
                  <a:pt x="0" y="114307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0971" y="1355145"/>
            <a:ext cx="11737975" cy="3064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95960">
              <a:lnSpc>
                <a:spcPct val="100000"/>
              </a:lnSpc>
              <a:spcBef>
                <a:spcPts val="125"/>
              </a:spcBef>
            </a:pPr>
            <a:r>
              <a:rPr sz="2450" b="1" spc="15" dirty="0">
                <a:solidFill>
                  <a:srgbClr val="001F5F"/>
                </a:solidFill>
                <a:latin typeface="Calibri"/>
                <a:cs typeface="Calibri"/>
              </a:rPr>
              <a:t>3. </a:t>
            </a:r>
            <a:r>
              <a:rPr sz="2450" b="1" spc="10" dirty="0">
                <a:solidFill>
                  <a:srgbClr val="001F5F"/>
                </a:solidFill>
                <a:latin typeface="Calibri"/>
                <a:cs typeface="Calibri"/>
              </a:rPr>
              <a:t>LIFT </a:t>
            </a:r>
            <a:r>
              <a:rPr sz="2450" b="1" spc="-10" dirty="0">
                <a:solidFill>
                  <a:srgbClr val="001F5F"/>
                </a:solidFill>
                <a:latin typeface="Calibri"/>
                <a:cs typeface="Calibri"/>
              </a:rPr>
              <a:t>IRRIGATION</a:t>
            </a:r>
            <a:r>
              <a:rPr sz="245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001F5F"/>
                </a:solidFill>
                <a:latin typeface="Calibri"/>
                <a:cs typeface="Calibri"/>
              </a:rPr>
              <a:t>SYSTEMS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281305">
              <a:lnSpc>
                <a:spcPct val="100000"/>
              </a:lnSpc>
            </a:pP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Lift</a:t>
            </a:r>
            <a:r>
              <a:rPr sz="24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irrigation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b="1"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method</a:t>
            </a:r>
            <a:r>
              <a:rPr sz="2400" b="1" i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which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r>
              <a:rPr sz="2400" b="1" i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b="1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lifted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r>
              <a:rPr sz="2400" b="1" i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pumps</a:t>
            </a:r>
            <a:r>
              <a:rPr sz="2400" b="1" i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storage</a:t>
            </a:r>
            <a:r>
              <a:rPr sz="2400" b="1" i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facility</a:t>
            </a:r>
            <a:r>
              <a:rPr sz="24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24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height.</a:t>
            </a:r>
            <a:endParaRPr sz="2400">
              <a:latin typeface="Calibri"/>
              <a:cs typeface="Calibri"/>
            </a:endParaRPr>
          </a:p>
          <a:p>
            <a:pPr marL="2998470">
              <a:lnSpc>
                <a:spcPct val="100000"/>
              </a:lnSpc>
              <a:spcBef>
                <a:spcPts val="1475"/>
              </a:spcBef>
            </a:pP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This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water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2400" b="1" i="1" spc="10" dirty="0">
                <a:solidFill>
                  <a:srgbClr val="001F5F"/>
                </a:solidFill>
                <a:latin typeface="Calibri"/>
                <a:cs typeface="Calibri"/>
              </a:rPr>
              <a:t>used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for irrigation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per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400" b="1" i="1" spc="-3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need.</a:t>
            </a:r>
            <a:endParaRPr sz="2400">
              <a:latin typeface="Calibri"/>
              <a:cs typeface="Calibri"/>
            </a:endParaRPr>
          </a:p>
          <a:p>
            <a:pPr marL="355600" marR="5343525" indent="-343535">
              <a:lnSpc>
                <a:spcPct val="100000"/>
              </a:lnSpc>
              <a:spcBef>
                <a:spcPts val="1285"/>
              </a:spcBef>
              <a:buFont typeface="Calibri"/>
              <a:buChar char="-"/>
              <a:tabLst>
                <a:tab pos="355600" algn="l"/>
                <a:tab pos="356235" algn="l"/>
              </a:tabLst>
            </a:pPr>
            <a:r>
              <a:rPr sz="2000" b="1" i="1" dirty="0">
                <a:solidFill>
                  <a:srgbClr val="00AF50"/>
                </a:solidFill>
                <a:latin typeface="Calibri"/>
                <a:cs typeface="Calibri"/>
              </a:rPr>
              <a:t>Benefits</a:t>
            </a:r>
            <a:r>
              <a:rPr sz="2000" b="1" i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Minimal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land</a:t>
            </a:r>
            <a:r>
              <a:rPr sz="2000" i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acquisition</a:t>
            </a:r>
            <a:r>
              <a:rPr sz="2000" i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problem</a:t>
            </a:r>
            <a:r>
              <a:rPr sz="2000" i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15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000"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low</a:t>
            </a:r>
            <a:r>
              <a:rPr sz="20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water  </a:t>
            </a:r>
            <a:r>
              <a:rPr sz="2000" i="1" spc="15" dirty="0">
                <a:solidFill>
                  <a:srgbClr val="001F5F"/>
                </a:solidFill>
                <a:latin typeface="Calibri"/>
                <a:cs typeface="Calibri"/>
              </a:rPr>
              <a:t>losses</a:t>
            </a:r>
            <a:endParaRPr sz="2000">
              <a:latin typeface="Calibri"/>
              <a:cs typeface="Calibri"/>
            </a:endParaRPr>
          </a:p>
          <a:p>
            <a:pPr marL="355600" marR="5289550" indent="-343535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355600" algn="l"/>
                <a:tab pos="356235" algn="l"/>
              </a:tabLst>
            </a:pPr>
            <a:r>
              <a:rPr sz="2000" b="1" i="1" spc="10" dirty="0">
                <a:solidFill>
                  <a:srgbClr val="00AF50"/>
                </a:solidFill>
                <a:latin typeface="Calibri"/>
                <a:cs typeface="Calibri"/>
              </a:rPr>
              <a:t>Ownership</a:t>
            </a:r>
            <a:r>
              <a:rPr sz="2000" b="1" i="1" spc="-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20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Either</a:t>
            </a:r>
            <a:r>
              <a:rPr sz="20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individually</a:t>
            </a:r>
            <a:r>
              <a:rPr sz="2000" i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001F5F"/>
                </a:solidFill>
                <a:latin typeface="Calibri"/>
                <a:cs typeface="Calibri"/>
              </a:rPr>
              <a:t>owned</a:t>
            </a:r>
            <a:r>
              <a:rPr sz="2000"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000" i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001F5F"/>
                </a:solidFill>
                <a:latin typeface="Calibri"/>
                <a:cs typeface="Calibri"/>
              </a:rPr>
              <a:t>owned</a:t>
            </a:r>
            <a:r>
              <a:rPr sz="2000"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15" dirty="0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r>
              <a:rPr sz="2000" i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001F5F"/>
                </a:solidFill>
                <a:latin typeface="Calibri"/>
                <a:cs typeface="Calibri"/>
              </a:rPr>
              <a:t>group  of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farmers in </a:t>
            </a:r>
            <a:r>
              <a:rPr sz="2000" i="1" spc="1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cooperative</a:t>
            </a:r>
            <a:r>
              <a:rPr sz="2000" i="1" spc="-3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10" dirty="0">
                <a:solidFill>
                  <a:srgbClr val="001F5F"/>
                </a:solidFill>
                <a:latin typeface="Calibri"/>
                <a:cs typeface="Calibri"/>
              </a:rPr>
              <a:t>mode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162" y="4544587"/>
            <a:ext cx="6546463" cy="2268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3317" y="3173486"/>
            <a:ext cx="4912613" cy="3684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45497"/>
            <a:ext cx="538607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20" dirty="0"/>
              <a:t>2. </a:t>
            </a:r>
            <a:r>
              <a:rPr sz="2450" spc="15" dirty="0"/>
              <a:t>REDUCE </a:t>
            </a:r>
            <a:r>
              <a:rPr sz="2450" spc="5" dirty="0"/>
              <a:t>- </a:t>
            </a:r>
            <a:r>
              <a:rPr sz="2450" spc="-5" dirty="0"/>
              <a:t>MICROIRRIGATION</a:t>
            </a:r>
            <a:r>
              <a:rPr sz="2450" spc="150" dirty="0"/>
              <a:t> </a:t>
            </a:r>
            <a:r>
              <a:rPr sz="2450" spc="5" dirty="0"/>
              <a:t>SYSTEMS</a:t>
            </a:r>
            <a:endParaRPr sz="2450"/>
          </a:p>
        </p:txBody>
      </p:sp>
      <p:sp>
        <p:nvSpPr>
          <p:cNvPr id="4" name="object 4"/>
          <p:cNvSpPr txBox="1"/>
          <p:nvPr/>
        </p:nvSpPr>
        <p:spPr>
          <a:xfrm>
            <a:off x="917571" y="1417311"/>
            <a:ext cx="3891915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b="1" spc="-20" dirty="0">
                <a:solidFill>
                  <a:srgbClr val="001F5F"/>
                </a:solidFill>
                <a:latin typeface="Calibri"/>
                <a:cs typeface="Calibri"/>
              </a:rPr>
              <a:t>IMPLEMENTATION</a:t>
            </a:r>
            <a:r>
              <a:rPr sz="2450" b="1" spc="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001F5F"/>
                </a:solidFill>
                <a:latin typeface="Calibri"/>
                <a:cs typeface="Calibri"/>
              </a:rPr>
              <a:t>PARTNERS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50488" y="2114653"/>
            <a:ext cx="3248162" cy="3779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3616" y="2130676"/>
            <a:ext cx="3779154" cy="3779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1688" y="6028289"/>
            <a:ext cx="3794125" cy="708025"/>
          </a:xfrm>
          <a:custGeom>
            <a:avLst/>
            <a:gdLst/>
            <a:ahLst/>
            <a:cxnLst/>
            <a:rect l="l" t="t" r="r" b="b"/>
            <a:pathLst>
              <a:path w="3794125" h="708025">
                <a:moveTo>
                  <a:pt x="0" y="707885"/>
                </a:moveTo>
                <a:lnTo>
                  <a:pt x="3793632" y="707885"/>
                </a:lnTo>
                <a:lnTo>
                  <a:pt x="3793632" y="0"/>
                </a:lnTo>
                <a:lnTo>
                  <a:pt x="0" y="0"/>
                </a:lnTo>
                <a:lnTo>
                  <a:pt x="0" y="70788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90472" y="6050596"/>
            <a:ext cx="352806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74725" marR="5080" indent="-96266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INDIAN PLUMBING</a:t>
            </a:r>
            <a:r>
              <a:rPr sz="20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ASSOCIATION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AERATORS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33154" y="6036314"/>
            <a:ext cx="3794125" cy="708025"/>
          </a:xfrm>
          <a:custGeom>
            <a:avLst/>
            <a:gdLst/>
            <a:ahLst/>
            <a:cxnLst/>
            <a:rect l="l" t="t" r="r" b="b"/>
            <a:pathLst>
              <a:path w="3794125" h="708025">
                <a:moveTo>
                  <a:pt x="0" y="707885"/>
                </a:moveTo>
                <a:lnTo>
                  <a:pt x="3793632" y="707885"/>
                </a:lnTo>
                <a:lnTo>
                  <a:pt x="3793632" y="0"/>
                </a:lnTo>
                <a:lnTo>
                  <a:pt x="0" y="0"/>
                </a:lnTo>
                <a:lnTo>
                  <a:pt x="0" y="70788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32350" y="6058538"/>
            <a:ext cx="2610485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FINOLEX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PIPES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DRIP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IRRIGATION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915919"/>
            <a:ext cx="4678045" cy="8401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15"/>
              </a:spcBef>
            </a:pPr>
            <a:r>
              <a:rPr sz="2750" spc="5" dirty="0">
                <a:solidFill>
                  <a:srgbClr val="006FC0"/>
                </a:solidFill>
              </a:rPr>
              <a:t>REUSE/ </a:t>
            </a:r>
            <a:r>
              <a:rPr sz="2750" dirty="0">
                <a:solidFill>
                  <a:srgbClr val="006FC0"/>
                </a:solidFill>
              </a:rPr>
              <a:t>RECYCLE </a:t>
            </a:r>
            <a:r>
              <a:rPr sz="2750" spc="-30" dirty="0"/>
              <a:t>WASTE </a:t>
            </a:r>
            <a:r>
              <a:rPr sz="2750" spc="-65" dirty="0"/>
              <a:t>WATER  </a:t>
            </a:r>
            <a:r>
              <a:rPr sz="2750" spc="-50" dirty="0"/>
              <a:t>WHAT </a:t>
            </a:r>
            <a:r>
              <a:rPr sz="2750" spc="10" dirty="0"/>
              <a:t>IS </a:t>
            </a:r>
            <a:r>
              <a:rPr sz="2750" spc="25" dirty="0"/>
              <a:t>GREY</a:t>
            </a:r>
            <a:r>
              <a:rPr sz="2750" spc="165" dirty="0"/>
              <a:t> </a:t>
            </a:r>
            <a:r>
              <a:rPr sz="2750" spc="-50" dirty="0"/>
              <a:t>WATER?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368975" y="1983671"/>
            <a:ext cx="7139305" cy="120078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7940" rIns="0" bIns="0" rtlCol="0">
            <a:spAutoFit/>
          </a:bodyPr>
          <a:lstStyle/>
          <a:p>
            <a:pPr marL="120014" marR="108585" algn="ctr">
              <a:lnSpc>
                <a:spcPct val="100400"/>
              </a:lnSpc>
              <a:spcBef>
                <a:spcPts val="220"/>
              </a:spcBef>
            </a:pP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Grey water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sullage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wastewater </a:t>
            </a:r>
            <a:r>
              <a:rPr sz="2400" i="1" spc="-20" dirty="0">
                <a:solidFill>
                  <a:srgbClr val="FFFFFF"/>
                </a:solidFill>
                <a:latin typeface="Calibri"/>
                <a:cs typeface="Calibri"/>
              </a:rPr>
              <a:t>generated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households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office 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buildings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streams without  fecal</a:t>
            </a:r>
            <a:r>
              <a:rPr sz="24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contamination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980" y="3295329"/>
            <a:ext cx="6525259" cy="3253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1605">
              <a:lnSpc>
                <a:spcPct val="100000"/>
              </a:lnSpc>
              <a:spcBef>
                <a:spcPts val="100"/>
              </a:spcBef>
            </a:pPr>
            <a:r>
              <a:rPr sz="2400" b="1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Sources of Greywater include</a:t>
            </a:r>
            <a:r>
              <a:rPr sz="2400" b="1" i="1" spc="-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Times New Roman"/>
              <a:cs typeface="Times New Roman"/>
            </a:endParaRPr>
          </a:p>
          <a:p>
            <a:pPr marL="412750" indent="-400685">
              <a:lnSpc>
                <a:spcPct val="100000"/>
              </a:lnSpc>
              <a:buAutoNum type="romanLcParenBoth"/>
              <a:tabLst>
                <a:tab pos="412750" algn="l"/>
                <a:tab pos="413384" algn="l"/>
              </a:tabLst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Sinks,</a:t>
            </a:r>
            <a:endParaRPr sz="2400">
              <a:latin typeface="Calibri"/>
              <a:cs typeface="Calibri"/>
            </a:endParaRPr>
          </a:p>
          <a:p>
            <a:pPr marL="412750" indent="-400685">
              <a:lnSpc>
                <a:spcPct val="100000"/>
              </a:lnSpc>
              <a:spcBef>
                <a:spcPts val="1475"/>
              </a:spcBef>
              <a:buAutoNum type="romanLcParenBoth"/>
              <a:tabLst>
                <a:tab pos="413384" algn="l"/>
              </a:tabLst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Showers</a:t>
            </a:r>
            <a:endParaRPr sz="2400">
              <a:latin typeface="Calibri"/>
              <a:cs typeface="Calibri"/>
            </a:endParaRPr>
          </a:p>
          <a:p>
            <a:pPr marL="498475" indent="-486409">
              <a:lnSpc>
                <a:spcPct val="100000"/>
              </a:lnSpc>
              <a:spcBef>
                <a:spcPts val="1400"/>
              </a:spcBef>
              <a:buAutoNum type="romanLcParenBoth"/>
              <a:tabLst>
                <a:tab pos="499109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Baths</a:t>
            </a:r>
            <a:endParaRPr sz="2400">
              <a:latin typeface="Calibri"/>
              <a:cs typeface="Calibri"/>
            </a:endParaRPr>
          </a:p>
          <a:p>
            <a:pPr marL="488950" indent="-476884">
              <a:lnSpc>
                <a:spcPct val="100000"/>
              </a:lnSpc>
              <a:spcBef>
                <a:spcPts val="1475"/>
              </a:spcBef>
              <a:buAutoNum type="romanLcParenBoth"/>
              <a:tabLst>
                <a:tab pos="489584" algn="l"/>
              </a:tabLst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Washing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machines</a:t>
            </a:r>
            <a:endParaRPr sz="2400">
              <a:latin typeface="Calibri"/>
              <a:cs typeface="Calibri"/>
            </a:endParaRPr>
          </a:p>
          <a:p>
            <a:pPr marL="412750" indent="-400685">
              <a:lnSpc>
                <a:spcPct val="100000"/>
              </a:lnSpc>
              <a:spcBef>
                <a:spcPts val="1475"/>
              </a:spcBef>
              <a:buAutoNum type="romanLcParenBoth"/>
              <a:tabLst>
                <a:tab pos="413384" algn="l"/>
              </a:tabLst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Dishwashers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1871" y="1898851"/>
            <a:ext cx="4539874" cy="4883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1210305"/>
            <a:ext cx="1111821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5" dirty="0"/>
              <a:t>APPLICATION </a:t>
            </a:r>
            <a:r>
              <a:rPr spc="-5" dirty="0"/>
              <a:t>AREAS </a:t>
            </a:r>
            <a:r>
              <a:rPr spc="20" dirty="0"/>
              <a:t>FOR </a:t>
            </a:r>
            <a:r>
              <a:rPr spc="-40" dirty="0"/>
              <a:t>GREYWATER </a:t>
            </a:r>
            <a:r>
              <a:rPr spc="-25" dirty="0"/>
              <a:t>RECYCLING </a:t>
            </a:r>
            <a:r>
              <a:rPr spc="5" dirty="0"/>
              <a:t>AND</a:t>
            </a:r>
            <a:r>
              <a:rPr spc="-200" dirty="0"/>
              <a:t> </a:t>
            </a:r>
            <a:r>
              <a:rPr spc="-35" dirty="0"/>
              <a:t>AERATORS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054" y="3895795"/>
            <a:ext cx="3296920" cy="523875"/>
          </a:xfrm>
          <a:prstGeom prst="rect">
            <a:avLst/>
          </a:prstGeom>
          <a:solidFill>
            <a:srgbClr val="001F5F"/>
          </a:solidFill>
          <a:ln w="12700">
            <a:solidFill>
              <a:srgbClr val="2E528E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768350">
              <a:lnSpc>
                <a:spcPct val="100000"/>
              </a:lnSpc>
              <a:spcBef>
                <a:spcPts val="875"/>
              </a:spcBef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Residential</a:t>
            </a:r>
            <a:r>
              <a:rPr sz="18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Houses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8789" y="3921453"/>
            <a:ext cx="3296920" cy="523875"/>
          </a:xfrm>
          <a:prstGeom prst="rect">
            <a:avLst/>
          </a:prstGeom>
          <a:solidFill>
            <a:srgbClr val="001F5F"/>
          </a:solidFill>
          <a:ln w="12700">
            <a:solidFill>
              <a:srgbClr val="2E528E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875"/>
              </a:spcBef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Residential Housing</a:t>
            </a:r>
            <a:r>
              <a:rPr sz="18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Complexes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3089" y="3905963"/>
            <a:ext cx="3296920" cy="523875"/>
          </a:xfrm>
          <a:prstGeom prst="rect">
            <a:avLst/>
          </a:prstGeom>
          <a:solidFill>
            <a:srgbClr val="001F5F"/>
          </a:solidFill>
          <a:ln w="12700">
            <a:solidFill>
              <a:srgbClr val="2E528E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946150">
              <a:lnSpc>
                <a:spcPct val="100000"/>
              </a:lnSpc>
              <a:spcBef>
                <a:spcPts val="875"/>
              </a:spcBef>
            </a:pP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Industrial</a:t>
            </a:r>
            <a:r>
              <a:rPr sz="18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Units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1704" y="6192403"/>
            <a:ext cx="3296920" cy="523875"/>
          </a:xfrm>
          <a:prstGeom prst="rect">
            <a:avLst/>
          </a:prstGeom>
          <a:solidFill>
            <a:srgbClr val="001F5F"/>
          </a:solidFill>
          <a:ln w="12700">
            <a:solidFill>
              <a:srgbClr val="2E528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980"/>
              </a:lnSpc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Schools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Colleges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800" spc="-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Educational</a:t>
            </a:r>
            <a:endParaRPr sz="1800">
              <a:latin typeface="Calibri"/>
              <a:cs typeface="Calibri"/>
            </a:endParaRPr>
          </a:p>
          <a:p>
            <a:pPr marL="6350" algn="ctr">
              <a:lnSpc>
                <a:spcPts val="2125"/>
              </a:lnSpc>
              <a:spcBef>
                <a:spcPts val="15"/>
              </a:spcBef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Institutions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39411" y="2137791"/>
            <a:ext cx="3187689" cy="178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9162" y="2109343"/>
            <a:ext cx="3296412" cy="1783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25067" y="2109343"/>
            <a:ext cx="3032507" cy="1819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3097" y="4535616"/>
            <a:ext cx="2674110" cy="1640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0041" y="4541062"/>
            <a:ext cx="2674110" cy="2005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60198" y="6206798"/>
            <a:ext cx="3296920" cy="523875"/>
          </a:xfrm>
          <a:prstGeom prst="rect">
            <a:avLst/>
          </a:prstGeom>
          <a:solidFill>
            <a:srgbClr val="001F5F"/>
          </a:solidFill>
          <a:ln w="12700">
            <a:solidFill>
              <a:srgbClr val="2E528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Commercial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Complexes</a:t>
            </a:r>
            <a:r>
              <a:rPr sz="18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8890" algn="ctr">
              <a:lnSpc>
                <a:spcPts val="2125"/>
              </a:lnSpc>
              <a:spcBef>
                <a:spcPts val="15"/>
              </a:spcBef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Hospitals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37"/>
            <a:ext cx="12192000" cy="6847840"/>
          </a:xfrm>
          <a:custGeom>
            <a:avLst/>
            <a:gdLst/>
            <a:ahLst/>
            <a:cxnLst/>
            <a:rect l="l" t="t" r="r" b="b"/>
            <a:pathLst>
              <a:path w="12192000" h="6847840">
                <a:moveTo>
                  <a:pt x="0" y="6847362"/>
                </a:moveTo>
                <a:lnTo>
                  <a:pt x="12192000" y="6847362"/>
                </a:lnTo>
                <a:lnTo>
                  <a:pt x="12192000" y="0"/>
                </a:lnTo>
                <a:lnTo>
                  <a:pt x="0" y="0"/>
                </a:lnTo>
                <a:lnTo>
                  <a:pt x="0" y="6847362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45648" y="1430407"/>
            <a:ext cx="6702033" cy="540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1024" y="827781"/>
            <a:ext cx="628840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CURRENT </a:t>
            </a:r>
            <a:r>
              <a:rPr spc="-65" dirty="0"/>
              <a:t>WATER </a:t>
            </a:r>
            <a:r>
              <a:rPr dirty="0"/>
              <a:t>SCENARIO </a:t>
            </a:r>
            <a:r>
              <a:rPr spc="-10" dirty="0"/>
              <a:t>IN</a:t>
            </a:r>
            <a:r>
              <a:rPr spc="-100" dirty="0"/>
              <a:t> </a:t>
            </a:r>
            <a:r>
              <a:rPr spc="-10" dirty="0"/>
              <a:t>INDIA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8368" y="2145660"/>
            <a:ext cx="5069205" cy="441515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26034" rIns="0" bIns="0" rtlCol="0">
            <a:spAutoFit/>
          </a:bodyPr>
          <a:lstStyle/>
          <a:p>
            <a:pPr marL="377190" marR="281940" indent="-286385">
              <a:lnSpc>
                <a:spcPts val="3600"/>
              </a:lnSpc>
              <a:spcBef>
                <a:spcPts val="204"/>
              </a:spcBef>
              <a:buFont typeface="Calibri"/>
              <a:buChar char="-"/>
              <a:tabLst>
                <a:tab pos="377190" algn="l"/>
                <a:tab pos="377825" algn="l"/>
              </a:tabLst>
            </a:pPr>
            <a:r>
              <a:rPr sz="2000" b="1" i="1" spc="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b="1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cities</a:t>
            </a:r>
            <a:r>
              <a:rPr sz="2000" b="1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India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1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000" b="1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15" dirty="0">
                <a:solidFill>
                  <a:srgbClr val="FFFFFF"/>
                </a:solidFill>
                <a:latin typeface="Calibri"/>
                <a:cs typeface="Calibri"/>
              </a:rPr>
              <a:t>almost</a:t>
            </a:r>
            <a:r>
              <a:rPr sz="2000" b="1" i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20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ground 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including </a:t>
            </a: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Delhi,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Chennai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Bangalore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alibri"/>
              <a:buChar char="-"/>
            </a:pPr>
            <a:endParaRPr sz="2400">
              <a:latin typeface="Times New Roman"/>
              <a:cs typeface="Times New Roman"/>
            </a:endParaRPr>
          </a:p>
          <a:p>
            <a:pPr marL="377190" marR="612140" indent="-286385">
              <a:lnSpc>
                <a:spcPct val="150200"/>
              </a:lnSpc>
              <a:buFont typeface="Calibri"/>
              <a:buChar char="-"/>
              <a:tabLst>
                <a:tab pos="377190" algn="l"/>
                <a:tab pos="377825" algn="l"/>
              </a:tabLst>
            </a:pPr>
            <a:r>
              <a:rPr sz="2000" b="1" i="1" spc="25" dirty="0">
                <a:solidFill>
                  <a:srgbClr val="FFFFFF"/>
                </a:solidFill>
                <a:latin typeface="Calibri"/>
                <a:cs typeface="Calibri"/>
              </a:rPr>
              <a:t>100 million 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urban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population </a:t>
            </a:r>
            <a:r>
              <a:rPr sz="2000" b="1" i="1" spc="2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facing 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20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scarcity</a:t>
            </a:r>
            <a:r>
              <a:rPr sz="2000" b="1" i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drinking</a:t>
            </a:r>
            <a:r>
              <a:rPr sz="2000" b="1" i="1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000" b="1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0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uses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Calibri"/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377190" marR="226060" indent="-286385">
              <a:lnSpc>
                <a:spcPct val="150200"/>
              </a:lnSpc>
              <a:buFont typeface="Calibri"/>
              <a:buChar char="-"/>
              <a:tabLst>
                <a:tab pos="377190" algn="l"/>
                <a:tab pos="377825" algn="l"/>
              </a:tabLst>
            </a:pPr>
            <a:r>
              <a:rPr sz="2000" b="1" i="1" spc="25" dirty="0">
                <a:solidFill>
                  <a:srgbClr val="FFFFFF"/>
                </a:solidFill>
                <a:latin typeface="Calibri"/>
                <a:cs typeface="Calibri"/>
              </a:rPr>
              <a:t>500</a:t>
            </a:r>
            <a:r>
              <a:rPr sz="2000" b="1" i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25" dirty="0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  <a:r>
              <a:rPr sz="2000" b="1" i="1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person</a:t>
            </a:r>
            <a:r>
              <a:rPr sz="2000" b="1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2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b="1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15" dirty="0">
                <a:solidFill>
                  <a:srgbClr val="FFFFFF"/>
                </a:solidFill>
                <a:latin typeface="Calibri"/>
                <a:cs typeface="Calibri"/>
              </a:rPr>
              <a:t>rural</a:t>
            </a:r>
            <a:r>
              <a:rPr sz="2000" b="1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India</a:t>
            </a:r>
            <a:r>
              <a:rPr sz="2000" b="1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1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0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facing 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shortages </a:t>
            </a: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for drinking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agriculture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99292" y="81814"/>
            <a:ext cx="3476609" cy="114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1006851"/>
            <a:ext cx="62941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BENEFITS </a:t>
            </a:r>
            <a:r>
              <a:rPr spc="10" dirty="0"/>
              <a:t>OF </a:t>
            </a:r>
            <a:r>
              <a:rPr spc="-40" dirty="0"/>
              <a:t>GREYWATER</a:t>
            </a:r>
            <a:r>
              <a:rPr spc="-145" dirty="0"/>
              <a:t> </a:t>
            </a:r>
            <a:r>
              <a:rPr spc="-25" dirty="0"/>
              <a:t>RECYCLING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7516" y="2105469"/>
            <a:ext cx="5591175" cy="3324860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570"/>
              </a:spcBef>
              <a:buClr>
                <a:srgbClr val="202020"/>
              </a:buClr>
              <a:buSzPct val="52083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Irrigation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for agriculture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00" b="1" i="1" spc="-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landscaping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70"/>
              </a:spcBef>
              <a:buClr>
                <a:srgbClr val="202020"/>
              </a:buClr>
              <a:buSzPct val="52083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Process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r>
              <a:rPr sz="2400" b="1" i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available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05"/>
              </a:spcBef>
              <a:buClr>
                <a:srgbClr val="202020"/>
              </a:buClr>
              <a:buSzPct val="52083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Indoor </a:t>
            </a:r>
            <a:r>
              <a:rPr sz="2400" b="1" i="1" spc="10" dirty="0">
                <a:solidFill>
                  <a:srgbClr val="001F5F"/>
                </a:solidFill>
                <a:latin typeface="Calibri"/>
                <a:cs typeface="Calibri"/>
              </a:rPr>
              <a:t>uses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such as toilet</a:t>
            </a:r>
            <a:r>
              <a:rPr sz="2400" b="1" i="1" spc="-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flushing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75"/>
              </a:spcBef>
              <a:buClr>
                <a:srgbClr val="202020"/>
              </a:buClr>
              <a:buSzPct val="52083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Dust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control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or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surface</a:t>
            </a:r>
            <a:r>
              <a:rPr sz="2400" b="1" i="1" spc="-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cleaning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75"/>
              </a:spcBef>
              <a:buClr>
                <a:srgbClr val="202020"/>
              </a:buClr>
              <a:buSzPct val="52083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Supplying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artificial</a:t>
            </a:r>
            <a:r>
              <a:rPr sz="2400" b="1" i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Calibri"/>
                <a:cs typeface="Calibri"/>
              </a:rPr>
              <a:t>lakes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00"/>
              </a:spcBef>
              <a:buClr>
                <a:srgbClr val="202020"/>
              </a:buClr>
              <a:buSzPct val="52083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Reduced load on municipal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r>
              <a:rPr sz="2400" b="1" i="1" spc="-3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supply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84614" y="1629027"/>
            <a:ext cx="1899284" cy="1361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16012" y="5304935"/>
            <a:ext cx="1933955" cy="1433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92783" y="4108194"/>
            <a:ext cx="2461007" cy="138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97356" y="2990862"/>
            <a:ext cx="3027935" cy="1109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17359"/>
          </a:xfrm>
          <a:custGeom>
            <a:avLst/>
            <a:gdLst/>
            <a:ahLst/>
            <a:cxnLst/>
            <a:rect l="l" t="t" r="r" b="b"/>
            <a:pathLst>
              <a:path w="12192000" h="6817359">
                <a:moveTo>
                  <a:pt x="0" y="6816899"/>
                </a:moveTo>
                <a:lnTo>
                  <a:pt x="12191999" y="6816899"/>
                </a:lnTo>
                <a:lnTo>
                  <a:pt x="12191999" y="0"/>
                </a:lnTo>
                <a:lnTo>
                  <a:pt x="0" y="0"/>
                </a:lnTo>
                <a:lnTo>
                  <a:pt x="0" y="6816899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1006851"/>
            <a:ext cx="496633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>
                <a:solidFill>
                  <a:srgbClr val="000000"/>
                </a:solidFill>
              </a:rPr>
              <a:t>HOW </a:t>
            </a:r>
            <a:r>
              <a:rPr spc="25" dirty="0">
                <a:solidFill>
                  <a:srgbClr val="000000"/>
                </a:solidFill>
              </a:rPr>
              <a:t>MUCH </a:t>
            </a:r>
            <a:r>
              <a:rPr dirty="0">
                <a:solidFill>
                  <a:srgbClr val="000000"/>
                </a:solidFill>
              </a:rPr>
              <a:t>WILL </a:t>
            </a:r>
            <a:r>
              <a:rPr spc="5" dirty="0">
                <a:solidFill>
                  <a:srgbClr val="000000"/>
                </a:solidFill>
              </a:rPr>
              <a:t>THEY</a:t>
            </a:r>
            <a:r>
              <a:rPr spc="-190" dirty="0">
                <a:solidFill>
                  <a:srgbClr val="000000"/>
                </a:solidFill>
              </a:rPr>
              <a:t> </a:t>
            </a:r>
            <a:r>
              <a:rPr spc="10" dirty="0">
                <a:solidFill>
                  <a:srgbClr val="000000"/>
                </a:solidFill>
              </a:rPr>
              <a:t>COST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683" y="2273995"/>
            <a:ext cx="156718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35"/>
              </a:lnSpc>
            </a:pPr>
            <a:r>
              <a:rPr sz="3600" b="1" spc="-15" dirty="0">
                <a:solidFill>
                  <a:srgbClr val="006FC0"/>
                </a:solidFill>
                <a:latin typeface="Calibri"/>
                <a:cs typeface="Calibri"/>
              </a:rPr>
              <a:t>1.</a:t>
            </a:r>
            <a:r>
              <a:rPr sz="3600" b="1" spc="-20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AERATORS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8329" y="2273995"/>
            <a:ext cx="304800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35"/>
              </a:lnSpc>
            </a:pPr>
            <a:r>
              <a:rPr sz="3600" b="1" spc="-15" dirty="0">
                <a:solidFill>
                  <a:srgbClr val="006FC0"/>
                </a:solidFill>
                <a:latin typeface="Calibri"/>
                <a:cs typeface="Calibri"/>
              </a:rPr>
              <a:t>2.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GREY 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r>
              <a:rPr sz="2000" b="1" spc="-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RECYCLING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8281" y="2273995"/>
            <a:ext cx="401320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35"/>
              </a:lnSpc>
            </a:pPr>
            <a:r>
              <a:rPr sz="3600" b="1" spc="-15" dirty="0">
                <a:solidFill>
                  <a:srgbClr val="006FC0"/>
                </a:solidFill>
                <a:latin typeface="Calibri"/>
                <a:cs typeface="Calibri"/>
              </a:rPr>
              <a:t>3.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DRIP/MICRO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IRRIGATION</a:t>
            </a:r>
            <a:r>
              <a:rPr sz="2000" b="1" spc="-2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SYSTEM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3573" y="5642926"/>
            <a:ext cx="213487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25"/>
              </a:spcBef>
            </a:pP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Cost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000" b="1" i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Household:  </a:t>
            </a: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Estimated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Rs.</a:t>
            </a:r>
            <a:r>
              <a:rPr sz="2000" b="1" i="1" spc="-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25" dirty="0">
                <a:solidFill>
                  <a:srgbClr val="001F5F"/>
                </a:solidFill>
                <a:latin typeface="Calibri"/>
                <a:cs typeface="Calibri"/>
              </a:rPr>
              <a:t>200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7631" y="5638795"/>
            <a:ext cx="3383915" cy="944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marR="162560" indent="619760">
              <a:lnSpc>
                <a:spcPct val="100000"/>
              </a:lnSpc>
              <a:spcBef>
                <a:spcPts val="125"/>
              </a:spcBef>
            </a:pP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Cost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per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System </a:t>
            </a: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:  Estimated</a:t>
            </a:r>
            <a:r>
              <a:rPr sz="2000" b="1" i="1" spc="-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Rs.</a:t>
            </a:r>
            <a:r>
              <a:rPr sz="20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20" dirty="0">
                <a:solidFill>
                  <a:srgbClr val="001F5F"/>
                </a:solidFill>
                <a:latin typeface="Calibri"/>
                <a:cs typeface="Calibri"/>
              </a:rPr>
              <a:t>1,50,000</a:t>
            </a:r>
            <a:r>
              <a:rPr sz="2000" b="1" i="1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000" b="1" i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Rs.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spc="20" dirty="0">
                <a:solidFill>
                  <a:srgbClr val="001F5F"/>
                </a:solidFill>
                <a:latin typeface="Calibri"/>
                <a:cs typeface="Calibri"/>
              </a:rPr>
              <a:t>2,00,000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depending</a:t>
            </a:r>
            <a:r>
              <a:rPr sz="2000" b="1" i="1" spc="-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on Capacity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51294" y="5657535"/>
            <a:ext cx="3138805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657225">
              <a:lnSpc>
                <a:spcPct val="100000"/>
              </a:lnSpc>
              <a:spcBef>
                <a:spcPts val="125"/>
              </a:spcBef>
            </a:pP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Cost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per </a:t>
            </a:r>
            <a:r>
              <a:rPr sz="2000" b="1" i="1" spc="15" dirty="0">
                <a:solidFill>
                  <a:srgbClr val="001F5F"/>
                </a:solidFill>
                <a:latin typeface="Calibri"/>
                <a:cs typeface="Calibri"/>
              </a:rPr>
              <a:t>System </a:t>
            </a: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:  Estimated</a:t>
            </a:r>
            <a:r>
              <a:rPr sz="2000" b="1" i="1" spc="-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Rs.</a:t>
            </a:r>
            <a:r>
              <a:rPr sz="20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25" dirty="0">
                <a:solidFill>
                  <a:srgbClr val="001F5F"/>
                </a:solidFill>
                <a:latin typeface="Calibri"/>
                <a:cs typeface="Calibri"/>
              </a:rPr>
              <a:t>40,000</a:t>
            </a:r>
            <a:r>
              <a:rPr sz="2000" b="1" i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000" b="1" i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acre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2389" y="3799587"/>
            <a:ext cx="1633980" cy="1633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1020" y="2687381"/>
            <a:ext cx="1694688" cy="107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5923" y="2662556"/>
            <a:ext cx="3744589" cy="2830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48650" y="2646301"/>
            <a:ext cx="3105150" cy="2830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1106736"/>
            <a:ext cx="782891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RECYCLE </a:t>
            </a:r>
            <a:r>
              <a:rPr sz="2750" spc="-30" dirty="0"/>
              <a:t>GREYWATER </a:t>
            </a:r>
            <a:r>
              <a:rPr sz="2750" spc="10" dirty="0"/>
              <a:t>– </a:t>
            </a:r>
            <a:r>
              <a:rPr sz="2750" spc="-30" dirty="0"/>
              <a:t>IMPLEMENTATION</a:t>
            </a:r>
            <a:r>
              <a:rPr sz="2750" spc="545" dirty="0"/>
              <a:t> </a:t>
            </a:r>
            <a:r>
              <a:rPr sz="2750" spc="-20" dirty="0"/>
              <a:t>PARTNERS</a:t>
            </a:r>
            <a:endParaRPr sz="2750"/>
          </a:p>
        </p:txBody>
      </p:sp>
      <p:sp>
        <p:nvSpPr>
          <p:cNvPr id="4" name="object 4"/>
          <p:cNvSpPr/>
          <p:nvPr/>
        </p:nvSpPr>
        <p:spPr>
          <a:xfrm>
            <a:off x="182473" y="2768181"/>
            <a:ext cx="4864364" cy="1205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9449" y="2498850"/>
            <a:ext cx="2175257" cy="2175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07195" y="2747518"/>
            <a:ext cx="2983863" cy="156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741670"/>
          </a:xfrm>
          <a:custGeom>
            <a:avLst/>
            <a:gdLst/>
            <a:ahLst/>
            <a:cxnLst/>
            <a:rect l="l" t="t" r="r" b="b"/>
            <a:pathLst>
              <a:path w="12192000" h="5741670">
                <a:moveTo>
                  <a:pt x="0" y="5741051"/>
                </a:moveTo>
                <a:lnTo>
                  <a:pt x="12192000" y="5741051"/>
                </a:lnTo>
                <a:lnTo>
                  <a:pt x="12192000" y="0"/>
                </a:lnTo>
                <a:lnTo>
                  <a:pt x="0" y="0"/>
                </a:lnTo>
                <a:lnTo>
                  <a:pt x="0" y="5741051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08413"/>
            <a:ext cx="622363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WHAT </a:t>
            </a:r>
            <a:r>
              <a:rPr spc="-10" dirty="0"/>
              <a:t>IS </a:t>
            </a:r>
            <a:r>
              <a:rPr sz="5400" spc="-35" dirty="0">
                <a:solidFill>
                  <a:srgbClr val="FF0000"/>
                </a:solidFill>
              </a:rPr>
              <a:t>R</a:t>
            </a:r>
            <a:r>
              <a:rPr spc="-35" dirty="0"/>
              <a:t>AINWATER</a:t>
            </a:r>
            <a:r>
              <a:rPr spc="-155" dirty="0"/>
              <a:t> </a:t>
            </a:r>
            <a:r>
              <a:rPr spc="-10" dirty="0"/>
              <a:t>HARVESTING?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428637" y="2154731"/>
            <a:ext cx="11373485" cy="95440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2225" rIns="0" bIns="0" rtlCol="0">
            <a:spAutoFit/>
          </a:bodyPr>
          <a:lstStyle/>
          <a:p>
            <a:pPr marL="930910" marR="821690" indent="-104775">
              <a:lnSpc>
                <a:spcPct val="102499"/>
              </a:lnSpc>
              <a:spcBef>
                <a:spcPts val="175"/>
              </a:spcBef>
            </a:pPr>
            <a:r>
              <a:rPr sz="2750" spc="-5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2750" spc="-10" dirty="0">
                <a:solidFill>
                  <a:srgbClr val="FFFFFF"/>
                </a:solidFill>
                <a:latin typeface="Calibri"/>
                <a:cs typeface="Calibri"/>
              </a:rPr>
              <a:t>simply 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means 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catching </a:t>
            </a:r>
            <a:r>
              <a:rPr sz="2750" spc="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50" spc="-10" dirty="0">
                <a:solidFill>
                  <a:srgbClr val="FFFFFF"/>
                </a:solidFill>
                <a:latin typeface="Calibri"/>
                <a:cs typeface="Calibri"/>
              </a:rPr>
              <a:t>holding </a:t>
            </a:r>
            <a:r>
              <a:rPr sz="2750" spc="-15" dirty="0">
                <a:solidFill>
                  <a:srgbClr val="FFFFFF"/>
                </a:solidFill>
                <a:latin typeface="Calibri"/>
                <a:cs typeface="Calibri"/>
              </a:rPr>
              <a:t>rain </a:t>
            </a:r>
            <a:r>
              <a:rPr sz="2750" spc="-10" dirty="0">
                <a:solidFill>
                  <a:srgbClr val="FFFFFF"/>
                </a:solidFill>
                <a:latin typeface="Calibri"/>
                <a:cs typeface="Calibri"/>
              </a:rPr>
              <a:t>where </a:t>
            </a:r>
            <a:r>
              <a:rPr sz="2750" spc="-15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2750" spc="-25" dirty="0">
                <a:solidFill>
                  <a:srgbClr val="FFFFFF"/>
                </a:solidFill>
                <a:latin typeface="Calibri"/>
                <a:cs typeface="Calibri"/>
              </a:rPr>
              <a:t>falls </a:t>
            </a:r>
            <a:r>
              <a:rPr sz="2750" spc="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50" spc="-20" dirty="0">
                <a:solidFill>
                  <a:srgbClr val="FFFFFF"/>
                </a:solidFill>
                <a:latin typeface="Calibri"/>
                <a:cs typeface="Calibri"/>
              </a:rPr>
              <a:t>using it.  </a:t>
            </a:r>
            <a:r>
              <a:rPr sz="2750" spc="-5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2750" spc="2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store </a:t>
            </a:r>
            <a:r>
              <a:rPr sz="2750" spc="-15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2750" spc="-1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tanks </a:t>
            </a:r>
            <a:r>
              <a:rPr sz="2750" spc="25" dirty="0">
                <a:solidFill>
                  <a:srgbClr val="FFFFFF"/>
                </a:solidFill>
                <a:latin typeface="Calibri"/>
                <a:cs typeface="Calibri"/>
              </a:rPr>
              <a:t>or you </a:t>
            </a:r>
            <a:r>
              <a:rPr sz="2750" spc="2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750" spc="-15" dirty="0">
                <a:solidFill>
                  <a:srgbClr val="FFFFFF"/>
                </a:solidFill>
                <a:latin typeface="Calibri"/>
                <a:cs typeface="Calibri"/>
              </a:rPr>
              <a:t>use it </a:t>
            </a:r>
            <a:r>
              <a:rPr sz="275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750" spc="-5" dirty="0">
                <a:solidFill>
                  <a:srgbClr val="FFFFFF"/>
                </a:solidFill>
                <a:latin typeface="Calibri"/>
                <a:cs typeface="Calibri"/>
              </a:rPr>
              <a:t>recharge</a:t>
            </a:r>
            <a:r>
              <a:rPr sz="2750" spc="4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FFFF"/>
                </a:solidFill>
                <a:latin typeface="Calibri"/>
                <a:cs typeface="Calibri"/>
              </a:rPr>
              <a:t>groundwater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24400" y="3193160"/>
            <a:ext cx="2110106" cy="1670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7062" y="3204843"/>
            <a:ext cx="2341626" cy="1658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96511" y="5056185"/>
            <a:ext cx="2322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10" dirty="0">
                <a:solidFill>
                  <a:srgbClr val="001F5F"/>
                </a:solidFill>
                <a:latin typeface="Calibri"/>
                <a:cs typeface="Calibri"/>
              </a:rPr>
              <a:t>Recharge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Ground</a:t>
            </a:r>
            <a:r>
              <a:rPr sz="1800" b="1" i="1" spc="-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4911" y="5046660"/>
            <a:ext cx="2418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Storage </a:t>
            </a:r>
            <a:r>
              <a:rPr sz="1800" b="1" i="1" spc="1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Ground</a:t>
            </a:r>
            <a:r>
              <a:rPr sz="1800" b="1" i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741051"/>
            <a:ext cx="12192000" cy="1116965"/>
          </a:xfrm>
          <a:custGeom>
            <a:avLst/>
            <a:gdLst/>
            <a:ahLst/>
            <a:cxnLst/>
            <a:rect l="l" t="t" r="r" b="b"/>
            <a:pathLst>
              <a:path w="12192000" h="1116965">
                <a:moveTo>
                  <a:pt x="0" y="1116948"/>
                </a:moveTo>
                <a:lnTo>
                  <a:pt x="12192000" y="1116948"/>
                </a:lnTo>
                <a:lnTo>
                  <a:pt x="12192000" y="0"/>
                </a:lnTo>
                <a:lnTo>
                  <a:pt x="0" y="0"/>
                </a:lnTo>
                <a:lnTo>
                  <a:pt x="0" y="1116948"/>
                </a:lnTo>
                <a:close/>
              </a:path>
            </a:pathLst>
          </a:custGeom>
          <a:solidFill>
            <a:srgbClr val="A8D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72513" y="5795330"/>
            <a:ext cx="6058535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3835"/>
              </a:lnSpc>
              <a:spcBef>
                <a:spcPts val="130"/>
              </a:spcBef>
            </a:pPr>
            <a:r>
              <a:rPr sz="3200" b="1" spc="-35" dirty="0">
                <a:solidFill>
                  <a:srgbClr val="385622"/>
                </a:solidFill>
                <a:latin typeface="Calibri"/>
                <a:cs typeface="Calibri"/>
              </a:rPr>
              <a:t>TARGET</a:t>
            </a:r>
            <a:r>
              <a:rPr sz="3200" b="1" spc="-7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385622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35"/>
              </a:lnSpc>
            </a:pPr>
            <a:r>
              <a:rPr sz="3200" b="1" spc="20" dirty="0">
                <a:solidFill>
                  <a:srgbClr val="385622"/>
                </a:solidFill>
                <a:latin typeface="Calibri"/>
                <a:cs typeface="Calibri"/>
              </a:rPr>
              <a:t>50,000 </a:t>
            </a:r>
            <a:r>
              <a:rPr sz="3200" b="1" spc="10" dirty="0">
                <a:solidFill>
                  <a:srgbClr val="385622"/>
                </a:solidFill>
                <a:latin typeface="Calibri"/>
                <a:cs typeface="Calibri"/>
              </a:rPr>
              <a:t>RWH </a:t>
            </a:r>
            <a:r>
              <a:rPr sz="3200" b="1" spc="5" dirty="0">
                <a:solidFill>
                  <a:srgbClr val="385622"/>
                </a:solidFill>
                <a:latin typeface="Calibri"/>
                <a:cs typeface="Calibri"/>
              </a:rPr>
              <a:t>STRUCTURES </a:t>
            </a:r>
            <a:r>
              <a:rPr sz="3200" b="1" spc="-10" dirty="0">
                <a:solidFill>
                  <a:srgbClr val="385622"/>
                </a:solidFill>
                <a:latin typeface="Calibri"/>
                <a:cs typeface="Calibri"/>
              </a:rPr>
              <a:t>TILL</a:t>
            </a:r>
            <a:r>
              <a:rPr sz="3200" b="1" spc="-34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3200" b="1" spc="20" dirty="0">
                <a:solidFill>
                  <a:srgbClr val="385622"/>
                </a:solidFill>
                <a:latin typeface="Calibri"/>
                <a:cs typeface="Calibri"/>
              </a:rPr>
              <a:t>2025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0197" y="5754830"/>
            <a:ext cx="1123163" cy="11031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544" y="933824"/>
            <a:ext cx="6724009" cy="284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07841" y="3976293"/>
            <a:ext cx="4341113" cy="2594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70542" y="3974796"/>
            <a:ext cx="4802886" cy="2576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8302" y="277489"/>
            <a:ext cx="524764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spc="10" dirty="0">
                <a:solidFill>
                  <a:srgbClr val="000000"/>
                </a:solidFill>
                <a:latin typeface="Arial Black"/>
                <a:cs typeface="Arial Black"/>
              </a:rPr>
              <a:t>RAIN </a:t>
            </a:r>
            <a:r>
              <a:rPr sz="2750" b="0" spc="-15" dirty="0">
                <a:solidFill>
                  <a:srgbClr val="000000"/>
                </a:solidFill>
                <a:latin typeface="Arial Black"/>
                <a:cs typeface="Arial Black"/>
              </a:rPr>
              <a:t>WATER</a:t>
            </a:r>
            <a:r>
              <a:rPr sz="2750" b="0" spc="5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750" b="0" spc="15" dirty="0">
                <a:solidFill>
                  <a:srgbClr val="000000"/>
                </a:solidFill>
                <a:latin typeface="Arial Black"/>
                <a:cs typeface="Arial Black"/>
              </a:rPr>
              <a:t>HARVESTING</a:t>
            </a:r>
            <a:endParaRPr sz="275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6314" y="2728896"/>
            <a:ext cx="2951480" cy="5143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35"/>
              </a:spcBef>
            </a:pPr>
            <a:r>
              <a:rPr sz="1550" b="1" spc="-5" dirty="0">
                <a:latin typeface="Calibri"/>
                <a:cs typeface="Calibri"/>
              </a:rPr>
              <a:t>Storage of rainwater </a:t>
            </a:r>
            <a:r>
              <a:rPr sz="1550" b="1" dirty="0">
                <a:latin typeface="Calibri"/>
                <a:cs typeface="Calibri"/>
              </a:rPr>
              <a:t>on </a:t>
            </a:r>
            <a:r>
              <a:rPr sz="1550" b="1" spc="-5" dirty="0">
                <a:latin typeface="Calibri"/>
                <a:cs typeface="Calibri"/>
              </a:rPr>
              <a:t>surface </a:t>
            </a:r>
            <a:r>
              <a:rPr sz="1550" b="1" spc="5" dirty="0">
                <a:latin typeface="Calibri"/>
                <a:cs typeface="Calibri"/>
              </a:rPr>
              <a:t>for  </a:t>
            </a:r>
            <a:r>
              <a:rPr sz="1550" b="1" spc="-5" dirty="0">
                <a:latin typeface="Calibri"/>
                <a:cs typeface="Calibri"/>
              </a:rPr>
              <a:t>future</a:t>
            </a:r>
            <a:r>
              <a:rPr sz="1550" b="1" spc="114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use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390" y="5184438"/>
            <a:ext cx="1220470" cy="5143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sz="1550" b="1" spc="5" dirty="0">
                <a:latin typeface="Calibri"/>
                <a:cs typeface="Calibri"/>
              </a:rPr>
              <a:t>Recharge </a:t>
            </a:r>
            <a:r>
              <a:rPr sz="1550" b="1" spc="-5" dirty="0">
                <a:latin typeface="Calibri"/>
                <a:cs typeface="Calibri"/>
              </a:rPr>
              <a:t>to  </a:t>
            </a:r>
            <a:r>
              <a:rPr sz="1550" b="1" spc="-15" dirty="0">
                <a:latin typeface="Calibri"/>
                <a:cs typeface="Calibri"/>
              </a:rPr>
              <a:t>Ground</a:t>
            </a:r>
            <a:r>
              <a:rPr sz="1550" b="1" spc="16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Water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53478" y="971708"/>
            <a:ext cx="4635489" cy="1148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08413"/>
            <a:ext cx="904176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COMPONENTS OF </a:t>
            </a:r>
            <a:r>
              <a:rPr sz="5400" spc="-35" dirty="0">
                <a:solidFill>
                  <a:srgbClr val="FF0000"/>
                </a:solidFill>
              </a:rPr>
              <a:t>R</a:t>
            </a:r>
            <a:r>
              <a:rPr spc="-35" dirty="0"/>
              <a:t>AINWATER </a:t>
            </a:r>
            <a:r>
              <a:rPr spc="-10" dirty="0"/>
              <a:t>HARVESTING</a:t>
            </a:r>
            <a:r>
              <a:rPr spc="-270" dirty="0"/>
              <a:t> </a:t>
            </a:r>
            <a:r>
              <a:rPr spc="-30" dirty="0"/>
              <a:t>SYSTEM</a:t>
            </a:r>
            <a:endParaRPr sz="5400"/>
          </a:p>
        </p:txBody>
      </p:sp>
      <p:sp>
        <p:nvSpPr>
          <p:cNvPr id="4" name="object 4"/>
          <p:cNvSpPr/>
          <p:nvPr/>
        </p:nvSpPr>
        <p:spPr>
          <a:xfrm>
            <a:off x="5884926" y="2735018"/>
            <a:ext cx="4470410" cy="3897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55336" y="2985641"/>
            <a:ext cx="1722248" cy="2110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4017" y="2064444"/>
            <a:ext cx="8672195" cy="3921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001F5F"/>
                </a:solidFill>
                <a:latin typeface="Calibri"/>
                <a:cs typeface="Calibri"/>
              </a:rPr>
              <a:t>Each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rainwater</a:t>
            </a:r>
            <a:r>
              <a:rPr sz="2400" b="1" i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harvesting</a:t>
            </a:r>
            <a:r>
              <a:rPr sz="2400" b="1" i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system</a:t>
            </a:r>
            <a:r>
              <a:rPr sz="2400" b="1" i="1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consists</a:t>
            </a:r>
            <a:r>
              <a:rPr sz="2400" b="1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following</a:t>
            </a:r>
            <a:r>
              <a:rPr sz="2400" b="1" i="1" spc="-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components</a:t>
            </a:r>
            <a:r>
              <a:rPr sz="2400" b="1" i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Times New Roman"/>
              <a:cs typeface="Times New Roman"/>
            </a:endParaRPr>
          </a:p>
          <a:p>
            <a:pPr marL="406400" indent="-343535">
              <a:lnSpc>
                <a:spcPct val="100000"/>
              </a:lnSpc>
              <a:buFont typeface="Wingdings"/>
              <a:buChar char=""/>
              <a:tabLst>
                <a:tab pos="406400" algn="l"/>
                <a:tab pos="407034" algn="l"/>
              </a:tabLst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Catchment</a:t>
            </a:r>
            <a:r>
              <a:rPr sz="2000" b="1" i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area</a:t>
            </a:r>
            <a:endParaRPr sz="2000">
              <a:latin typeface="Calibri"/>
              <a:cs typeface="Calibri"/>
            </a:endParaRPr>
          </a:p>
          <a:p>
            <a:pPr marL="406400" indent="-34353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406400" algn="l"/>
                <a:tab pos="407034" algn="l"/>
              </a:tabLst>
            </a:pP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Storage</a:t>
            </a:r>
            <a:endParaRPr sz="2000">
              <a:latin typeface="Calibri"/>
              <a:cs typeface="Calibri"/>
            </a:endParaRPr>
          </a:p>
          <a:p>
            <a:pPr marL="406400" indent="-34353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406400" algn="l"/>
                <a:tab pos="407034" algn="l"/>
              </a:tabLst>
            </a:pPr>
            <a:r>
              <a:rPr sz="2000" b="1" i="1" spc="15" dirty="0">
                <a:solidFill>
                  <a:srgbClr val="001F5F"/>
                </a:solidFill>
                <a:latin typeface="Calibri"/>
                <a:cs typeface="Calibri"/>
              </a:rPr>
              <a:t>Delivery</a:t>
            </a:r>
            <a:r>
              <a:rPr sz="2000" b="1" i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ducts</a:t>
            </a:r>
            <a:endParaRPr sz="2000">
              <a:latin typeface="Calibri"/>
              <a:cs typeface="Calibri"/>
            </a:endParaRPr>
          </a:p>
          <a:p>
            <a:pPr marL="406400" indent="-34353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406400" algn="l"/>
                <a:tab pos="407034" algn="l"/>
              </a:tabLst>
            </a:pP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Storage</a:t>
            </a:r>
            <a:r>
              <a:rPr sz="2000" b="1" i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20" dirty="0">
                <a:solidFill>
                  <a:srgbClr val="001F5F"/>
                </a:solidFill>
                <a:latin typeface="Calibri"/>
                <a:cs typeface="Calibri"/>
              </a:rPr>
              <a:t>reservoirs</a:t>
            </a:r>
            <a:endParaRPr sz="2000">
              <a:latin typeface="Calibri"/>
              <a:cs typeface="Calibri"/>
            </a:endParaRPr>
          </a:p>
          <a:p>
            <a:pPr marL="406400" indent="-34353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406400" algn="l"/>
                <a:tab pos="407034" algn="l"/>
              </a:tabLst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Extraction</a:t>
            </a:r>
            <a:r>
              <a:rPr sz="2000" b="1" i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device</a:t>
            </a:r>
            <a:endParaRPr sz="2000">
              <a:latin typeface="Calibri"/>
              <a:cs typeface="Calibri"/>
            </a:endParaRPr>
          </a:p>
          <a:p>
            <a:pPr marL="406400" indent="-34353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406400" algn="l"/>
                <a:tab pos="407034" algn="l"/>
              </a:tabLst>
            </a:pPr>
            <a:r>
              <a:rPr sz="2000" b="1" i="1" spc="5" dirty="0">
                <a:solidFill>
                  <a:srgbClr val="001F5F"/>
                </a:solidFill>
                <a:latin typeface="Calibri"/>
                <a:cs typeface="Calibri"/>
              </a:rPr>
              <a:t>Filtration</a:t>
            </a:r>
            <a:r>
              <a:rPr sz="2000" b="1" i="1" spc="-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device</a:t>
            </a:r>
            <a:endParaRPr sz="2000">
              <a:latin typeface="Calibri"/>
              <a:cs typeface="Calibri"/>
            </a:endParaRPr>
          </a:p>
          <a:p>
            <a:pPr marL="406400" indent="-34353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406400" algn="l"/>
                <a:tab pos="407034" algn="l"/>
              </a:tabLst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Recharge</a:t>
            </a:r>
            <a:r>
              <a:rPr sz="2000" b="1" i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pit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1210305"/>
            <a:ext cx="61029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TYPES </a:t>
            </a:r>
            <a:r>
              <a:rPr spc="10" dirty="0"/>
              <a:t>OF </a:t>
            </a:r>
            <a:r>
              <a:rPr dirty="0"/>
              <a:t>RAIN </a:t>
            </a:r>
            <a:r>
              <a:rPr spc="-65" dirty="0"/>
              <a:t>WATER</a:t>
            </a:r>
            <a:r>
              <a:rPr spc="-270" dirty="0"/>
              <a:t> </a:t>
            </a:r>
            <a:r>
              <a:rPr spc="-10" dirty="0"/>
              <a:t>HARVESTING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054" y="3895795"/>
            <a:ext cx="3296920" cy="523875"/>
          </a:xfrm>
          <a:prstGeom prst="rect">
            <a:avLst/>
          </a:prstGeom>
          <a:solidFill>
            <a:srgbClr val="001F5F"/>
          </a:solidFill>
          <a:ln w="12700">
            <a:solidFill>
              <a:srgbClr val="2E528E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768350">
              <a:lnSpc>
                <a:spcPct val="100000"/>
              </a:lnSpc>
              <a:spcBef>
                <a:spcPts val="875"/>
              </a:spcBef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Residential</a:t>
            </a:r>
            <a:r>
              <a:rPr sz="18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Houses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8789" y="3921453"/>
            <a:ext cx="3296920" cy="523875"/>
          </a:xfrm>
          <a:prstGeom prst="rect">
            <a:avLst/>
          </a:prstGeom>
          <a:solidFill>
            <a:srgbClr val="001F5F"/>
          </a:solidFill>
          <a:ln w="12700">
            <a:solidFill>
              <a:srgbClr val="2E528E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875"/>
              </a:spcBef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Residential Housing</a:t>
            </a:r>
            <a:r>
              <a:rPr sz="18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Complexes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3089" y="3905963"/>
            <a:ext cx="3296920" cy="523875"/>
          </a:xfrm>
          <a:prstGeom prst="rect">
            <a:avLst/>
          </a:prstGeom>
          <a:solidFill>
            <a:srgbClr val="001F5F"/>
          </a:solidFill>
          <a:ln w="12700">
            <a:solidFill>
              <a:srgbClr val="2E528E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946150">
              <a:lnSpc>
                <a:spcPct val="100000"/>
              </a:lnSpc>
              <a:spcBef>
                <a:spcPts val="875"/>
              </a:spcBef>
            </a:pP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Industrial</a:t>
            </a:r>
            <a:r>
              <a:rPr sz="18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Units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1704" y="6192403"/>
            <a:ext cx="3296920" cy="523875"/>
          </a:xfrm>
          <a:prstGeom prst="rect">
            <a:avLst/>
          </a:prstGeom>
          <a:solidFill>
            <a:srgbClr val="001F5F"/>
          </a:solidFill>
          <a:ln w="12700">
            <a:solidFill>
              <a:srgbClr val="2E528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980"/>
              </a:lnSpc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Schools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Colleges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800" spc="-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Educational</a:t>
            </a:r>
            <a:endParaRPr sz="1800">
              <a:latin typeface="Calibri"/>
              <a:cs typeface="Calibri"/>
            </a:endParaRPr>
          </a:p>
          <a:p>
            <a:pPr marL="6350" algn="ctr">
              <a:lnSpc>
                <a:spcPts val="2125"/>
              </a:lnSpc>
              <a:spcBef>
                <a:spcPts val="15"/>
              </a:spcBef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Institutions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39411" y="2137791"/>
            <a:ext cx="3187689" cy="178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9162" y="2109343"/>
            <a:ext cx="3296412" cy="1783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25067" y="2109343"/>
            <a:ext cx="3032507" cy="1819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3097" y="4535616"/>
            <a:ext cx="2674110" cy="1640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0041" y="4541062"/>
            <a:ext cx="2674110" cy="2005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60198" y="6206798"/>
            <a:ext cx="3296920" cy="523875"/>
          </a:xfrm>
          <a:prstGeom prst="rect">
            <a:avLst/>
          </a:prstGeom>
          <a:solidFill>
            <a:srgbClr val="001F5F"/>
          </a:solidFill>
          <a:ln w="12700">
            <a:solidFill>
              <a:srgbClr val="2E528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Commercial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Complexes</a:t>
            </a:r>
            <a:r>
              <a:rPr sz="18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8890" algn="ctr">
              <a:lnSpc>
                <a:spcPts val="2125"/>
              </a:lnSpc>
              <a:spcBef>
                <a:spcPts val="15"/>
              </a:spcBef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Hospitals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808413"/>
            <a:ext cx="745934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COST OF </a:t>
            </a:r>
            <a:r>
              <a:rPr sz="5400" spc="-35" dirty="0">
                <a:solidFill>
                  <a:srgbClr val="FF0000"/>
                </a:solidFill>
              </a:rPr>
              <a:t>R</a:t>
            </a:r>
            <a:r>
              <a:rPr spc="-35" dirty="0"/>
              <a:t>AINWATER </a:t>
            </a:r>
            <a:r>
              <a:rPr spc="-10" dirty="0"/>
              <a:t>HARVESTING</a:t>
            </a:r>
            <a:r>
              <a:rPr spc="-210" dirty="0"/>
              <a:t> </a:t>
            </a:r>
            <a:r>
              <a:rPr spc="-30" dirty="0"/>
              <a:t>SYSTEM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577845" y="2334914"/>
            <a:ext cx="11036935" cy="889635"/>
          </a:xfrm>
          <a:prstGeom prst="rect">
            <a:avLst/>
          </a:prstGeom>
          <a:solidFill>
            <a:srgbClr val="001F5F"/>
          </a:solidFill>
          <a:ln w="12700">
            <a:solidFill>
              <a:srgbClr val="2E528E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311785">
              <a:lnSpc>
                <a:spcPct val="100000"/>
              </a:lnSpc>
            </a:pP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Costs 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depend upon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area </a:t>
            </a:r>
            <a:r>
              <a:rPr sz="2400" i="1" spc="-20" dirty="0">
                <a:solidFill>
                  <a:srgbClr val="FFFFFF"/>
                </a:solidFill>
                <a:latin typeface="Calibri"/>
                <a:cs typeface="Calibri"/>
              </a:rPr>
              <a:t>of roof 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other structures that </a:t>
            </a:r>
            <a:r>
              <a:rPr sz="2400" i="1" spc="-20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sz="2400" i="1" spc="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harvest</a:t>
            </a:r>
            <a:r>
              <a:rPr sz="2400" i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FFFFFF"/>
                </a:solidFill>
                <a:latin typeface="Calibri"/>
                <a:cs typeface="Calibri"/>
              </a:rPr>
              <a:t>rain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834524" y="3925110"/>
          <a:ext cx="6637655" cy="2238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7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4203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20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Single</a:t>
                      </a:r>
                      <a:r>
                        <a:rPr sz="2000" i="1" spc="-7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r>
                        <a:rPr sz="20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Houses</a:t>
                      </a:r>
                      <a:r>
                        <a:rPr sz="2000" i="1" spc="-1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2000" i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sz="2000" i="1" spc="-1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Sq.</a:t>
                      </a:r>
                      <a:r>
                        <a:rPr sz="2000" i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meters</a:t>
                      </a:r>
                      <a:r>
                        <a:rPr sz="2000" i="1" spc="-8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i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Rs.2000</a:t>
                      </a:r>
                      <a:r>
                        <a:rPr sz="2000" i="1" spc="-1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2000" i="1" spc="-1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Rs.</a:t>
                      </a:r>
                      <a:r>
                        <a:rPr sz="2000" i="1" spc="-7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30000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822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000" i="1" spc="15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Housing</a:t>
                      </a:r>
                      <a:r>
                        <a:rPr sz="2000" i="1" spc="-150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Society</a:t>
                      </a:r>
                      <a:r>
                        <a:rPr sz="2000" i="1" spc="-85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10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2000" i="1" spc="35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Complex:</a:t>
                      </a:r>
                      <a:r>
                        <a:rPr sz="2000" i="1" spc="-100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25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4000</a:t>
                      </a:r>
                      <a:r>
                        <a:rPr sz="2000" i="1" spc="-130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5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Sq.</a:t>
                      </a:r>
                      <a:r>
                        <a:rPr sz="2000" i="1" spc="-70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5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meters</a:t>
                      </a:r>
                      <a:r>
                        <a:rPr sz="2000" i="1" spc="15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5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i="1" spc="-30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25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Rs.9</a:t>
                      </a:r>
                      <a:r>
                        <a:rPr sz="2000" i="1" spc="-135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solidFill>
                            <a:srgbClr val="7F5F00"/>
                          </a:solidFill>
                          <a:latin typeface="Calibri"/>
                          <a:cs typeface="Calibri"/>
                        </a:rPr>
                        <a:t>Lakh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891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83237">
                      <a:solidFill>
                        <a:srgbClr val="FFFFFF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667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000" i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Schools:</a:t>
                      </a:r>
                      <a:r>
                        <a:rPr sz="2000" i="1" spc="-1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2000</a:t>
                      </a:r>
                      <a:r>
                        <a:rPr sz="2000" i="1" spc="-1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sq.</a:t>
                      </a:r>
                      <a:r>
                        <a:rPr sz="2000" i="1" spc="-1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meters</a:t>
                      </a:r>
                      <a:r>
                        <a:rPr sz="20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i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Rs.2.5</a:t>
                      </a:r>
                      <a:r>
                        <a:rPr sz="2000" i="1" spc="-1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2000" i="1" spc="-7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Rs.3</a:t>
                      </a:r>
                      <a:r>
                        <a:rPr sz="2000" i="1" spc="-1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Lakhs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3515" marB="0">
                    <a:lnT w="83237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060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2000" i="1" spc="10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Industrial</a:t>
                      </a:r>
                      <a:r>
                        <a:rPr sz="2000" i="1" spc="-175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10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2000" i="1" spc="-40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Commercial</a:t>
                      </a:r>
                      <a:r>
                        <a:rPr sz="2000" i="1" spc="-25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Complex:</a:t>
                      </a:r>
                      <a:r>
                        <a:rPr sz="2000" i="1" spc="-25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25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3000</a:t>
                      </a:r>
                      <a:r>
                        <a:rPr sz="2000" i="1" spc="-130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20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sq.</a:t>
                      </a:r>
                      <a:r>
                        <a:rPr sz="2000" i="1" spc="-145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5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meters</a:t>
                      </a:r>
                      <a:r>
                        <a:rPr sz="2000" i="1" spc="20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5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i="1" spc="-30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25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Rs.5</a:t>
                      </a:r>
                      <a:r>
                        <a:rPr sz="2000" i="1" spc="-135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solidFill>
                            <a:srgbClr val="385622"/>
                          </a:solidFill>
                          <a:latin typeface="Calibri"/>
                          <a:cs typeface="Calibri"/>
                        </a:rPr>
                        <a:t>Lakhs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970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719885" y="3531482"/>
            <a:ext cx="3394710" cy="3237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5124" y="3526732"/>
            <a:ext cx="3404870" cy="3247390"/>
          </a:xfrm>
          <a:custGeom>
            <a:avLst/>
            <a:gdLst/>
            <a:ahLst/>
            <a:cxnLst/>
            <a:rect l="l" t="t" r="r" b="b"/>
            <a:pathLst>
              <a:path w="3404870" h="3247390">
                <a:moveTo>
                  <a:pt x="0" y="3247125"/>
                </a:moveTo>
                <a:lnTo>
                  <a:pt x="3404250" y="3247125"/>
                </a:lnTo>
                <a:lnTo>
                  <a:pt x="3404250" y="0"/>
                </a:lnTo>
                <a:lnTo>
                  <a:pt x="0" y="0"/>
                </a:lnTo>
                <a:lnTo>
                  <a:pt x="0" y="3247125"/>
                </a:lnTo>
                <a:close/>
              </a:path>
            </a:pathLst>
          </a:custGeom>
          <a:ln w="953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18630"/>
          </a:xfrm>
          <a:custGeom>
            <a:avLst/>
            <a:gdLst/>
            <a:ahLst/>
            <a:cxnLst/>
            <a:rect l="l" t="t" r="r" b="b"/>
            <a:pathLst>
              <a:path w="12192000" h="6818630">
                <a:moveTo>
                  <a:pt x="0" y="6818280"/>
                </a:moveTo>
                <a:lnTo>
                  <a:pt x="12191999" y="6818280"/>
                </a:lnTo>
                <a:lnTo>
                  <a:pt x="12191999" y="0"/>
                </a:lnTo>
                <a:lnTo>
                  <a:pt x="0" y="0"/>
                </a:lnTo>
                <a:lnTo>
                  <a:pt x="0" y="681828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1006851"/>
            <a:ext cx="66751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>
                <a:solidFill>
                  <a:srgbClr val="000000"/>
                </a:solidFill>
              </a:rPr>
              <a:t>BENEFITS </a:t>
            </a:r>
            <a:r>
              <a:rPr spc="10" dirty="0">
                <a:solidFill>
                  <a:srgbClr val="000000"/>
                </a:solidFill>
              </a:rPr>
              <a:t>OF </a:t>
            </a:r>
            <a:r>
              <a:rPr dirty="0">
                <a:solidFill>
                  <a:srgbClr val="000000"/>
                </a:solidFill>
              </a:rPr>
              <a:t>RAIN </a:t>
            </a:r>
            <a:r>
              <a:rPr spc="-65" dirty="0">
                <a:solidFill>
                  <a:srgbClr val="000000"/>
                </a:solidFill>
              </a:rPr>
              <a:t>WATER</a:t>
            </a:r>
            <a:r>
              <a:rPr spc="-20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HARVESTING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6017" y="1976777"/>
          <a:ext cx="11579860" cy="3828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79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4826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2000" b="1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Groundwater</a:t>
                      </a:r>
                      <a:r>
                        <a:rPr sz="2000" b="1" i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r>
                        <a:rPr sz="2000" b="1" i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rises</a:t>
                      </a:r>
                      <a:r>
                        <a:rPr sz="2000" b="1" i="1" spc="-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2000" b="1" i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quality</a:t>
                      </a:r>
                      <a:r>
                        <a:rPr sz="2000" b="1" i="1" spc="-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improvisation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01295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000" b="1" i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Economic</a:t>
                      </a:r>
                      <a:r>
                        <a:rPr sz="2000" b="1" i="1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780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A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336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000" b="1" i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Ready</a:t>
                      </a:r>
                      <a:r>
                        <a:rPr sz="2000" b="1" i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availability</a:t>
                      </a:r>
                      <a:r>
                        <a:rPr sz="2000" b="1" i="1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2000" b="1" i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b="1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point</a:t>
                      </a:r>
                      <a:r>
                        <a:rPr sz="2000" b="1" i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i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consumption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79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519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2000" b="1" i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Reduces </a:t>
                      </a:r>
                      <a:r>
                        <a:rPr sz="2000" b="1" i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flooding/</a:t>
                      </a:r>
                      <a:r>
                        <a:rPr sz="2000" b="1" i="1" spc="-1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Clogging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03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1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9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i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Flexible </a:t>
                      </a:r>
                      <a:r>
                        <a:rPr sz="2000" b="1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2000" b="1" i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adaptable</a:t>
                      </a:r>
                      <a:r>
                        <a:rPr sz="2000" b="1" i="1" spc="-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technology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4B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17359"/>
          </a:xfrm>
          <a:custGeom>
            <a:avLst/>
            <a:gdLst/>
            <a:ahLst/>
            <a:cxnLst/>
            <a:rect l="l" t="t" r="r" b="b"/>
            <a:pathLst>
              <a:path w="12192000" h="6817359">
                <a:moveTo>
                  <a:pt x="0" y="6816899"/>
                </a:moveTo>
                <a:lnTo>
                  <a:pt x="12191999" y="6816899"/>
                </a:lnTo>
                <a:lnTo>
                  <a:pt x="12191999" y="0"/>
                </a:lnTo>
                <a:lnTo>
                  <a:pt x="0" y="0"/>
                </a:lnTo>
                <a:lnTo>
                  <a:pt x="0" y="6816899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722625"/>
            <a:ext cx="9275445" cy="107124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5"/>
              </a:spcBef>
            </a:pPr>
            <a:r>
              <a:rPr sz="3600" spc="-5" dirty="0"/>
              <a:t>WHERE </a:t>
            </a:r>
            <a:r>
              <a:rPr sz="3600" spc="5" dirty="0"/>
              <a:t>WILL </a:t>
            </a:r>
            <a:r>
              <a:rPr sz="3600" spc="-5" dirty="0"/>
              <a:t>THE </a:t>
            </a:r>
            <a:r>
              <a:rPr sz="3600" spc="-15" dirty="0"/>
              <a:t>PROJECTS </a:t>
            </a:r>
            <a:r>
              <a:rPr sz="3600" spc="-65" dirty="0"/>
              <a:t>IMMEDIATELY </a:t>
            </a:r>
            <a:r>
              <a:rPr sz="3600" spc="-20" dirty="0"/>
              <a:t>COME  </a:t>
            </a:r>
            <a:r>
              <a:rPr sz="3600" spc="-10" dirty="0"/>
              <a:t>FROM?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128912" y="1986857"/>
            <a:ext cx="3939540" cy="4239260"/>
          </a:xfrm>
          <a:custGeom>
            <a:avLst/>
            <a:gdLst/>
            <a:ahLst/>
            <a:cxnLst/>
            <a:rect l="l" t="t" r="r" b="b"/>
            <a:pathLst>
              <a:path w="3939540" h="4239260">
                <a:moveTo>
                  <a:pt x="0" y="4238884"/>
                </a:moveTo>
                <a:lnTo>
                  <a:pt x="3939021" y="4238884"/>
                </a:lnTo>
                <a:lnTo>
                  <a:pt x="3939021" y="0"/>
                </a:lnTo>
                <a:lnTo>
                  <a:pt x="0" y="0"/>
                </a:lnTo>
                <a:lnTo>
                  <a:pt x="0" y="4238884"/>
                </a:lnTo>
                <a:close/>
              </a:path>
            </a:pathLst>
          </a:custGeom>
          <a:solidFill>
            <a:srgbClr val="A8D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41803" y="3731836"/>
            <a:ext cx="3632200" cy="231457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295"/>
              </a:spcBef>
              <a:buFont typeface="Calibri"/>
              <a:buChar char="-"/>
              <a:tabLst>
                <a:tab pos="298450" algn="l"/>
                <a:tab pos="299085" algn="l"/>
              </a:tabLst>
            </a:pPr>
            <a:r>
              <a:rPr sz="2000" b="1" i="1" spc="5" dirty="0">
                <a:solidFill>
                  <a:srgbClr val="385622"/>
                </a:solidFill>
                <a:latin typeface="Calibri"/>
                <a:cs typeface="Calibri"/>
              </a:rPr>
              <a:t>Schools </a:t>
            </a:r>
            <a:r>
              <a:rPr sz="2000" b="1" i="1" spc="-5" dirty="0">
                <a:solidFill>
                  <a:srgbClr val="385622"/>
                </a:solidFill>
                <a:latin typeface="Calibri"/>
                <a:cs typeface="Calibri"/>
              </a:rPr>
              <a:t>under RILM</a:t>
            </a:r>
            <a:r>
              <a:rPr sz="2000" b="1" i="1" spc="-1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385622"/>
                </a:solidFill>
                <a:latin typeface="Calibri"/>
                <a:cs typeface="Calibri"/>
              </a:rPr>
              <a:t>Program</a:t>
            </a:r>
            <a:endParaRPr sz="20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205"/>
              </a:spcBef>
              <a:buFont typeface="Calibri"/>
              <a:buChar char="-"/>
              <a:tabLst>
                <a:tab pos="298450" algn="l"/>
                <a:tab pos="299085" algn="l"/>
              </a:tabLst>
            </a:pPr>
            <a:r>
              <a:rPr sz="2000" b="1" i="1" spc="5" dirty="0">
                <a:solidFill>
                  <a:srgbClr val="385622"/>
                </a:solidFill>
                <a:latin typeface="Calibri"/>
                <a:cs typeface="Calibri"/>
              </a:rPr>
              <a:t>Schools </a:t>
            </a:r>
            <a:r>
              <a:rPr sz="2000" b="1" i="1" spc="-5" dirty="0">
                <a:solidFill>
                  <a:srgbClr val="385622"/>
                </a:solidFill>
                <a:latin typeface="Calibri"/>
                <a:cs typeface="Calibri"/>
              </a:rPr>
              <a:t>under </a:t>
            </a:r>
            <a:r>
              <a:rPr sz="2000" b="1" i="1" dirty="0">
                <a:solidFill>
                  <a:srgbClr val="385622"/>
                </a:solidFill>
                <a:latin typeface="Calibri"/>
                <a:cs typeface="Calibri"/>
              </a:rPr>
              <a:t>WINS</a:t>
            </a:r>
            <a:r>
              <a:rPr sz="2000" b="1" i="1" spc="-17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385622"/>
                </a:solidFill>
                <a:latin typeface="Calibri"/>
                <a:cs typeface="Calibri"/>
              </a:rPr>
              <a:t>Program</a:t>
            </a:r>
            <a:endParaRPr sz="20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205"/>
              </a:spcBef>
              <a:buFont typeface="Calibri"/>
              <a:buChar char="-"/>
              <a:tabLst>
                <a:tab pos="298450" algn="l"/>
                <a:tab pos="299085" algn="l"/>
              </a:tabLst>
            </a:pPr>
            <a:r>
              <a:rPr sz="2000" b="1" i="1" spc="5" dirty="0">
                <a:solidFill>
                  <a:srgbClr val="385622"/>
                </a:solidFill>
                <a:latin typeface="Calibri"/>
                <a:cs typeface="Calibri"/>
              </a:rPr>
              <a:t>Schools </a:t>
            </a:r>
            <a:r>
              <a:rPr sz="2000" b="1" i="1" spc="-5" dirty="0">
                <a:solidFill>
                  <a:srgbClr val="385622"/>
                </a:solidFill>
                <a:latin typeface="Calibri"/>
                <a:cs typeface="Calibri"/>
              </a:rPr>
              <a:t>under Interact</a:t>
            </a:r>
            <a:r>
              <a:rPr sz="2000" b="1" i="1" spc="-204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385622"/>
                </a:solidFill>
                <a:latin typeface="Calibri"/>
                <a:cs typeface="Calibri"/>
              </a:rPr>
              <a:t>Program</a:t>
            </a:r>
            <a:endParaRPr sz="2000">
              <a:latin typeface="Calibri"/>
              <a:cs typeface="Calibri"/>
            </a:endParaRPr>
          </a:p>
          <a:p>
            <a:pPr marL="298450" marR="577850" indent="-286385">
              <a:lnSpc>
                <a:spcPct val="150200"/>
              </a:lnSpc>
              <a:buFont typeface="Calibri"/>
              <a:buChar char="-"/>
              <a:tabLst>
                <a:tab pos="298450" algn="l"/>
                <a:tab pos="299085" algn="l"/>
              </a:tabLst>
            </a:pPr>
            <a:r>
              <a:rPr sz="2000" b="1" i="1" spc="-5" dirty="0">
                <a:solidFill>
                  <a:srgbClr val="385622"/>
                </a:solidFill>
                <a:latin typeface="Calibri"/>
                <a:cs typeface="Calibri"/>
              </a:rPr>
              <a:t>Educational </a:t>
            </a:r>
            <a:r>
              <a:rPr sz="2000" b="1" i="1" dirty="0">
                <a:solidFill>
                  <a:srgbClr val="385622"/>
                </a:solidFill>
                <a:latin typeface="Calibri"/>
                <a:cs typeface="Calibri"/>
              </a:rPr>
              <a:t>Institutions</a:t>
            </a:r>
            <a:r>
              <a:rPr sz="2000" b="1" i="1" spc="-22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385622"/>
                </a:solidFill>
                <a:latin typeface="Calibri"/>
                <a:cs typeface="Calibri"/>
              </a:rPr>
              <a:t>of  Rotaractors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9714" y="2077205"/>
            <a:ext cx="3031616" cy="158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145" y="1988298"/>
            <a:ext cx="3939540" cy="4239260"/>
          </a:xfrm>
          <a:custGeom>
            <a:avLst/>
            <a:gdLst/>
            <a:ahLst/>
            <a:cxnLst/>
            <a:rect l="l" t="t" r="r" b="b"/>
            <a:pathLst>
              <a:path w="3939540" h="4239260">
                <a:moveTo>
                  <a:pt x="0" y="4238884"/>
                </a:moveTo>
                <a:lnTo>
                  <a:pt x="3939052" y="4238884"/>
                </a:lnTo>
                <a:lnTo>
                  <a:pt x="3939052" y="0"/>
                </a:lnTo>
                <a:lnTo>
                  <a:pt x="0" y="0"/>
                </a:lnTo>
                <a:lnTo>
                  <a:pt x="0" y="4238884"/>
                </a:lnTo>
                <a:close/>
              </a:path>
            </a:pathLst>
          </a:custGeom>
          <a:solidFill>
            <a:srgbClr val="FFE6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1936" y="3752914"/>
            <a:ext cx="2620010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3000"/>
              </a:lnSpc>
              <a:spcBef>
                <a:spcPts val="100"/>
              </a:spcBef>
            </a:pPr>
            <a:r>
              <a:rPr sz="1800" b="1" i="1" spc="10" dirty="0">
                <a:solidFill>
                  <a:srgbClr val="7F5F00"/>
                </a:solidFill>
                <a:latin typeface="Calibri"/>
                <a:cs typeface="Calibri"/>
              </a:rPr>
              <a:t>Each </a:t>
            </a:r>
            <a:r>
              <a:rPr sz="1800" b="1" i="1" spc="5" dirty="0">
                <a:solidFill>
                  <a:srgbClr val="7F5F00"/>
                </a:solidFill>
                <a:latin typeface="Calibri"/>
                <a:cs typeface="Calibri"/>
              </a:rPr>
              <a:t>Rotarian </a:t>
            </a:r>
            <a:r>
              <a:rPr sz="1800" b="1" i="1" spc="-15" dirty="0">
                <a:solidFill>
                  <a:srgbClr val="7F5F00"/>
                </a:solidFill>
                <a:latin typeface="Calibri"/>
                <a:cs typeface="Calibri"/>
              </a:rPr>
              <a:t>to </a:t>
            </a:r>
            <a:r>
              <a:rPr sz="1800" b="1" i="1" spc="5" dirty="0">
                <a:solidFill>
                  <a:srgbClr val="7F5F00"/>
                </a:solidFill>
                <a:latin typeface="Calibri"/>
                <a:cs typeface="Calibri"/>
              </a:rPr>
              <a:t>become  </a:t>
            </a:r>
            <a:r>
              <a:rPr sz="1800" b="1" i="1" spc="-35" dirty="0">
                <a:solidFill>
                  <a:srgbClr val="7F5F00"/>
                </a:solidFill>
                <a:latin typeface="Calibri"/>
                <a:cs typeface="Calibri"/>
              </a:rPr>
              <a:t>WATER </a:t>
            </a:r>
            <a:r>
              <a:rPr sz="1800" b="1" i="1" spc="15" dirty="0">
                <a:solidFill>
                  <a:srgbClr val="7F5F00"/>
                </a:solidFill>
                <a:latin typeface="Calibri"/>
                <a:cs typeface="Calibri"/>
              </a:rPr>
              <a:t>NEUTRAL </a:t>
            </a:r>
            <a:r>
              <a:rPr sz="1800" b="1" i="1" spc="10" dirty="0">
                <a:solidFill>
                  <a:srgbClr val="7F5F00"/>
                </a:solidFill>
                <a:latin typeface="Calibri"/>
                <a:cs typeface="Calibri"/>
              </a:rPr>
              <a:t>by</a:t>
            </a:r>
            <a:r>
              <a:rPr sz="1800" b="1" i="1" spc="-275" dirty="0">
                <a:solidFill>
                  <a:srgbClr val="7F5F00"/>
                </a:solidFill>
                <a:latin typeface="Calibri"/>
                <a:cs typeface="Calibri"/>
              </a:rPr>
              <a:t> </a:t>
            </a:r>
            <a:r>
              <a:rPr sz="1800" b="1" i="1" spc="5" dirty="0">
                <a:solidFill>
                  <a:srgbClr val="7F5F00"/>
                </a:solidFill>
                <a:latin typeface="Calibri"/>
                <a:cs typeface="Calibri"/>
              </a:rPr>
              <a:t>having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936" y="4591877"/>
            <a:ext cx="2512695" cy="84645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170"/>
              </a:spcBef>
              <a:buFont typeface="Calibri"/>
              <a:buChar char="-"/>
              <a:tabLst>
                <a:tab pos="298450" algn="l"/>
                <a:tab pos="299085" algn="l"/>
              </a:tabLst>
            </a:pPr>
            <a:r>
              <a:rPr sz="1800" b="1" i="1" spc="15" dirty="0">
                <a:solidFill>
                  <a:srgbClr val="7F5F00"/>
                </a:solidFill>
                <a:latin typeface="Calibri"/>
                <a:cs typeface="Calibri"/>
              </a:rPr>
              <a:t>RWH </a:t>
            </a:r>
            <a:r>
              <a:rPr sz="1800" b="1" i="1" spc="10" dirty="0">
                <a:solidFill>
                  <a:srgbClr val="7F5F00"/>
                </a:solidFill>
                <a:latin typeface="Calibri"/>
                <a:cs typeface="Calibri"/>
              </a:rPr>
              <a:t>at</a:t>
            </a:r>
            <a:r>
              <a:rPr sz="1800" b="1" i="1" spc="-130" dirty="0">
                <a:solidFill>
                  <a:srgbClr val="7F5F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7F5F00"/>
                </a:solidFill>
                <a:latin typeface="Calibri"/>
                <a:cs typeface="Calibri"/>
              </a:rPr>
              <a:t>Home</a:t>
            </a:r>
            <a:endParaRPr sz="1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070"/>
              </a:spcBef>
              <a:buFont typeface="Calibri"/>
              <a:buChar char="-"/>
              <a:tabLst>
                <a:tab pos="298450" algn="l"/>
                <a:tab pos="299085" algn="l"/>
              </a:tabLst>
            </a:pPr>
            <a:r>
              <a:rPr sz="1800" b="1" i="1" spc="15" dirty="0">
                <a:solidFill>
                  <a:srgbClr val="7F5F00"/>
                </a:solidFill>
                <a:latin typeface="Calibri"/>
                <a:cs typeface="Calibri"/>
              </a:rPr>
              <a:t>RWH </a:t>
            </a:r>
            <a:r>
              <a:rPr sz="1800" b="1" i="1" spc="10" dirty="0">
                <a:solidFill>
                  <a:srgbClr val="7F5F00"/>
                </a:solidFill>
                <a:latin typeface="Calibri"/>
                <a:cs typeface="Calibri"/>
              </a:rPr>
              <a:t>at </a:t>
            </a:r>
            <a:r>
              <a:rPr sz="1800" b="1" i="1" spc="5" dirty="0">
                <a:solidFill>
                  <a:srgbClr val="7F5F00"/>
                </a:solidFill>
                <a:latin typeface="Calibri"/>
                <a:cs typeface="Calibri"/>
              </a:rPr>
              <a:t>Office/</a:t>
            </a:r>
            <a:r>
              <a:rPr sz="1800" b="1" i="1" spc="-229" dirty="0">
                <a:solidFill>
                  <a:srgbClr val="7F5F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7F5F00"/>
                </a:solidFill>
                <a:latin typeface="Calibri"/>
                <a:cs typeface="Calibri"/>
              </a:rPr>
              <a:t>Factory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29656" y="1986857"/>
            <a:ext cx="3939540" cy="4239260"/>
          </a:xfrm>
          <a:custGeom>
            <a:avLst/>
            <a:gdLst/>
            <a:ahLst/>
            <a:cxnLst/>
            <a:rect l="l" t="t" r="r" b="b"/>
            <a:pathLst>
              <a:path w="3939540" h="4239260">
                <a:moveTo>
                  <a:pt x="0" y="4238884"/>
                </a:moveTo>
                <a:lnTo>
                  <a:pt x="3939052" y="4238884"/>
                </a:lnTo>
                <a:lnTo>
                  <a:pt x="3939052" y="0"/>
                </a:lnTo>
                <a:lnTo>
                  <a:pt x="0" y="0"/>
                </a:lnTo>
                <a:lnTo>
                  <a:pt x="0" y="4238884"/>
                </a:lnTo>
                <a:close/>
              </a:path>
            </a:pathLst>
          </a:custGeom>
          <a:solidFill>
            <a:srgbClr val="FBE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29656" y="3726121"/>
            <a:ext cx="3939540" cy="8648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4655" marR="612140" indent="-286385">
              <a:lnSpc>
                <a:spcPct val="153000"/>
              </a:lnSpc>
              <a:spcBef>
                <a:spcPts val="95"/>
              </a:spcBef>
              <a:tabLst>
                <a:tab pos="414020" algn="l"/>
              </a:tabLst>
            </a:pPr>
            <a:r>
              <a:rPr sz="1800" dirty="0">
                <a:solidFill>
                  <a:srgbClr val="833B0C"/>
                </a:solidFill>
                <a:latin typeface="Calibri"/>
                <a:cs typeface="Calibri"/>
              </a:rPr>
              <a:t>-</a:t>
            </a:r>
            <a:r>
              <a:rPr sz="1800" dirty="0">
                <a:solidFill>
                  <a:srgbClr val="833B0C"/>
                </a:solidFill>
                <a:latin typeface="Times New Roman"/>
                <a:cs typeface="Times New Roman"/>
              </a:rPr>
              <a:t>	</a:t>
            </a:r>
            <a:r>
              <a:rPr sz="1800" b="1" i="1" spc="5" dirty="0">
                <a:solidFill>
                  <a:srgbClr val="833B0C"/>
                </a:solidFill>
                <a:latin typeface="Calibri"/>
                <a:cs typeface="Calibri"/>
              </a:rPr>
              <a:t>Through </a:t>
            </a:r>
            <a:r>
              <a:rPr sz="1800" b="1" i="1" dirty="0">
                <a:solidFill>
                  <a:srgbClr val="833B0C"/>
                </a:solidFill>
                <a:latin typeface="Calibri"/>
                <a:cs typeface="Calibri"/>
              </a:rPr>
              <a:t>RWAs </a:t>
            </a:r>
            <a:r>
              <a:rPr sz="1800" b="1" i="1" spc="5" dirty="0">
                <a:solidFill>
                  <a:srgbClr val="833B0C"/>
                </a:solidFill>
                <a:latin typeface="Calibri"/>
                <a:cs typeface="Calibri"/>
              </a:rPr>
              <a:t>connected</a:t>
            </a:r>
            <a:r>
              <a:rPr sz="1800" b="1" i="1" spc="-335" dirty="0">
                <a:solidFill>
                  <a:srgbClr val="833B0C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833B0C"/>
                </a:solidFill>
                <a:latin typeface="Calibri"/>
                <a:cs typeface="Calibri"/>
              </a:rPr>
              <a:t>with  </a:t>
            </a:r>
            <a:r>
              <a:rPr sz="1800" b="1" i="1" spc="5" dirty="0">
                <a:solidFill>
                  <a:srgbClr val="833B0C"/>
                </a:solidFill>
                <a:latin typeface="Calibri"/>
                <a:cs typeface="Calibri"/>
              </a:rPr>
              <a:t>Rotarians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8200" y="2089531"/>
            <a:ext cx="2540760" cy="1693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13926" y="2110871"/>
            <a:ext cx="1632075" cy="1651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37"/>
            <a:ext cx="12192000" cy="6847840"/>
          </a:xfrm>
          <a:custGeom>
            <a:avLst/>
            <a:gdLst/>
            <a:ahLst/>
            <a:cxnLst/>
            <a:rect l="l" t="t" r="r" b="b"/>
            <a:pathLst>
              <a:path w="12192000" h="6847840">
                <a:moveTo>
                  <a:pt x="0" y="6847362"/>
                </a:moveTo>
                <a:lnTo>
                  <a:pt x="12192000" y="6847362"/>
                </a:lnTo>
                <a:lnTo>
                  <a:pt x="12192000" y="0"/>
                </a:lnTo>
                <a:lnTo>
                  <a:pt x="0" y="0"/>
                </a:lnTo>
                <a:lnTo>
                  <a:pt x="0" y="6847362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249" y="1396545"/>
            <a:ext cx="6951482" cy="4272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49723" y="2084701"/>
            <a:ext cx="300863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10" dirty="0">
                <a:solidFill>
                  <a:srgbClr val="001F5F"/>
                </a:solidFill>
                <a:latin typeface="Calibri"/>
                <a:cs typeface="Calibri"/>
              </a:rPr>
              <a:t>International </a:t>
            </a:r>
            <a:r>
              <a:rPr sz="2750" b="1" spc="5" dirty="0">
                <a:solidFill>
                  <a:srgbClr val="001F5F"/>
                </a:solidFill>
                <a:latin typeface="Calibri"/>
                <a:cs typeface="Calibri"/>
              </a:rPr>
              <a:t>Norms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38241" y="2850194"/>
            <a:ext cx="143573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35" dirty="0">
                <a:solidFill>
                  <a:srgbClr val="00AFF0"/>
                </a:solidFill>
                <a:latin typeface="Calibri"/>
                <a:cs typeface="Calibri"/>
              </a:rPr>
              <a:t>1700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45918" y="2599815"/>
            <a:ext cx="1317369" cy="1520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75174" y="2296854"/>
            <a:ext cx="633730" cy="1490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600" spc="5" dirty="0">
                <a:solidFill>
                  <a:srgbClr val="FF0000"/>
                </a:solidFill>
              </a:rPr>
              <a:t>&lt;</a:t>
            </a:r>
            <a:endParaRPr sz="9600"/>
          </a:p>
        </p:txBody>
      </p:sp>
      <p:sp>
        <p:nvSpPr>
          <p:cNvPr id="8" name="object 8"/>
          <p:cNvSpPr/>
          <p:nvPr/>
        </p:nvSpPr>
        <p:spPr>
          <a:xfrm>
            <a:off x="8310372" y="2017263"/>
            <a:ext cx="3766185" cy="3030855"/>
          </a:xfrm>
          <a:custGeom>
            <a:avLst/>
            <a:gdLst/>
            <a:ahLst/>
            <a:cxnLst/>
            <a:rect l="l" t="t" r="r" b="b"/>
            <a:pathLst>
              <a:path w="3766184" h="3030854">
                <a:moveTo>
                  <a:pt x="0" y="3030736"/>
                </a:moveTo>
                <a:lnTo>
                  <a:pt x="3765560" y="3030736"/>
                </a:lnTo>
                <a:lnTo>
                  <a:pt x="3765560" y="0"/>
                </a:lnTo>
                <a:lnTo>
                  <a:pt x="0" y="0"/>
                </a:lnTo>
                <a:lnTo>
                  <a:pt x="0" y="3030736"/>
                </a:lnTo>
                <a:close/>
              </a:path>
            </a:pathLst>
          </a:custGeom>
          <a:solidFill>
            <a:srgbClr val="00AFF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4220" y="5935431"/>
            <a:ext cx="5537200" cy="880744"/>
          </a:xfrm>
          <a:custGeom>
            <a:avLst/>
            <a:gdLst/>
            <a:ahLst/>
            <a:cxnLst/>
            <a:rect l="l" t="t" r="r" b="b"/>
            <a:pathLst>
              <a:path w="5537200" h="880745">
                <a:moveTo>
                  <a:pt x="27562" y="245232"/>
                </a:moveTo>
                <a:lnTo>
                  <a:pt x="0" y="245232"/>
                </a:lnTo>
                <a:lnTo>
                  <a:pt x="0" y="635495"/>
                </a:lnTo>
                <a:lnTo>
                  <a:pt x="27562" y="635495"/>
                </a:lnTo>
                <a:lnTo>
                  <a:pt x="27562" y="245232"/>
                </a:lnTo>
                <a:close/>
              </a:path>
              <a:path w="5537200" h="880745">
                <a:moveTo>
                  <a:pt x="110109" y="245232"/>
                </a:moveTo>
                <a:lnTo>
                  <a:pt x="55126" y="245232"/>
                </a:lnTo>
                <a:lnTo>
                  <a:pt x="55126" y="635495"/>
                </a:lnTo>
                <a:lnTo>
                  <a:pt x="110109" y="635495"/>
                </a:lnTo>
                <a:lnTo>
                  <a:pt x="110109" y="245232"/>
                </a:lnTo>
                <a:close/>
              </a:path>
              <a:path w="5537200" h="880745">
                <a:moveTo>
                  <a:pt x="4386203" y="0"/>
                </a:moveTo>
                <a:lnTo>
                  <a:pt x="4386203" y="245232"/>
                </a:lnTo>
                <a:lnTo>
                  <a:pt x="137672" y="245232"/>
                </a:lnTo>
                <a:lnTo>
                  <a:pt x="137672" y="635497"/>
                </a:lnTo>
                <a:lnTo>
                  <a:pt x="4386203" y="635497"/>
                </a:lnTo>
                <a:lnTo>
                  <a:pt x="4386203" y="880729"/>
                </a:lnTo>
                <a:lnTo>
                  <a:pt x="5536579" y="440365"/>
                </a:lnTo>
                <a:lnTo>
                  <a:pt x="4386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59381" y="6200139"/>
            <a:ext cx="294703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INCREASING 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20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STRESS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024" y="827781"/>
            <a:ext cx="628840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5" dirty="0">
                <a:solidFill>
                  <a:srgbClr val="001F5F"/>
                </a:solidFill>
                <a:latin typeface="Calibri"/>
                <a:cs typeface="Calibri"/>
              </a:rPr>
              <a:t>CURRENT </a:t>
            </a:r>
            <a:r>
              <a:rPr sz="3200" b="1" spc="-65" dirty="0">
                <a:solidFill>
                  <a:srgbClr val="001F5F"/>
                </a:solidFill>
                <a:latin typeface="Calibri"/>
                <a:cs typeface="Calibri"/>
              </a:rPr>
              <a:t>WATER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SCENARIO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32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INDIA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99292" y="81814"/>
            <a:ext cx="3476609" cy="1148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17359"/>
          </a:xfrm>
          <a:custGeom>
            <a:avLst/>
            <a:gdLst/>
            <a:ahLst/>
            <a:cxnLst/>
            <a:rect l="l" t="t" r="r" b="b"/>
            <a:pathLst>
              <a:path w="12192000" h="6817359">
                <a:moveTo>
                  <a:pt x="0" y="6816899"/>
                </a:moveTo>
                <a:lnTo>
                  <a:pt x="12191999" y="6816899"/>
                </a:lnTo>
                <a:lnTo>
                  <a:pt x="12191999" y="0"/>
                </a:lnTo>
                <a:lnTo>
                  <a:pt x="0" y="0"/>
                </a:lnTo>
                <a:lnTo>
                  <a:pt x="0" y="6816899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970211"/>
            <a:ext cx="4320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SOURCES </a:t>
            </a:r>
            <a:r>
              <a:rPr sz="3600" spc="-20" dirty="0"/>
              <a:t>OF</a:t>
            </a:r>
            <a:r>
              <a:rPr sz="3600" spc="-5" dirty="0"/>
              <a:t> </a:t>
            </a:r>
            <a:r>
              <a:rPr sz="3600" dirty="0"/>
              <a:t>FUNDING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44291" y="1600077"/>
            <a:ext cx="3900804" cy="2486025"/>
          </a:xfrm>
          <a:custGeom>
            <a:avLst/>
            <a:gdLst/>
            <a:ahLst/>
            <a:cxnLst/>
            <a:rect l="l" t="t" r="r" b="b"/>
            <a:pathLst>
              <a:path w="3900804" h="2486025">
                <a:moveTo>
                  <a:pt x="3486516" y="0"/>
                </a:moveTo>
                <a:lnTo>
                  <a:pt x="414290" y="0"/>
                </a:lnTo>
                <a:lnTo>
                  <a:pt x="365976" y="2786"/>
                </a:lnTo>
                <a:lnTo>
                  <a:pt x="319298" y="10937"/>
                </a:lnTo>
                <a:lnTo>
                  <a:pt x="274568" y="24144"/>
                </a:lnTo>
                <a:lnTo>
                  <a:pt x="232097" y="42095"/>
                </a:lnTo>
                <a:lnTo>
                  <a:pt x="192195" y="64480"/>
                </a:lnTo>
                <a:lnTo>
                  <a:pt x="155174" y="90988"/>
                </a:lnTo>
                <a:lnTo>
                  <a:pt x="121343" y="121310"/>
                </a:lnTo>
                <a:lnTo>
                  <a:pt x="91015" y="155134"/>
                </a:lnTo>
                <a:lnTo>
                  <a:pt x="64500" y="192151"/>
                </a:lnTo>
                <a:lnTo>
                  <a:pt x="42109" y="232050"/>
                </a:lnTo>
                <a:lnTo>
                  <a:pt x="24152" y="274520"/>
                </a:lnTo>
                <a:lnTo>
                  <a:pt x="10941" y="319250"/>
                </a:lnTo>
                <a:lnTo>
                  <a:pt x="2787" y="365932"/>
                </a:lnTo>
                <a:lnTo>
                  <a:pt x="0" y="414253"/>
                </a:lnTo>
                <a:lnTo>
                  <a:pt x="0" y="2071359"/>
                </a:lnTo>
                <a:lnTo>
                  <a:pt x="2787" y="2119684"/>
                </a:lnTo>
                <a:lnTo>
                  <a:pt x="10941" y="2166368"/>
                </a:lnTo>
                <a:lnTo>
                  <a:pt x="24152" y="2211102"/>
                </a:lnTo>
                <a:lnTo>
                  <a:pt x="42109" y="2253574"/>
                </a:lnTo>
                <a:lnTo>
                  <a:pt x="64500" y="2293474"/>
                </a:lnTo>
                <a:lnTo>
                  <a:pt x="91015" y="2330493"/>
                </a:lnTo>
                <a:lnTo>
                  <a:pt x="121343" y="2364319"/>
                </a:lnTo>
                <a:lnTo>
                  <a:pt x="155174" y="2394642"/>
                </a:lnTo>
                <a:lnTo>
                  <a:pt x="192195" y="2421152"/>
                </a:lnTo>
                <a:lnTo>
                  <a:pt x="232097" y="2443538"/>
                </a:lnTo>
                <a:lnTo>
                  <a:pt x="274568" y="2461489"/>
                </a:lnTo>
                <a:lnTo>
                  <a:pt x="319298" y="2474696"/>
                </a:lnTo>
                <a:lnTo>
                  <a:pt x="365976" y="2482848"/>
                </a:lnTo>
                <a:lnTo>
                  <a:pt x="414290" y="2485634"/>
                </a:lnTo>
                <a:lnTo>
                  <a:pt x="3486516" y="2485634"/>
                </a:lnTo>
                <a:lnTo>
                  <a:pt x="3534838" y="2482848"/>
                </a:lnTo>
                <a:lnTo>
                  <a:pt x="3581520" y="2474696"/>
                </a:lnTo>
                <a:lnTo>
                  <a:pt x="3626253" y="2461489"/>
                </a:lnTo>
                <a:lnTo>
                  <a:pt x="3668726" y="2443538"/>
                </a:lnTo>
                <a:lnTo>
                  <a:pt x="3708627" y="2421152"/>
                </a:lnTo>
                <a:lnTo>
                  <a:pt x="3745647" y="2394642"/>
                </a:lnTo>
                <a:lnTo>
                  <a:pt x="3779475" y="2364319"/>
                </a:lnTo>
                <a:lnTo>
                  <a:pt x="3809799" y="2330493"/>
                </a:lnTo>
                <a:lnTo>
                  <a:pt x="3836311" y="2293474"/>
                </a:lnTo>
                <a:lnTo>
                  <a:pt x="3858699" y="2253574"/>
                </a:lnTo>
                <a:lnTo>
                  <a:pt x="3876652" y="2211102"/>
                </a:lnTo>
                <a:lnTo>
                  <a:pt x="3889861" y="2166368"/>
                </a:lnTo>
                <a:lnTo>
                  <a:pt x="3898014" y="2119684"/>
                </a:lnTo>
                <a:lnTo>
                  <a:pt x="3900800" y="2071359"/>
                </a:lnTo>
                <a:lnTo>
                  <a:pt x="3900800" y="414253"/>
                </a:lnTo>
                <a:lnTo>
                  <a:pt x="3898014" y="365932"/>
                </a:lnTo>
                <a:lnTo>
                  <a:pt x="3889861" y="319250"/>
                </a:lnTo>
                <a:lnTo>
                  <a:pt x="3876652" y="274520"/>
                </a:lnTo>
                <a:lnTo>
                  <a:pt x="3858699" y="232050"/>
                </a:lnTo>
                <a:lnTo>
                  <a:pt x="3836311" y="192151"/>
                </a:lnTo>
                <a:lnTo>
                  <a:pt x="3809799" y="155134"/>
                </a:lnTo>
                <a:lnTo>
                  <a:pt x="3779475" y="121310"/>
                </a:lnTo>
                <a:lnTo>
                  <a:pt x="3745647" y="90988"/>
                </a:lnTo>
                <a:lnTo>
                  <a:pt x="3708627" y="64480"/>
                </a:lnTo>
                <a:lnTo>
                  <a:pt x="3668726" y="42095"/>
                </a:lnTo>
                <a:lnTo>
                  <a:pt x="3626253" y="24144"/>
                </a:lnTo>
                <a:lnTo>
                  <a:pt x="3581520" y="10937"/>
                </a:lnTo>
                <a:lnTo>
                  <a:pt x="3534838" y="2786"/>
                </a:lnTo>
                <a:lnTo>
                  <a:pt x="3486516" y="0"/>
                </a:lnTo>
                <a:close/>
              </a:path>
            </a:pathLst>
          </a:custGeom>
          <a:solidFill>
            <a:srgbClr val="BCD7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291" y="1600078"/>
            <a:ext cx="3900804" cy="2486025"/>
          </a:xfrm>
          <a:custGeom>
            <a:avLst/>
            <a:gdLst/>
            <a:ahLst/>
            <a:cxnLst/>
            <a:rect l="l" t="t" r="r" b="b"/>
            <a:pathLst>
              <a:path w="3900804" h="2486025">
                <a:moveTo>
                  <a:pt x="0" y="414253"/>
                </a:moveTo>
                <a:lnTo>
                  <a:pt x="2787" y="365932"/>
                </a:lnTo>
                <a:lnTo>
                  <a:pt x="10941" y="319250"/>
                </a:lnTo>
                <a:lnTo>
                  <a:pt x="24152" y="274520"/>
                </a:lnTo>
                <a:lnTo>
                  <a:pt x="42109" y="232050"/>
                </a:lnTo>
                <a:lnTo>
                  <a:pt x="64500" y="192151"/>
                </a:lnTo>
                <a:lnTo>
                  <a:pt x="91015" y="155134"/>
                </a:lnTo>
                <a:lnTo>
                  <a:pt x="121343" y="121310"/>
                </a:lnTo>
                <a:lnTo>
                  <a:pt x="155174" y="90988"/>
                </a:lnTo>
                <a:lnTo>
                  <a:pt x="192195" y="64480"/>
                </a:lnTo>
                <a:lnTo>
                  <a:pt x="232097" y="42095"/>
                </a:lnTo>
                <a:lnTo>
                  <a:pt x="274568" y="24144"/>
                </a:lnTo>
                <a:lnTo>
                  <a:pt x="319298" y="10937"/>
                </a:lnTo>
                <a:lnTo>
                  <a:pt x="365976" y="2786"/>
                </a:lnTo>
                <a:lnTo>
                  <a:pt x="414290" y="0"/>
                </a:lnTo>
                <a:lnTo>
                  <a:pt x="3486516" y="0"/>
                </a:lnTo>
                <a:lnTo>
                  <a:pt x="3534838" y="2786"/>
                </a:lnTo>
                <a:lnTo>
                  <a:pt x="3581520" y="10937"/>
                </a:lnTo>
                <a:lnTo>
                  <a:pt x="3626253" y="24144"/>
                </a:lnTo>
                <a:lnTo>
                  <a:pt x="3668725" y="42095"/>
                </a:lnTo>
                <a:lnTo>
                  <a:pt x="3708627" y="64480"/>
                </a:lnTo>
                <a:lnTo>
                  <a:pt x="3745647" y="90988"/>
                </a:lnTo>
                <a:lnTo>
                  <a:pt x="3779474" y="121310"/>
                </a:lnTo>
                <a:lnTo>
                  <a:pt x="3809799" y="155134"/>
                </a:lnTo>
                <a:lnTo>
                  <a:pt x="3836311" y="192151"/>
                </a:lnTo>
                <a:lnTo>
                  <a:pt x="3858699" y="232050"/>
                </a:lnTo>
                <a:lnTo>
                  <a:pt x="3876652" y="274520"/>
                </a:lnTo>
                <a:lnTo>
                  <a:pt x="3889861" y="319250"/>
                </a:lnTo>
                <a:lnTo>
                  <a:pt x="3898013" y="365932"/>
                </a:lnTo>
                <a:lnTo>
                  <a:pt x="3900800" y="414253"/>
                </a:lnTo>
                <a:lnTo>
                  <a:pt x="3900800" y="2071359"/>
                </a:lnTo>
                <a:lnTo>
                  <a:pt x="3898013" y="2119684"/>
                </a:lnTo>
                <a:lnTo>
                  <a:pt x="3889861" y="2166368"/>
                </a:lnTo>
                <a:lnTo>
                  <a:pt x="3876652" y="2211102"/>
                </a:lnTo>
                <a:lnTo>
                  <a:pt x="3858699" y="2253574"/>
                </a:lnTo>
                <a:lnTo>
                  <a:pt x="3836311" y="2293474"/>
                </a:lnTo>
                <a:lnTo>
                  <a:pt x="3809799" y="2330493"/>
                </a:lnTo>
                <a:lnTo>
                  <a:pt x="3779474" y="2364319"/>
                </a:lnTo>
                <a:lnTo>
                  <a:pt x="3745647" y="2394642"/>
                </a:lnTo>
                <a:lnTo>
                  <a:pt x="3708627" y="2421152"/>
                </a:lnTo>
                <a:lnTo>
                  <a:pt x="3668725" y="2443538"/>
                </a:lnTo>
                <a:lnTo>
                  <a:pt x="3626253" y="2461489"/>
                </a:lnTo>
                <a:lnTo>
                  <a:pt x="3581520" y="2474696"/>
                </a:lnTo>
                <a:lnTo>
                  <a:pt x="3534838" y="2482848"/>
                </a:lnTo>
                <a:lnTo>
                  <a:pt x="3486516" y="2485634"/>
                </a:lnTo>
                <a:lnTo>
                  <a:pt x="414290" y="2485634"/>
                </a:lnTo>
                <a:lnTo>
                  <a:pt x="365976" y="2482848"/>
                </a:lnTo>
                <a:lnTo>
                  <a:pt x="319298" y="2474696"/>
                </a:lnTo>
                <a:lnTo>
                  <a:pt x="274568" y="2461489"/>
                </a:lnTo>
                <a:lnTo>
                  <a:pt x="232097" y="2443538"/>
                </a:lnTo>
                <a:lnTo>
                  <a:pt x="192195" y="2421152"/>
                </a:lnTo>
                <a:lnTo>
                  <a:pt x="155174" y="2394642"/>
                </a:lnTo>
                <a:lnTo>
                  <a:pt x="121343" y="2364319"/>
                </a:lnTo>
                <a:lnTo>
                  <a:pt x="91015" y="2330493"/>
                </a:lnTo>
                <a:lnTo>
                  <a:pt x="64500" y="2293474"/>
                </a:lnTo>
                <a:lnTo>
                  <a:pt x="42109" y="2253574"/>
                </a:lnTo>
                <a:lnTo>
                  <a:pt x="24152" y="2211102"/>
                </a:lnTo>
                <a:lnTo>
                  <a:pt x="10941" y="2166368"/>
                </a:lnTo>
                <a:lnTo>
                  <a:pt x="2787" y="2119684"/>
                </a:lnTo>
                <a:lnTo>
                  <a:pt x="0" y="2071359"/>
                </a:lnTo>
                <a:lnTo>
                  <a:pt x="0" y="414253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1752" y="1595384"/>
            <a:ext cx="3900804" cy="2486025"/>
          </a:xfrm>
          <a:custGeom>
            <a:avLst/>
            <a:gdLst/>
            <a:ahLst/>
            <a:cxnLst/>
            <a:rect l="l" t="t" r="r" b="b"/>
            <a:pathLst>
              <a:path w="3900804" h="2486025">
                <a:moveTo>
                  <a:pt x="3486393" y="0"/>
                </a:moveTo>
                <a:lnTo>
                  <a:pt x="414284" y="0"/>
                </a:lnTo>
                <a:lnTo>
                  <a:pt x="365956" y="2786"/>
                </a:lnTo>
                <a:lnTo>
                  <a:pt x="319270" y="10937"/>
                </a:lnTo>
                <a:lnTo>
                  <a:pt x="274534" y="24144"/>
                </a:lnTo>
                <a:lnTo>
                  <a:pt x="232061" y="42095"/>
                </a:lnTo>
                <a:lnTo>
                  <a:pt x="192159" y="64480"/>
                </a:lnTo>
                <a:lnTo>
                  <a:pt x="155140" y="90988"/>
                </a:lnTo>
                <a:lnTo>
                  <a:pt x="121314" y="121310"/>
                </a:lnTo>
                <a:lnTo>
                  <a:pt x="90991" y="155134"/>
                </a:lnTo>
                <a:lnTo>
                  <a:pt x="64481" y="192151"/>
                </a:lnTo>
                <a:lnTo>
                  <a:pt x="42095" y="232050"/>
                </a:lnTo>
                <a:lnTo>
                  <a:pt x="24144" y="274520"/>
                </a:lnTo>
                <a:lnTo>
                  <a:pt x="10937" y="319250"/>
                </a:lnTo>
                <a:lnTo>
                  <a:pt x="2786" y="365932"/>
                </a:lnTo>
                <a:lnTo>
                  <a:pt x="0" y="414253"/>
                </a:lnTo>
                <a:lnTo>
                  <a:pt x="0" y="2071359"/>
                </a:lnTo>
                <a:lnTo>
                  <a:pt x="2786" y="2119660"/>
                </a:lnTo>
                <a:lnTo>
                  <a:pt x="10937" y="2166328"/>
                </a:lnTo>
                <a:lnTo>
                  <a:pt x="24144" y="2211051"/>
                </a:lnTo>
                <a:lnTo>
                  <a:pt x="42095" y="2253519"/>
                </a:lnTo>
                <a:lnTo>
                  <a:pt x="64481" y="2293419"/>
                </a:lnTo>
                <a:lnTo>
                  <a:pt x="90991" y="2330440"/>
                </a:lnTo>
                <a:lnTo>
                  <a:pt x="121314" y="2364273"/>
                </a:lnTo>
                <a:lnTo>
                  <a:pt x="155140" y="2394604"/>
                </a:lnTo>
                <a:lnTo>
                  <a:pt x="192159" y="2421123"/>
                </a:lnTo>
                <a:lnTo>
                  <a:pt x="232061" y="2443518"/>
                </a:lnTo>
                <a:lnTo>
                  <a:pt x="274534" y="2461478"/>
                </a:lnTo>
                <a:lnTo>
                  <a:pt x="319270" y="2474693"/>
                </a:lnTo>
                <a:lnTo>
                  <a:pt x="365956" y="2482849"/>
                </a:lnTo>
                <a:lnTo>
                  <a:pt x="414284" y="2485637"/>
                </a:lnTo>
                <a:lnTo>
                  <a:pt x="3486393" y="2485637"/>
                </a:lnTo>
                <a:lnTo>
                  <a:pt x="3534723" y="2482849"/>
                </a:lnTo>
                <a:lnTo>
                  <a:pt x="3581414" y="2474693"/>
                </a:lnTo>
                <a:lnTo>
                  <a:pt x="3626157" y="2461478"/>
                </a:lnTo>
                <a:lnTo>
                  <a:pt x="3668641" y="2443518"/>
                </a:lnTo>
                <a:lnTo>
                  <a:pt x="3708554" y="2421123"/>
                </a:lnTo>
                <a:lnTo>
                  <a:pt x="3745585" y="2394604"/>
                </a:lnTo>
                <a:lnTo>
                  <a:pt x="3779424" y="2364273"/>
                </a:lnTo>
                <a:lnTo>
                  <a:pt x="3809760" y="2330440"/>
                </a:lnTo>
                <a:lnTo>
                  <a:pt x="3836283" y="2293419"/>
                </a:lnTo>
                <a:lnTo>
                  <a:pt x="3858680" y="2253519"/>
                </a:lnTo>
                <a:lnTo>
                  <a:pt x="3876641" y="2211051"/>
                </a:lnTo>
                <a:lnTo>
                  <a:pt x="3889855" y="2166328"/>
                </a:lnTo>
                <a:lnTo>
                  <a:pt x="3898012" y="2119660"/>
                </a:lnTo>
                <a:lnTo>
                  <a:pt x="3900800" y="2071359"/>
                </a:lnTo>
                <a:lnTo>
                  <a:pt x="3900800" y="414253"/>
                </a:lnTo>
                <a:lnTo>
                  <a:pt x="3898012" y="365932"/>
                </a:lnTo>
                <a:lnTo>
                  <a:pt x="3889855" y="319250"/>
                </a:lnTo>
                <a:lnTo>
                  <a:pt x="3876641" y="274520"/>
                </a:lnTo>
                <a:lnTo>
                  <a:pt x="3858680" y="232050"/>
                </a:lnTo>
                <a:lnTo>
                  <a:pt x="3836283" y="192151"/>
                </a:lnTo>
                <a:lnTo>
                  <a:pt x="3809760" y="155134"/>
                </a:lnTo>
                <a:lnTo>
                  <a:pt x="3779424" y="121310"/>
                </a:lnTo>
                <a:lnTo>
                  <a:pt x="3745585" y="90988"/>
                </a:lnTo>
                <a:lnTo>
                  <a:pt x="3708554" y="64480"/>
                </a:lnTo>
                <a:lnTo>
                  <a:pt x="3668641" y="42095"/>
                </a:lnTo>
                <a:lnTo>
                  <a:pt x="3626157" y="24144"/>
                </a:lnTo>
                <a:lnTo>
                  <a:pt x="3581414" y="10937"/>
                </a:lnTo>
                <a:lnTo>
                  <a:pt x="3534723" y="2786"/>
                </a:lnTo>
                <a:lnTo>
                  <a:pt x="3486393" y="0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1751" y="1595384"/>
            <a:ext cx="3900804" cy="2486025"/>
          </a:xfrm>
          <a:custGeom>
            <a:avLst/>
            <a:gdLst/>
            <a:ahLst/>
            <a:cxnLst/>
            <a:rect l="l" t="t" r="r" b="b"/>
            <a:pathLst>
              <a:path w="3900804" h="2486025">
                <a:moveTo>
                  <a:pt x="0" y="414253"/>
                </a:moveTo>
                <a:lnTo>
                  <a:pt x="2786" y="365932"/>
                </a:lnTo>
                <a:lnTo>
                  <a:pt x="10937" y="319250"/>
                </a:lnTo>
                <a:lnTo>
                  <a:pt x="24144" y="274520"/>
                </a:lnTo>
                <a:lnTo>
                  <a:pt x="42095" y="232050"/>
                </a:lnTo>
                <a:lnTo>
                  <a:pt x="64481" y="192151"/>
                </a:lnTo>
                <a:lnTo>
                  <a:pt x="90991" y="155134"/>
                </a:lnTo>
                <a:lnTo>
                  <a:pt x="121314" y="121310"/>
                </a:lnTo>
                <a:lnTo>
                  <a:pt x="155140" y="90988"/>
                </a:lnTo>
                <a:lnTo>
                  <a:pt x="192159" y="64480"/>
                </a:lnTo>
                <a:lnTo>
                  <a:pt x="232061" y="42095"/>
                </a:lnTo>
                <a:lnTo>
                  <a:pt x="274534" y="24144"/>
                </a:lnTo>
                <a:lnTo>
                  <a:pt x="319270" y="10937"/>
                </a:lnTo>
                <a:lnTo>
                  <a:pt x="365956" y="2786"/>
                </a:lnTo>
                <a:lnTo>
                  <a:pt x="414284" y="0"/>
                </a:lnTo>
                <a:lnTo>
                  <a:pt x="3486393" y="0"/>
                </a:lnTo>
                <a:lnTo>
                  <a:pt x="3534723" y="2786"/>
                </a:lnTo>
                <a:lnTo>
                  <a:pt x="3581414" y="10937"/>
                </a:lnTo>
                <a:lnTo>
                  <a:pt x="3626157" y="24144"/>
                </a:lnTo>
                <a:lnTo>
                  <a:pt x="3668640" y="42095"/>
                </a:lnTo>
                <a:lnTo>
                  <a:pt x="3708553" y="64480"/>
                </a:lnTo>
                <a:lnTo>
                  <a:pt x="3745585" y="90988"/>
                </a:lnTo>
                <a:lnTo>
                  <a:pt x="3779424" y="121310"/>
                </a:lnTo>
                <a:lnTo>
                  <a:pt x="3809760" y="155134"/>
                </a:lnTo>
                <a:lnTo>
                  <a:pt x="3836282" y="192151"/>
                </a:lnTo>
                <a:lnTo>
                  <a:pt x="3858679" y="232050"/>
                </a:lnTo>
                <a:lnTo>
                  <a:pt x="3876640" y="274520"/>
                </a:lnTo>
                <a:lnTo>
                  <a:pt x="3889855" y="319250"/>
                </a:lnTo>
                <a:lnTo>
                  <a:pt x="3898011" y="365932"/>
                </a:lnTo>
                <a:lnTo>
                  <a:pt x="3900799" y="414253"/>
                </a:lnTo>
                <a:lnTo>
                  <a:pt x="3900799" y="2071359"/>
                </a:lnTo>
                <a:lnTo>
                  <a:pt x="3898011" y="2119660"/>
                </a:lnTo>
                <a:lnTo>
                  <a:pt x="3889855" y="2166328"/>
                </a:lnTo>
                <a:lnTo>
                  <a:pt x="3876640" y="2211051"/>
                </a:lnTo>
                <a:lnTo>
                  <a:pt x="3858679" y="2253518"/>
                </a:lnTo>
                <a:lnTo>
                  <a:pt x="3836282" y="2293419"/>
                </a:lnTo>
                <a:lnTo>
                  <a:pt x="3809760" y="2330440"/>
                </a:lnTo>
                <a:lnTo>
                  <a:pt x="3779424" y="2364272"/>
                </a:lnTo>
                <a:lnTo>
                  <a:pt x="3745585" y="2394604"/>
                </a:lnTo>
                <a:lnTo>
                  <a:pt x="3708553" y="2421122"/>
                </a:lnTo>
                <a:lnTo>
                  <a:pt x="3668640" y="2443518"/>
                </a:lnTo>
                <a:lnTo>
                  <a:pt x="3626157" y="2461478"/>
                </a:lnTo>
                <a:lnTo>
                  <a:pt x="3581414" y="2474692"/>
                </a:lnTo>
                <a:lnTo>
                  <a:pt x="3534723" y="2482849"/>
                </a:lnTo>
                <a:lnTo>
                  <a:pt x="3486393" y="2485637"/>
                </a:lnTo>
                <a:lnTo>
                  <a:pt x="414284" y="2485637"/>
                </a:lnTo>
                <a:lnTo>
                  <a:pt x="365956" y="2482849"/>
                </a:lnTo>
                <a:lnTo>
                  <a:pt x="319270" y="2474692"/>
                </a:lnTo>
                <a:lnTo>
                  <a:pt x="274534" y="2461478"/>
                </a:lnTo>
                <a:lnTo>
                  <a:pt x="232061" y="2443518"/>
                </a:lnTo>
                <a:lnTo>
                  <a:pt x="192159" y="2421122"/>
                </a:lnTo>
                <a:lnTo>
                  <a:pt x="155140" y="2394604"/>
                </a:lnTo>
                <a:lnTo>
                  <a:pt x="121314" y="2364272"/>
                </a:lnTo>
                <a:lnTo>
                  <a:pt x="90991" y="2330440"/>
                </a:lnTo>
                <a:lnTo>
                  <a:pt x="64481" y="2293419"/>
                </a:lnTo>
                <a:lnTo>
                  <a:pt x="42095" y="2253518"/>
                </a:lnTo>
                <a:lnTo>
                  <a:pt x="24144" y="2211051"/>
                </a:lnTo>
                <a:lnTo>
                  <a:pt x="10937" y="2166328"/>
                </a:lnTo>
                <a:lnTo>
                  <a:pt x="2786" y="2119660"/>
                </a:lnTo>
                <a:lnTo>
                  <a:pt x="0" y="2071359"/>
                </a:lnTo>
                <a:lnTo>
                  <a:pt x="0" y="414253"/>
                </a:lnTo>
                <a:close/>
              </a:path>
            </a:pathLst>
          </a:custGeom>
          <a:ln w="12700">
            <a:solidFill>
              <a:srgbClr val="7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82534" y="1513971"/>
            <a:ext cx="3900804" cy="2524760"/>
          </a:xfrm>
          <a:custGeom>
            <a:avLst/>
            <a:gdLst/>
            <a:ahLst/>
            <a:cxnLst/>
            <a:rect l="l" t="t" r="r" b="b"/>
            <a:pathLst>
              <a:path w="3900804" h="2524760">
                <a:moveTo>
                  <a:pt x="3479932" y="0"/>
                </a:moveTo>
                <a:lnTo>
                  <a:pt x="420745" y="0"/>
                </a:lnTo>
                <a:lnTo>
                  <a:pt x="371670" y="2830"/>
                </a:lnTo>
                <a:lnTo>
                  <a:pt x="324260" y="11110"/>
                </a:lnTo>
                <a:lnTo>
                  <a:pt x="278830" y="24524"/>
                </a:lnTo>
                <a:lnTo>
                  <a:pt x="235695" y="42758"/>
                </a:lnTo>
                <a:lnTo>
                  <a:pt x="195171" y="65495"/>
                </a:lnTo>
                <a:lnTo>
                  <a:pt x="157574" y="92421"/>
                </a:lnTo>
                <a:lnTo>
                  <a:pt x="123219" y="123219"/>
                </a:lnTo>
                <a:lnTo>
                  <a:pt x="92421" y="157574"/>
                </a:lnTo>
                <a:lnTo>
                  <a:pt x="65495" y="195171"/>
                </a:lnTo>
                <a:lnTo>
                  <a:pt x="42758" y="235695"/>
                </a:lnTo>
                <a:lnTo>
                  <a:pt x="24524" y="278830"/>
                </a:lnTo>
                <a:lnTo>
                  <a:pt x="11110" y="324260"/>
                </a:lnTo>
                <a:lnTo>
                  <a:pt x="2830" y="371670"/>
                </a:lnTo>
                <a:lnTo>
                  <a:pt x="0" y="420745"/>
                </a:lnTo>
                <a:lnTo>
                  <a:pt x="0" y="2103882"/>
                </a:lnTo>
                <a:lnTo>
                  <a:pt x="2830" y="2152955"/>
                </a:lnTo>
                <a:lnTo>
                  <a:pt x="11110" y="2200364"/>
                </a:lnTo>
                <a:lnTo>
                  <a:pt x="24524" y="2245793"/>
                </a:lnTo>
                <a:lnTo>
                  <a:pt x="42758" y="2288928"/>
                </a:lnTo>
                <a:lnTo>
                  <a:pt x="65495" y="2329451"/>
                </a:lnTo>
                <a:lnTo>
                  <a:pt x="92421" y="2367049"/>
                </a:lnTo>
                <a:lnTo>
                  <a:pt x="123219" y="2401405"/>
                </a:lnTo>
                <a:lnTo>
                  <a:pt x="157574" y="2432204"/>
                </a:lnTo>
                <a:lnTo>
                  <a:pt x="195171" y="2459130"/>
                </a:lnTo>
                <a:lnTo>
                  <a:pt x="235695" y="2481868"/>
                </a:lnTo>
                <a:lnTo>
                  <a:pt x="278830" y="2500102"/>
                </a:lnTo>
                <a:lnTo>
                  <a:pt x="324260" y="2513517"/>
                </a:lnTo>
                <a:lnTo>
                  <a:pt x="371670" y="2521797"/>
                </a:lnTo>
                <a:lnTo>
                  <a:pt x="420745" y="2524627"/>
                </a:lnTo>
                <a:lnTo>
                  <a:pt x="3479932" y="2524627"/>
                </a:lnTo>
                <a:lnTo>
                  <a:pt x="3529008" y="2521797"/>
                </a:lnTo>
                <a:lnTo>
                  <a:pt x="3576424" y="2513517"/>
                </a:lnTo>
                <a:lnTo>
                  <a:pt x="3621862" y="2500102"/>
                </a:lnTo>
                <a:lnTo>
                  <a:pt x="3665006" y="2481868"/>
                </a:lnTo>
                <a:lnTo>
                  <a:pt x="3705541" y="2459130"/>
                </a:lnTo>
                <a:lnTo>
                  <a:pt x="3743151" y="2432204"/>
                </a:lnTo>
                <a:lnTo>
                  <a:pt x="3777519" y="2401405"/>
                </a:lnTo>
                <a:lnTo>
                  <a:pt x="3808331" y="2367049"/>
                </a:lnTo>
                <a:lnTo>
                  <a:pt x="3835268" y="2329451"/>
                </a:lnTo>
                <a:lnTo>
                  <a:pt x="3858017" y="2288928"/>
                </a:lnTo>
                <a:lnTo>
                  <a:pt x="3876260" y="2245793"/>
                </a:lnTo>
                <a:lnTo>
                  <a:pt x="3889683" y="2200364"/>
                </a:lnTo>
                <a:lnTo>
                  <a:pt x="3897968" y="2152955"/>
                </a:lnTo>
                <a:lnTo>
                  <a:pt x="3900800" y="2103882"/>
                </a:lnTo>
                <a:lnTo>
                  <a:pt x="3900800" y="420745"/>
                </a:lnTo>
                <a:lnTo>
                  <a:pt x="3897968" y="371670"/>
                </a:lnTo>
                <a:lnTo>
                  <a:pt x="3889683" y="324260"/>
                </a:lnTo>
                <a:lnTo>
                  <a:pt x="3876260" y="278830"/>
                </a:lnTo>
                <a:lnTo>
                  <a:pt x="3858017" y="235695"/>
                </a:lnTo>
                <a:lnTo>
                  <a:pt x="3835268" y="195171"/>
                </a:lnTo>
                <a:lnTo>
                  <a:pt x="3808331" y="157574"/>
                </a:lnTo>
                <a:lnTo>
                  <a:pt x="3777519" y="123219"/>
                </a:lnTo>
                <a:lnTo>
                  <a:pt x="3743151" y="92421"/>
                </a:lnTo>
                <a:lnTo>
                  <a:pt x="3705541" y="65495"/>
                </a:lnTo>
                <a:lnTo>
                  <a:pt x="3665006" y="42758"/>
                </a:lnTo>
                <a:lnTo>
                  <a:pt x="3621862" y="24524"/>
                </a:lnTo>
                <a:lnTo>
                  <a:pt x="3576424" y="11110"/>
                </a:lnTo>
                <a:lnTo>
                  <a:pt x="3529008" y="2830"/>
                </a:lnTo>
                <a:lnTo>
                  <a:pt x="3479932" y="0"/>
                </a:lnTo>
                <a:close/>
              </a:path>
            </a:pathLst>
          </a:custGeom>
          <a:solidFill>
            <a:srgbClr val="E2F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82533" y="1513972"/>
            <a:ext cx="3900804" cy="2524760"/>
          </a:xfrm>
          <a:custGeom>
            <a:avLst/>
            <a:gdLst/>
            <a:ahLst/>
            <a:cxnLst/>
            <a:rect l="l" t="t" r="r" b="b"/>
            <a:pathLst>
              <a:path w="3900804" h="2524760">
                <a:moveTo>
                  <a:pt x="0" y="420745"/>
                </a:moveTo>
                <a:lnTo>
                  <a:pt x="2830" y="371670"/>
                </a:lnTo>
                <a:lnTo>
                  <a:pt x="11110" y="324260"/>
                </a:lnTo>
                <a:lnTo>
                  <a:pt x="24524" y="278830"/>
                </a:lnTo>
                <a:lnTo>
                  <a:pt x="42758" y="235695"/>
                </a:lnTo>
                <a:lnTo>
                  <a:pt x="65495" y="195171"/>
                </a:lnTo>
                <a:lnTo>
                  <a:pt x="92421" y="157574"/>
                </a:lnTo>
                <a:lnTo>
                  <a:pt x="123219" y="123219"/>
                </a:lnTo>
                <a:lnTo>
                  <a:pt x="157574" y="92421"/>
                </a:lnTo>
                <a:lnTo>
                  <a:pt x="195171" y="65495"/>
                </a:lnTo>
                <a:lnTo>
                  <a:pt x="235695" y="42758"/>
                </a:lnTo>
                <a:lnTo>
                  <a:pt x="278830" y="24524"/>
                </a:lnTo>
                <a:lnTo>
                  <a:pt x="324260" y="11110"/>
                </a:lnTo>
                <a:lnTo>
                  <a:pt x="371670" y="2830"/>
                </a:lnTo>
                <a:lnTo>
                  <a:pt x="420745" y="0"/>
                </a:lnTo>
                <a:lnTo>
                  <a:pt x="3479932" y="0"/>
                </a:lnTo>
                <a:lnTo>
                  <a:pt x="3529008" y="2830"/>
                </a:lnTo>
                <a:lnTo>
                  <a:pt x="3576424" y="11110"/>
                </a:lnTo>
                <a:lnTo>
                  <a:pt x="3621861" y="24524"/>
                </a:lnTo>
                <a:lnTo>
                  <a:pt x="3665006" y="42758"/>
                </a:lnTo>
                <a:lnTo>
                  <a:pt x="3705541" y="65495"/>
                </a:lnTo>
                <a:lnTo>
                  <a:pt x="3743151" y="92421"/>
                </a:lnTo>
                <a:lnTo>
                  <a:pt x="3777519" y="123219"/>
                </a:lnTo>
                <a:lnTo>
                  <a:pt x="3808330" y="157574"/>
                </a:lnTo>
                <a:lnTo>
                  <a:pt x="3835268" y="195171"/>
                </a:lnTo>
                <a:lnTo>
                  <a:pt x="3858017" y="235695"/>
                </a:lnTo>
                <a:lnTo>
                  <a:pt x="3876260" y="278830"/>
                </a:lnTo>
                <a:lnTo>
                  <a:pt x="3889682" y="324260"/>
                </a:lnTo>
                <a:lnTo>
                  <a:pt x="3897967" y="371670"/>
                </a:lnTo>
                <a:lnTo>
                  <a:pt x="3900799" y="420745"/>
                </a:lnTo>
                <a:lnTo>
                  <a:pt x="3900799" y="2103881"/>
                </a:lnTo>
                <a:lnTo>
                  <a:pt x="3897967" y="2152955"/>
                </a:lnTo>
                <a:lnTo>
                  <a:pt x="3889682" y="2200364"/>
                </a:lnTo>
                <a:lnTo>
                  <a:pt x="3876260" y="2245793"/>
                </a:lnTo>
                <a:lnTo>
                  <a:pt x="3858017" y="2288928"/>
                </a:lnTo>
                <a:lnTo>
                  <a:pt x="3835268" y="2329451"/>
                </a:lnTo>
                <a:lnTo>
                  <a:pt x="3808330" y="2367049"/>
                </a:lnTo>
                <a:lnTo>
                  <a:pt x="3777519" y="2401405"/>
                </a:lnTo>
                <a:lnTo>
                  <a:pt x="3743151" y="2432203"/>
                </a:lnTo>
                <a:lnTo>
                  <a:pt x="3705541" y="2459129"/>
                </a:lnTo>
                <a:lnTo>
                  <a:pt x="3665006" y="2481867"/>
                </a:lnTo>
                <a:lnTo>
                  <a:pt x="3621861" y="2500102"/>
                </a:lnTo>
                <a:lnTo>
                  <a:pt x="3576424" y="2513517"/>
                </a:lnTo>
                <a:lnTo>
                  <a:pt x="3529008" y="2521797"/>
                </a:lnTo>
                <a:lnTo>
                  <a:pt x="3479932" y="2524627"/>
                </a:lnTo>
                <a:lnTo>
                  <a:pt x="420745" y="2524627"/>
                </a:lnTo>
                <a:lnTo>
                  <a:pt x="371670" y="2521797"/>
                </a:lnTo>
                <a:lnTo>
                  <a:pt x="324260" y="2513517"/>
                </a:lnTo>
                <a:lnTo>
                  <a:pt x="278830" y="2500102"/>
                </a:lnTo>
                <a:lnTo>
                  <a:pt x="235695" y="2481867"/>
                </a:lnTo>
                <a:lnTo>
                  <a:pt x="195171" y="2459129"/>
                </a:lnTo>
                <a:lnTo>
                  <a:pt x="157574" y="2432203"/>
                </a:lnTo>
                <a:lnTo>
                  <a:pt x="123219" y="2401405"/>
                </a:lnTo>
                <a:lnTo>
                  <a:pt x="92421" y="2367049"/>
                </a:lnTo>
                <a:lnTo>
                  <a:pt x="65495" y="2329451"/>
                </a:lnTo>
                <a:lnTo>
                  <a:pt x="42758" y="2288928"/>
                </a:lnTo>
                <a:lnTo>
                  <a:pt x="24524" y="2245793"/>
                </a:lnTo>
                <a:lnTo>
                  <a:pt x="11110" y="2200364"/>
                </a:lnTo>
                <a:lnTo>
                  <a:pt x="2830" y="2152955"/>
                </a:lnTo>
                <a:lnTo>
                  <a:pt x="0" y="2103881"/>
                </a:lnTo>
                <a:lnTo>
                  <a:pt x="0" y="420745"/>
                </a:lnTo>
                <a:close/>
              </a:path>
            </a:pathLst>
          </a:custGeom>
          <a:ln w="12700">
            <a:solidFill>
              <a:srgbClr val="5381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1702" y="1692651"/>
            <a:ext cx="95821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sz="2400" b="1" i="1" spc="-2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b="1" i="1" u="heavy" spc="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C</a:t>
            </a:r>
            <a:r>
              <a:rPr sz="2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71038" y="1756405"/>
            <a:ext cx="205930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i="1" spc="-10" dirty="0">
                <a:solidFill>
                  <a:srgbClr val="BE8F00"/>
                </a:solidFill>
                <a:latin typeface="Calibri"/>
                <a:cs typeface="Calibri"/>
              </a:rPr>
              <a:t>2. </a:t>
            </a:r>
            <a:r>
              <a:rPr sz="2400" b="1" i="1" u="heavy" spc="-5" dirty="0">
                <a:solidFill>
                  <a:srgbClr val="BE8F00"/>
                </a:solidFill>
                <a:uFill>
                  <a:solidFill>
                    <a:srgbClr val="BE8F00"/>
                  </a:solidFill>
                </a:uFill>
                <a:latin typeface="Calibri"/>
                <a:cs typeface="Calibri"/>
              </a:rPr>
              <a:t>Global</a:t>
            </a:r>
            <a:r>
              <a:rPr sz="2400" b="1" i="1" u="heavy" spc="-120" dirty="0">
                <a:solidFill>
                  <a:srgbClr val="BE8F00"/>
                </a:solidFill>
                <a:uFill>
                  <a:solidFill>
                    <a:srgbClr val="BE8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10" dirty="0">
                <a:solidFill>
                  <a:srgbClr val="BE8F00"/>
                </a:solidFill>
                <a:uFill>
                  <a:solidFill>
                    <a:srgbClr val="BE8F00"/>
                  </a:solidFill>
                </a:uFill>
                <a:latin typeface="Calibri"/>
                <a:cs typeface="Calibri"/>
              </a:rPr>
              <a:t>Grants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74716" y="1678682"/>
            <a:ext cx="214439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i="1" spc="-10" dirty="0">
                <a:solidFill>
                  <a:srgbClr val="538135"/>
                </a:solidFill>
                <a:latin typeface="Calibri"/>
                <a:cs typeface="Calibri"/>
              </a:rPr>
              <a:t>3. </a:t>
            </a:r>
            <a:r>
              <a:rPr sz="2400" b="1" i="1" u="heavy" spc="-5" dirty="0">
                <a:solidFill>
                  <a:srgbClr val="538135"/>
                </a:solidFill>
                <a:uFill>
                  <a:solidFill>
                    <a:srgbClr val="538135"/>
                  </a:solidFill>
                </a:uFill>
                <a:latin typeface="Calibri"/>
                <a:cs typeface="Calibri"/>
              </a:rPr>
              <a:t>District</a:t>
            </a:r>
            <a:r>
              <a:rPr sz="2400" b="1" i="1" u="heavy" spc="-70" dirty="0">
                <a:solidFill>
                  <a:srgbClr val="538135"/>
                </a:solidFill>
                <a:uFill>
                  <a:solidFill>
                    <a:srgbClr val="538135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10" dirty="0">
                <a:solidFill>
                  <a:srgbClr val="538135"/>
                </a:solidFill>
                <a:uFill>
                  <a:solidFill>
                    <a:srgbClr val="538135"/>
                  </a:solidFill>
                </a:uFill>
                <a:latin typeface="Calibri"/>
                <a:cs typeface="Calibri"/>
              </a:rPr>
              <a:t>Grants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73183" y="2555623"/>
            <a:ext cx="3435096" cy="143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51463" y="2677692"/>
            <a:ext cx="3162818" cy="1186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9850" y="2206243"/>
            <a:ext cx="3421623" cy="1710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291" y="4127372"/>
            <a:ext cx="3900804" cy="2635885"/>
          </a:xfrm>
          <a:custGeom>
            <a:avLst/>
            <a:gdLst/>
            <a:ahLst/>
            <a:cxnLst/>
            <a:rect l="l" t="t" r="r" b="b"/>
            <a:pathLst>
              <a:path w="3900804" h="2635884">
                <a:moveTo>
                  <a:pt x="3461614" y="0"/>
                </a:moveTo>
                <a:lnTo>
                  <a:pt x="439244" y="0"/>
                </a:lnTo>
                <a:lnTo>
                  <a:pt x="391383" y="2576"/>
                </a:lnTo>
                <a:lnTo>
                  <a:pt x="345015" y="10128"/>
                </a:lnTo>
                <a:lnTo>
                  <a:pt x="300408" y="22386"/>
                </a:lnTo>
                <a:lnTo>
                  <a:pt x="257830" y="39084"/>
                </a:lnTo>
                <a:lnTo>
                  <a:pt x="217548" y="59953"/>
                </a:lnTo>
                <a:lnTo>
                  <a:pt x="179831" y="84726"/>
                </a:lnTo>
                <a:lnTo>
                  <a:pt x="144947" y="113134"/>
                </a:lnTo>
                <a:lnTo>
                  <a:pt x="113163" y="144911"/>
                </a:lnTo>
                <a:lnTo>
                  <a:pt x="84748" y="179788"/>
                </a:lnTo>
                <a:lnTo>
                  <a:pt x="59969" y="217498"/>
                </a:lnTo>
                <a:lnTo>
                  <a:pt x="39094" y="257772"/>
                </a:lnTo>
                <a:lnTo>
                  <a:pt x="22392" y="300343"/>
                </a:lnTo>
                <a:lnTo>
                  <a:pt x="10130" y="344944"/>
                </a:lnTo>
                <a:lnTo>
                  <a:pt x="2577" y="391306"/>
                </a:lnTo>
                <a:lnTo>
                  <a:pt x="0" y="439161"/>
                </a:lnTo>
                <a:lnTo>
                  <a:pt x="0" y="2196120"/>
                </a:lnTo>
                <a:lnTo>
                  <a:pt x="2577" y="2243981"/>
                </a:lnTo>
                <a:lnTo>
                  <a:pt x="10130" y="2290348"/>
                </a:lnTo>
                <a:lnTo>
                  <a:pt x="22392" y="2334955"/>
                </a:lnTo>
                <a:lnTo>
                  <a:pt x="39094" y="2377532"/>
                </a:lnTo>
                <a:lnTo>
                  <a:pt x="59969" y="2417813"/>
                </a:lnTo>
                <a:lnTo>
                  <a:pt x="84748" y="2455529"/>
                </a:lnTo>
                <a:lnTo>
                  <a:pt x="113163" y="2490412"/>
                </a:lnTo>
                <a:lnTo>
                  <a:pt x="144947" y="2522194"/>
                </a:lnTo>
                <a:lnTo>
                  <a:pt x="179831" y="2550609"/>
                </a:lnTo>
                <a:lnTo>
                  <a:pt x="217548" y="2575386"/>
                </a:lnTo>
                <a:lnTo>
                  <a:pt x="257830" y="2596260"/>
                </a:lnTo>
                <a:lnTo>
                  <a:pt x="300408" y="2612961"/>
                </a:lnTo>
                <a:lnTo>
                  <a:pt x="345015" y="2625222"/>
                </a:lnTo>
                <a:lnTo>
                  <a:pt x="391383" y="2632776"/>
                </a:lnTo>
                <a:lnTo>
                  <a:pt x="439244" y="2635353"/>
                </a:lnTo>
                <a:lnTo>
                  <a:pt x="3461614" y="2635353"/>
                </a:lnTo>
                <a:lnTo>
                  <a:pt x="3509474" y="2632776"/>
                </a:lnTo>
                <a:lnTo>
                  <a:pt x="3555840" y="2625222"/>
                </a:lnTo>
                <a:lnTo>
                  <a:pt x="3600444" y="2612961"/>
                </a:lnTo>
                <a:lnTo>
                  <a:pt x="3643018" y="2596260"/>
                </a:lnTo>
                <a:lnTo>
                  <a:pt x="3683295" y="2575386"/>
                </a:lnTo>
                <a:lnTo>
                  <a:pt x="3721006" y="2550609"/>
                </a:lnTo>
                <a:lnTo>
                  <a:pt x="3755885" y="2522194"/>
                </a:lnTo>
                <a:lnTo>
                  <a:pt x="3787663" y="2490412"/>
                </a:lnTo>
                <a:lnTo>
                  <a:pt x="3816073" y="2455529"/>
                </a:lnTo>
                <a:lnTo>
                  <a:pt x="3840846" y="2417813"/>
                </a:lnTo>
                <a:lnTo>
                  <a:pt x="3861716" y="2377532"/>
                </a:lnTo>
                <a:lnTo>
                  <a:pt x="3878413" y="2334955"/>
                </a:lnTo>
                <a:lnTo>
                  <a:pt x="3890672" y="2290348"/>
                </a:lnTo>
                <a:lnTo>
                  <a:pt x="3898223" y="2243981"/>
                </a:lnTo>
                <a:lnTo>
                  <a:pt x="3900800" y="2196120"/>
                </a:lnTo>
                <a:lnTo>
                  <a:pt x="3900800" y="439161"/>
                </a:lnTo>
                <a:lnTo>
                  <a:pt x="3898223" y="391306"/>
                </a:lnTo>
                <a:lnTo>
                  <a:pt x="3890672" y="344944"/>
                </a:lnTo>
                <a:lnTo>
                  <a:pt x="3878413" y="300343"/>
                </a:lnTo>
                <a:lnTo>
                  <a:pt x="3861716" y="257772"/>
                </a:lnTo>
                <a:lnTo>
                  <a:pt x="3840846" y="217498"/>
                </a:lnTo>
                <a:lnTo>
                  <a:pt x="3816073" y="179788"/>
                </a:lnTo>
                <a:lnTo>
                  <a:pt x="3787663" y="144911"/>
                </a:lnTo>
                <a:lnTo>
                  <a:pt x="3755885" y="113134"/>
                </a:lnTo>
                <a:lnTo>
                  <a:pt x="3721006" y="84726"/>
                </a:lnTo>
                <a:lnTo>
                  <a:pt x="3683295" y="59953"/>
                </a:lnTo>
                <a:lnTo>
                  <a:pt x="3643018" y="39084"/>
                </a:lnTo>
                <a:lnTo>
                  <a:pt x="3600444" y="22386"/>
                </a:lnTo>
                <a:lnTo>
                  <a:pt x="3555840" y="10128"/>
                </a:lnTo>
                <a:lnTo>
                  <a:pt x="3509474" y="2576"/>
                </a:lnTo>
                <a:lnTo>
                  <a:pt x="3461614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291" y="4127372"/>
            <a:ext cx="3900804" cy="2635885"/>
          </a:xfrm>
          <a:custGeom>
            <a:avLst/>
            <a:gdLst/>
            <a:ahLst/>
            <a:cxnLst/>
            <a:rect l="l" t="t" r="r" b="b"/>
            <a:pathLst>
              <a:path w="3900804" h="2635884">
                <a:moveTo>
                  <a:pt x="0" y="439161"/>
                </a:moveTo>
                <a:lnTo>
                  <a:pt x="2577" y="391306"/>
                </a:lnTo>
                <a:lnTo>
                  <a:pt x="10130" y="344944"/>
                </a:lnTo>
                <a:lnTo>
                  <a:pt x="22392" y="300343"/>
                </a:lnTo>
                <a:lnTo>
                  <a:pt x="39094" y="257772"/>
                </a:lnTo>
                <a:lnTo>
                  <a:pt x="59969" y="217498"/>
                </a:lnTo>
                <a:lnTo>
                  <a:pt x="84748" y="179788"/>
                </a:lnTo>
                <a:lnTo>
                  <a:pt x="113163" y="144911"/>
                </a:lnTo>
                <a:lnTo>
                  <a:pt x="144947" y="113134"/>
                </a:lnTo>
                <a:lnTo>
                  <a:pt x="179831" y="84726"/>
                </a:lnTo>
                <a:lnTo>
                  <a:pt x="217548" y="59953"/>
                </a:lnTo>
                <a:lnTo>
                  <a:pt x="257830" y="39084"/>
                </a:lnTo>
                <a:lnTo>
                  <a:pt x="300408" y="22386"/>
                </a:lnTo>
                <a:lnTo>
                  <a:pt x="345015" y="10128"/>
                </a:lnTo>
                <a:lnTo>
                  <a:pt x="391383" y="2576"/>
                </a:lnTo>
                <a:lnTo>
                  <a:pt x="439244" y="0"/>
                </a:lnTo>
                <a:lnTo>
                  <a:pt x="3461614" y="0"/>
                </a:lnTo>
                <a:lnTo>
                  <a:pt x="3509474" y="2576"/>
                </a:lnTo>
                <a:lnTo>
                  <a:pt x="3555840" y="10128"/>
                </a:lnTo>
                <a:lnTo>
                  <a:pt x="3600444" y="22386"/>
                </a:lnTo>
                <a:lnTo>
                  <a:pt x="3643018" y="39084"/>
                </a:lnTo>
                <a:lnTo>
                  <a:pt x="3683295" y="59953"/>
                </a:lnTo>
                <a:lnTo>
                  <a:pt x="3721006" y="84726"/>
                </a:lnTo>
                <a:lnTo>
                  <a:pt x="3755885" y="113134"/>
                </a:lnTo>
                <a:lnTo>
                  <a:pt x="3787663" y="144911"/>
                </a:lnTo>
                <a:lnTo>
                  <a:pt x="3816072" y="179788"/>
                </a:lnTo>
                <a:lnTo>
                  <a:pt x="3840846" y="217498"/>
                </a:lnTo>
                <a:lnTo>
                  <a:pt x="3861715" y="257772"/>
                </a:lnTo>
                <a:lnTo>
                  <a:pt x="3878413" y="300343"/>
                </a:lnTo>
                <a:lnTo>
                  <a:pt x="3890672" y="344944"/>
                </a:lnTo>
                <a:lnTo>
                  <a:pt x="3898223" y="391306"/>
                </a:lnTo>
                <a:lnTo>
                  <a:pt x="3900800" y="439161"/>
                </a:lnTo>
                <a:lnTo>
                  <a:pt x="3900800" y="2196120"/>
                </a:lnTo>
                <a:lnTo>
                  <a:pt x="3898223" y="2243981"/>
                </a:lnTo>
                <a:lnTo>
                  <a:pt x="3890672" y="2290348"/>
                </a:lnTo>
                <a:lnTo>
                  <a:pt x="3878413" y="2334954"/>
                </a:lnTo>
                <a:lnTo>
                  <a:pt x="3861715" y="2377532"/>
                </a:lnTo>
                <a:lnTo>
                  <a:pt x="3840846" y="2417813"/>
                </a:lnTo>
                <a:lnTo>
                  <a:pt x="3816072" y="2455528"/>
                </a:lnTo>
                <a:lnTo>
                  <a:pt x="3787663" y="2490412"/>
                </a:lnTo>
                <a:lnTo>
                  <a:pt x="3755885" y="2522194"/>
                </a:lnTo>
                <a:lnTo>
                  <a:pt x="3721006" y="2550608"/>
                </a:lnTo>
                <a:lnTo>
                  <a:pt x="3683295" y="2575386"/>
                </a:lnTo>
                <a:lnTo>
                  <a:pt x="3643018" y="2596260"/>
                </a:lnTo>
                <a:lnTo>
                  <a:pt x="3600444" y="2612961"/>
                </a:lnTo>
                <a:lnTo>
                  <a:pt x="3555840" y="2625222"/>
                </a:lnTo>
                <a:lnTo>
                  <a:pt x="3509474" y="2632775"/>
                </a:lnTo>
                <a:lnTo>
                  <a:pt x="3461614" y="2635353"/>
                </a:lnTo>
                <a:lnTo>
                  <a:pt x="439244" y="2635353"/>
                </a:lnTo>
                <a:lnTo>
                  <a:pt x="391383" y="2632775"/>
                </a:lnTo>
                <a:lnTo>
                  <a:pt x="345015" y="2625222"/>
                </a:lnTo>
                <a:lnTo>
                  <a:pt x="300408" y="2612961"/>
                </a:lnTo>
                <a:lnTo>
                  <a:pt x="257830" y="2596260"/>
                </a:lnTo>
                <a:lnTo>
                  <a:pt x="217548" y="2575386"/>
                </a:lnTo>
                <a:lnTo>
                  <a:pt x="179831" y="2550608"/>
                </a:lnTo>
                <a:lnTo>
                  <a:pt x="144947" y="2522194"/>
                </a:lnTo>
                <a:lnTo>
                  <a:pt x="113163" y="2490412"/>
                </a:lnTo>
                <a:lnTo>
                  <a:pt x="84748" y="2455528"/>
                </a:lnTo>
                <a:lnTo>
                  <a:pt x="59969" y="2417813"/>
                </a:lnTo>
                <a:lnTo>
                  <a:pt x="39094" y="2377532"/>
                </a:lnTo>
                <a:lnTo>
                  <a:pt x="22392" y="2334954"/>
                </a:lnTo>
                <a:lnTo>
                  <a:pt x="10130" y="2290348"/>
                </a:lnTo>
                <a:lnTo>
                  <a:pt x="2577" y="2243981"/>
                </a:lnTo>
                <a:lnTo>
                  <a:pt x="0" y="2196120"/>
                </a:lnTo>
                <a:lnTo>
                  <a:pt x="0" y="439161"/>
                </a:lnTo>
                <a:close/>
              </a:path>
            </a:pathLst>
          </a:custGeom>
          <a:ln w="12700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1752" y="4122669"/>
            <a:ext cx="3900804" cy="2635885"/>
          </a:xfrm>
          <a:custGeom>
            <a:avLst/>
            <a:gdLst/>
            <a:ahLst/>
            <a:cxnLst/>
            <a:rect l="l" t="t" r="r" b="b"/>
            <a:pathLst>
              <a:path w="3900804" h="2635884">
                <a:moveTo>
                  <a:pt x="3461522" y="0"/>
                </a:moveTo>
                <a:lnTo>
                  <a:pt x="439155" y="0"/>
                </a:lnTo>
                <a:lnTo>
                  <a:pt x="391301" y="2576"/>
                </a:lnTo>
                <a:lnTo>
                  <a:pt x="344940" y="10128"/>
                </a:lnTo>
                <a:lnTo>
                  <a:pt x="300340" y="22386"/>
                </a:lnTo>
                <a:lnTo>
                  <a:pt x="257770" y="39084"/>
                </a:lnTo>
                <a:lnTo>
                  <a:pt x="217496" y="59953"/>
                </a:lnTo>
                <a:lnTo>
                  <a:pt x="179787" y="84726"/>
                </a:lnTo>
                <a:lnTo>
                  <a:pt x="144910" y="113135"/>
                </a:lnTo>
                <a:lnTo>
                  <a:pt x="113134" y="144913"/>
                </a:lnTo>
                <a:lnTo>
                  <a:pt x="84725" y="179791"/>
                </a:lnTo>
                <a:lnTo>
                  <a:pt x="59953" y="217501"/>
                </a:lnTo>
                <a:lnTo>
                  <a:pt x="39084" y="257777"/>
                </a:lnTo>
                <a:lnTo>
                  <a:pt x="22386" y="300350"/>
                </a:lnTo>
                <a:lnTo>
                  <a:pt x="10128" y="344952"/>
                </a:lnTo>
                <a:lnTo>
                  <a:pt x="2576" y="391316"/>
                </a:lnTo>
                <a:lnTo>
                  <a:pt x="0" y="439174"/>
                </a:lnTo>
                <a:lnTo>
                  <a:pt x="0" y="2196084"/>
                </a:lnTo>
                <a:lnTo>
                  <a:pt x="2576" y="2243944"/>
                </a:lnTo>
                <a:lnTo>
                  <a:pt x="10128" y="2290312"/>
                </a:lnTo>
                <a:lnTo>
                  <a:pt x="22386" y="2334918"/>
                </a:lnTo>
                <a:lnTo>
                  <a:pt x="39084" y="2377496"/>
                </a:lnTo>
                <a:lnTo>
                  <a:pt x="59953" y="2417777"/>
                </a:lnTo>
                <a:lnTo>
                  <a:pt x="84725" y="2455493"/>
                </a:lnTo>
                <a:lnTo>
                  <a:pt x="113134" y="2490376"/>
                </a:lnTo>
                <a:lnTo>
                  <a:pt x="144910" y="2522159"/>
                </a:lnTo>
                <a:lnTo>
                  <a:pt x="179787" y="2550573"/>
                </a:lnTo>
                <a:lnTo>
                  <a:pt x="217496" y="2575351"/>
                </a:lnTo>
                <a:lnTo>
                  <a:pt x="257770" y="2596224"/>
                </a:lnTo>
                <a:lnTo>
                  <a:pt x="300340" y="2612925"/>
                </a:lnTo>
                <a:lnTo>
                  <a:pt x="344940" y="2625187"/>
                </a:lnTo>
                <a:lnTo>
                  <a:pt x="391301" y="2632740"/>
                </a:lnTo>
                <a:lnTo>
                  <a:pt x="439155" y="2635317"/>
                </a:lnTo>
                <a:lnTo>
                  <a:pt x="3461522" y="2635317"/>
                </a:lnTo>
                <a:lnTo>
                  <a:pt x="3509378" y="2632740"/>
                </a:lnTo>
                <a:lnTo>
                  <a:pt x="3555743" y="2625187"/>
                </a:lnTo>
                <a:lnTo>
                  <a:pt x="3600350" y="2612925"/>
                </a:lnTo>
                <a:lnTo>
                  <a:pt x="3642929" y="2596224"/>
                </a:lnTo>
                <a:lnTo>
                  <a:pt x="3683213" y="2575351"/>
                </a:lnTo>
                <a:lnTo>
                  <a:pt x="3720933" y="2550573"/>
                </a:lnTo>
                <a:lnTo>
                  <a:pt x="3755822" y="2522159"/>
                </a:lnTo>
                <a:lnTo>
                  <a:pt x="3787611" y="2490376"/>
                </a:lnTo>
                <a:lnTo>
                  <a:pt x="3816031" y="2455493"/>
                </a:lnTo>
                <a:lnTo>
                  <a:pt x="3840815" y="2417777"/>
                </a:lnTo>
                <a:lnTo>
                  <a:pt x="3861694" y="2377496"/>
                </a:lnTo>
                <a:lnTo>
                  <a:pt x="3878400" y="2334918"/>
                </a:lnTo>
                <a:lnTo>
                  <a:pt x="3890666" y="2290312"/>
                </a:lnTo>
                <a:lnTo>
                  <a:pt x="3898221" y="2243944"/>
                </a:lnTo>
                <a:lnTo>
                  <a:pt x="3900800" y="2196084"/>
                </a:lnTo>
                <a:lnTo>
                  <a:pt x="3900800" y="439174"/>
                </a:lnTo>
                <a:lnTo>
                  <a:pt x="3898221" y="391316"/>
                </a:lnTo>
                <a:lnTo>
                  <a:pt x="3890666" y="344952"/>
                </a:lnTo>
                <a:lnTo>
                  <a:pt x="3878400" y="300350"/>
                </a:lnTo>
                <a:lnTo>
                  <a:pt x="3861694" y="257777"/>
                </a:lnTo>
                <a:lnTo>
                  <a:pt x="3840815" y="217501"/>
                </a:lnTo>
                <a:lnTo>
                  <a:pt x="3816031" y="179791"/>
                </a:lnTo>
                <a:lnTo>
                  <a:pt x="3787611" y="144913"/>
                </a:lnTo>
                <a:lnTo>
                  <a:pt x="3755822" y="113135"/>
                </a:lnTo>
                <a:lnTo>
                  <a:pt x="3720933" y="84726"/>
                </a:lnTo>
                <a:lnTo>
                  <a:pt x="3683213" y="59953"/>
                </a:lnTo>
                <a:lnTo>
                  <a:pt x="3642929" y="39084"/>
                </a:lnTo>
                <a:lnTo>
                  <a:pt x="3600350" y="22386"/>
                </a:lnTo>
                <a:lnTo>
                  <a:pt x="3555743" y="10128"/>
                </a:lnTo>
                <a:lnTo>
                  <a:pt x="3509378" y="2576"/>
                </a:lnTo>
                <a:lnTo>
                  <a:pt x="3461522" y="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11751" y="4122670"/>
            <a:ext cx="3900804" cy="2635885"/>
          </a:xfrm>
          <a:custGeom>
            <a:avLst/>
            <a:gdLst/>
            <a:ahLst/>
            <a:cxnLst/>
            <a:rect l="l" t="t" r="r" b="b"/>
            <a:pathLst>
              <a:path w="3900804" h="2635884">
                <a:moveTo>
                  <a:pt x="0" y="439174"/>
                </a:moveTo>
                <a:lnTo>
                  <a:pt x="2576" y="391316"/>
                </a:lnTo>
                <a:lnTo>
                  <a:pt x="10128" y="344952"/>
                </a:lnTo>
                <a:lnTo>
                  <a:pt x="22386" y="300350"/>
                </a:lnTo>
                <a:lnTo>
                  <a:pt x="39084" y="257777"/>
                </a:lnTo>
                <a:lnTo>
                  <a:pt x="59953" y="217501"/>
                </a:lnTo>
                <a:lnTo>
                  <a:pt x="84725" y="179791"/>
                </a:lnTo>
                <a:lnTo>
                  <a:pt x="113134" y="144913"/>
                </a:lnTo>
                <a:lnTo>
                  <a:pt x="144910" y="113135"/>
                </a:lnTo>
                <a:lnTo>
                  <a:pt x="179787" y="84726"/>
                </a:lnTo>
                <a:lnTo>
                  <a:pt x="217496" y="59953"/>
                </a:lnTo>
                <a:lnTo>
                  <a:pt x="257770" y="39084"/>
                </a:lnTo>
                <a:lnTo>
                  <a:pt x="300340" y="22386"/>
                </a:lnTo>
                <a:lnTo>
                  <a:pt x="344940" y="10128"/>
                </a:lnTo>
                <a:lnTo>
                  <a:pt x="391301" y="2576"/>
                </a:lnTo>
                <a:lnTo>
                  <a:pt x="439155" y="0"/>
                </a:lnTo>
                <a:lnTo>
                  <a:pt x="3461522" y="0"/>
                </a:lnTo>
                <a:lnTo>
                  <a:pt x="3509378" y="2576"/>
                </a:lnTo>
                <a:lnTo>
                  <a:pt x="3555743" y="10128"/>
                </a:lnTo>
                <a:lnTo>
                  <a:pt x="3600349" y="22386"/>
                </a:lnTo>
                <a:lnTo>
                  <a:pt x="3642929" y="39084"/>
                </a:lnTo>
                <a:lnTo>
                  <a:pt x="3683213" y="59953"/>
                </a:lnTo>
                <a:lnTo>
                  <a:pt x="3720933" y="84726"/>
                </a:lnTo>
                <a:lnTo>
                  <a:pt x="3755822" y="113135"/>
                </a:lnTo>
                <a:lnTo>
                  <a:pt x="3787610" y="144913"/>
                </a:lnTo>
                <a:lnTo>
                  <a:pt x="3816031" y="179791"/>
                </a:lnTo>
                <a:lnTo>
                  <a:pt x="3840815" y="217501"/>
                </a:lnTo>
                <a:lnTo>
                  <a:pt x="3861694" y="257777"/>
                </a:lnTo>
                <a:lnTo>
                  <a:pt x="3878400" y="300350"/>
                </a:lnTo>
                <a:lnTo>
                  <a:pt x="3890665" y="344952"/>
                </a:lnTo>
                <a:lnTo>
                  <a:pt x="3898221" y="391316"/>
                </a:lnTo>
                <a:lnTo>
                  <a:pt x="3900799" y="439174"/>
                </a:lnTo>
                <a:lnTo>
                  <a:pt x="3900799" y="2196083"/>
                </a:lnTo>
                <a:lnTo>
                  <a:pt x="3898221" y="2243944"/>
                </a:lnTo>
                <a:lnTo>
                  <a:pt x="3890665" y="2290312"/>
                </a:lnTo>
                <a:lnTo>
                  <a:pt x="3878400" y="2334918"/>
                </a:lnTo>
                <a:lnTo>
                  <a:pt x="3861694" y="2377496"/>
                </a:lnTo>
                <a:lnTo>
                  <a:pt x="3840815" y="2417777"/>
                </a:lnTo>
                <a:lnTo>
                  <a:pt x="3816031" y="2455493"/>
                </a:lnTo>
                <a:lnTo>
                  <a:pt x="3787610" y="2490376"/>
                </a:lnTo>
                <a:lnTo>
                  <a:pt x="3755822" y="2522159"/>
                </a:lnTo>
                <a:lnTo>
                  <a:pt x="3720933" y="2550573"/>
                </a:lnTo>
                <a:lnTo>
                  <a:pt x="3683213" y="2575351"/>
                </a:lnTo>
                <a:lnTo>
                  <a:pt x="3642929" y="2596224"/>
                </a:lnTo>
                <a:lnTo>
                  <a:pt x="3600349" y="2612925"/>
                </a:lnTo>
                <a:lnTo>
                  <a:pt x="3555743" y="2625187"/>
                </a:lnTo>
                <a:lnTo>
                  <a:pt x="3509378" y="2632740"/>
                </a:lnTo>
                <a:lnTo>
                  <a:pt x="3461522" y="2635317"/>
                </a:lnTo>
                <a:lnTo>
                  <a:pt x="439155" y="2635317"/>
                </a:lnTo>
                <a:lnTo>
                  <a:pt x="391301" y="2632740"/>
                </a:lnTo>
                <a:lnTo>
                  <a:pt x="344940" y="2625187"/>
                </a:lnTo>
                <a:lnTo>
                  <a:pt x="300340" y="2612925"/>
                </a:lnTo>
                <a:lnTo>
                  <a:pt x="257770" y="2596224"/>
                </a:lnTo>
                <a:lnTo>
                  <a:pt x="217496" y="2575351"/>
                </a:lnTo>
                <a:lnTo>
                  <a:pt x="179787" y="2550573"/>
                </a:lnTo>
                <a:lnTo>
                  <a:pt x="144910" y="2522159"/>
                </a:lnTo>
                <a:lnTo>
                  <a:pt x="113134" y="2490376"/>
                </a:lnTo>
                <a:lnTo>
                  <a:pt x="84725" y="2455493"/>
                </a:lnTo>
                <a:lnTo>
                  <a:pt x="59953" y="2417777"/>
                </a:lnTo>
                <a:lnTo>
                  <a:pt x="39084" y="2377496"/>
                </a:lnTo>
                <a:lnTo>
                  <a:pt x="22386" y="2334918"/>
                </a:lnTo>
                <a:lnTo>
                  <a:pt x="10128" y="2290312"/>
                </a:lnTo>
                <a:lnTo>
                  <a:pt x="2576" y="2243944"/>
                </a:lnTo>
                <a:lnTo>
                  <a:pt x="0" y="2196083"/>
                </a:lnTo>
                <a:lnTo>
                  <a:pt x="0" y="439174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82534" y="4041266"/>
            <a:ext cx="3900804" cy="2677160"/>
          </a:xfrm>
          <a:custGeom>
            <a:avLst/>
            <a:gdLst/>
            <a:ahLst/>
            <a:cxnLst/>
            <a:rect l="l" t="t" r="r" b="b"/>
            <a:pathLst>
              <a:path w="3900804" h="2677159">
                <a:moveTo>
                  <a:pt x="3454664" y="0"/>
                </a:moveTo>
                <a:lnTo>
                  <a:pt x="446013" y="0"/>
                </a:lnTo>
                <a:lnTo>
                  <a:pt x="397408" y="2618"/>
                </a:lnTo>
                <a:lnTo>
                  <a:pt x="350320" y="10291"/>
                </a:lnTo>
                <a:lnTo>
                  <a:pt x="305022" y="22747"/>
                </a:lnTo>
                <a:lnTo>
                  <a:pt x="261785" y="39714"/>
                </a:lnTo>
                <a:lnTo>
                  <a:pt x="220882" y="60918"/>
                </a:lnTo>
                <a:lnTo>
                  <a:pt x="182585" y="86088"/>
                </a:lnTo>
                <a:lnTo>
                  <a:pt x="147164" y="114952"/>
                </a:lnTo>
                <a:lnTo>
                  <a:pt x="114893" y="147237"/>
                </a:lnTo>
                <a:lnTo>
                  <a:pt x="86042" y="182671"/>
                </a:lnTo>
                <a:lnTo>
                  <a:pt x="60884" y="220981"/>
                </a:lnTo>
                <a:lnTo>
                  <a:pt x="39690" y="261896"/>
                </a:lnTo>
                <a:lnTo>
                  <a:pt x="22733" y="305142"/>
                </a:lnTo>
                <a:lnTo>
                  <a:pt x="10285" y="350449"/>
                </a:lnTo>
                <a:lnTo>
                  <a:pt x="2616" y="397542"/>
                </a:lnTo>
                <a:lnTo>
                  <a:pt x="0" y="446151"/>
                </a:lnTo>
                <a:lnTo>
                  <a:pt x="0" y="2230541"/>
                </a:lnTo>
                <a:lnTo>
                  <a:pt x="2616" y="2279149"/>
                </a:lnTo>
                <a:lnTo>
                  <a:pt x="10285" y="2326241"/>
                </a:lnTo>
                <a:lnTo>
                  <a:pt x="22733" y="2371545"/>
                </a:lnTo>
                <a:lnTo>
                  <a:pt x="39690" y="2414789"/>
                </a:lnTo>
                <a:lnTo>
                  <a:pt x="60884" y="2455701"/>
                </a:lnTo>
                <a:lnTo>
                  <a:pt x="86042" y="2494008"/>
                </a:lnTo>
                <a:lnTo>
                  <a:pt x="114893" y="2529438"/>
                </a:lnTo>
                <a:lnTo>
                  <a:pt x="147164" y="2561719"/>
                </a:lnTo>
                <a:lnTo>
                  <a:pt x="182585" y="2590580"/>
                </a:lnTo>
                <a:lnTo>
                  <a:pt x="220882" y="2615747"/>
                </a:lnTo>
                <a:lnTo>
                  <a:pt x="261785" y="2636948"/>
                </a:lnTo>
                <a:lnTo>
                  <a:pt x="305022" y="2653912"/>
                </a:lnTo>
                <a:lnTo>
                  <a:pt x="350320" y="2666366"/>
                </a:lnTo>
                <a:lnTo>
                  <a:pt x="397408" y="2674038"/>
                </a:lnTo>
                <a:lnTo>
                  <a:pt x="446013" y="2676656"/>
                </a:lnTo>
                <a:lnTo>
                  <a:pt x="3454664" y="2676656"/>
                </a:lnTo>
                <a:lnTo>
                  <a:pt x="3503271" y="2674038"/>
                </a:lnTo>
                <a:lnTo>
                  <a:pt x="3550363" y="2666366"/>
                </a:lnTo>
                <a:lnTo>
                  <a:pt x="3595668" y="2653912"/>
                </a:lnTo>
                <a:lnTo>
                  <a:pt x="3638913" y="2636948"/>
                </a:lnTo>
                <a:lnTo>
                  <a:pt x="3679826" y="2615747"/>
                </a:lnTo>
                <a:lnTo>
                  <a:pt x="3718135" y="2590580"/>
                </a:lnTo>
                <a:lnTo>
                  <a:pt x="3753568" y="2561719"/>
                </a:lnTo>
                <a:lnTo>
                  <a:pt x="3785852" y="2529438"/>
                </a:lnTo>
                <a:lnTo>
                  <a:pt x="3814714" y="2494008"/>
                </a:lnTo>
                <a:lnTo>
                  <a:pt x="3839884" y="2455701"/>
                </a:lnTo>
                <a:lnTo>
                  <a:pt x="3861087" y="2414789"/>
                </a:lnTo>
                <a:lnTo>
                  <a:pt x="3878053" y="2371545"/>
                </a:lnTo>
                <a:lnTo>
                  <a:pt x="3890508" y="2326241"/>
                </a:lnTo>
                <a:lnTo>
                  <a:pt x="3898181" y="2279149"/>
                </a:lnTo>
                <a:lnTo>
                  <a:pt x="3900800" y="2230541"/>
                </a:lnTo>
                <a:lnTo>
                  <a:pt x="3900800" y="446151"/>
                </a:lnTo>
                <a:lnTo>
                  <a:pt x="3898181" y="397542"/>
                </a:lnTo>
                <a:lnTo>
                  <a:pt x="3890508" y="350449"/>
                </a:lnTo>
                <a:lnTo>
                  <a:pt x="3878053" y="305142"/>
                </a:lnTo>
                <a:lnTo>
                  <a:pt x="3861087" y="261896"/>
                </a:lnTo>
                <a:lnTo>
                  <a:pt x="3839884" y="220981"/>
                </a:lnTo>
                <a:lnTo>
                  <a:pt x="3814714" y="182671"/>
                </a:lnTo>
                <a:lnTo>
                  <a:pt x="3785852" y="147237"/>
                </a:lnTo>
                <a:lnTo>
                  <a:pt x="3753568" y="114952"/>
                </a:lnTo>
                <a:lnTo>
                  <a:pt x="3718135" y="86088"/>
                </a:lnTo>
                <a:lnTo>
                  <a:pt x="3679826" y="60918"/>
                </a:lnTo>
                <a:lnTo>
                  <a:pt x="3638913" y="39714"/>
                </a:lnTo>
                <a:lnTo>
                  <a:pt x="3595668" y="22747"/>
                </a:lnTo>
                <a:lnTo>
                  <a:pt x="3550363" y="10291"/>
                </a:lnTo>
                <a:lnTo>
                  <a:pt x="3503271" y="2618"/>
                </a:lnTo>
                <a:lnTo>
                  <a:pt x="3454664" y="0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82533" y="4041266"/>
            <a:ext cx="3900804" cy="2677160"/>
          </a:xfrm>
          <a:custGeom>
            <a:avLst/>
            <a:gdLst/>
            <a:ahLst/>
            <a:cxnLst/>
            <a:rect l="l" t="t" r="r" b="b"/>
            <a:pathLst>
              <a:path w="3900804" h="2677159">
                <a:moveTo>
                  <a:pt x="0" y="446150"/>
                </a:moveTo>
                <a:lnTo>
                  <a:pt x="2616" y="397542"/>
                </a:lnTo>
                <a:lnTo>
                  <a:pt x="10285" y="350449"/>
                </a:lnTo>
                <a:lnTo>
                  <a:pt x="22733" y="305142"/>
                </a:lnTo>
                <a:lnTo>
                  <a:pt x="39690" y="261896"/>
                </a:lnTo>
                <a:lnTo>
                  <a:pt x="60884" y="220981"/>
                </a:lnTo>
                <a:lnTo>
                  <a:pt x="86042" y="182671"/>
                </a:lnTo>
                <a:lnTo>
                  <a:pt x="114893" y="147237"/>
                </a:lnTo>
                <a:lnTo>
                  <a:pt x="147164" y="114952"/>
                </a:lnTo>
                <a:lnTo>
                  <a:pt x="182585" y="86088"/>
                </a:lnTo>
                <a:lnTo>
                  <a:pt x="220882" y="60918"/>
                </a:lnTo>
                <a:lnTo>
                  <a:pt x="261785" y="39714"/>
                </a:lnTo>
                <a:lnTo>
                  <a:pt x="305022" y="22747"/>
                </a:lnTo>
                <a:lnTo>
                  <a:pt x="350320" y="10291"/>
                </a:lnTo>
                <a:lnTo>
                  <a:pt x="397408" y="2618"/>
                </a:lnTo>
                <a:lnTo>
                  <a:pt x="446013" y="0"/>
                </a:lnTo>
                <a:lnTo>
                  <a:pt x="3454664" y="0"/>
                </a:lnTo>
                <a:lnTo>
                  <a:pt x="3503271" y="2618"/>
                </a:lnTo>
                <a:lnTo>
                  <a:pt x="3550363" y="10291"/>
                </a:lnTo>
                <a:lnTo>
                  <a:pt x="3595668" y="22747"/>
                </a:lnTo>
                <a:lnTo>
                  <a:pt x="3638913" y="39714"/>
                </a:lnTo>
                <a:lnTo>
                  <a:pt x="3679826" y="60918"/>
                </a:lnTo>
                <a:lnTo>
                  <a:pt x="3718135" y="86088"/>
                </a:lnTo>
                <a:lnTo>
                  <a:pt x="3753568" y="114952"/>
                </a:lnTo>
                <a:lnTo>
                  <a:pt x="3785851" y="147237"/>
                </a:lnTo>
                <a:lnTo>
                  <a:pt x="3814714" y="182671"/>
                </a:lnTo>
                <a:lnTo>
                  <a:pt x="3839883" y="220981"/>
                </a:lnTo>
                <a:lnTo>
                  <a:pt x="3861087" y="261896"/>
                </a:lnTo>
                <a:lnTo>
                  <a:pt x="3878053" y="305142"/>
                </a:lnTo>
                <a:lnTo>
                  <a:pt x="3890508" y="350449"/>
                </a:lnTo>
                <a:lnTo>
                  <a:pt x="3898181" y="397542"/>
                </a:lnTo>
                <a:lnTo>
                  <a:pt x="3900799" y="446150"/>
                </a:lnTo>
                <a:lnTo>
                  <a:pt x="3900799" y="2230541"/>
                </a:lnTo>
                <a:lnTo>
                  <a:pt x="3898181" y="2279149"/>
                </a:lnTo>
                <a:lnTo>
                  <a:pt x="3890508" y="2326241"/>
                </a:lnTo>
                <a:lnTo>
                  <a:pt x="3878053" y="2371545"/>
                </a:lnTo>
                <a:lnTo>
                  <a:pt x="3861087" y="2414789"/>
                </a:lnTo>
                <a:lnTo>
                  <a:pt x="3839883" y="2455701"/>
                </a:lnTo>
                <a:lnTo>
                  <a:pt x="3814714" y="2494008"/>
                </a:lnTo>
                <a:lnTo>
                  <a:pt x="3785851" y="2529438"/>
                </a:lnTo>
                <a:lnTo>
                  <a:pt x="3753568" y="2561719"/>
                </a:lnTo>
                <a:lnTo>
                  <a:pt x="3718135" y="2590579"/>
                </a:lnTo>
                <a:lnTo>
                  <a:pt x="3679826" y="2615746"/>
                </a:lnTo>
                <a:lnTo>
                  <a:pt x="3638913" y="2636948"/>
                </a:lnTo>
                <a:lnTo>
                  <a:pt x="3595668" y="2653912"/>
                </a:lnTo>
                <a:lnTo>
                  <a:pt x="3550363" y="2666366"/>
                </a:lnTo>
                <a:lnTo>
                  <a:pt x="3503271" y="2674038"/>
                </a:lnTo>
                <a:lnTo>
                  <a:pt x="3454664" y="2676656"/>
                </a:lnTo>
                <a:lnTo>
                  <a:pt x="446013" y="2676656"/>
                </a:lnTo>
                <a:lnTo>
                  <a:pt x="397408" y="2674038"/>
                </a:lnTo>
                <a:lnTo>
                  <a:pt x="350320" y="2666366"/>
                </a:lnTo>
                <a:lnTo>
                  <a:pt x="305022" y="2653912"/>
                </a:lnTo>
                <a:lnTo>
                  <a:pt x="261785" y="2636948"/>
                </a:lnTo>
                <a:lnTo>
                  <a:pt x="220882" y="2615746"/>
                </a:lnTo>
                <a:lnTo>
                  <a:pt x="182585" y="2590579"/>
                </a:lnTo>
                <a:lnTo>
                  <a:pt x="147164" y="2561719"/>
                </a:lnTo>
                <a:lnTo>
                  <a:pt x="114893" y="2529438"/>
                </a:lnTo>
                <a:lnTo>
                  <a:pt x="86042" y="2494008"/>
                </a:lnTo>
                <a:lnTo>
                  <a:pt x="60884" y="2455701"/>
                </a:lnTo>
                <a:lnTo>
                  <a:pt x="39690" y="2414789"/>
                </a:lnTo>
                <a:lnTo>
                  <a:pt x="22733" y="2371545"/>
                </a:lnTo>
                <a:lnTo>
                  <a:pt x="10285" y="2326241"/>
                </a:lnTo>
                <a:lnTo>
                  <a:pt x="2616" y="2279149"/>
                </a:lnTo>
                <a:lnTo>
                  <a:pt x="0" y="2230541"/>
                </a:lnTo>
                <a:lnTo>
                  <a:pt x="0" y="446150"/>
                </a:lnTo>
                <a:close/>
              </a:path>
            </a:pathLst>
          </a:custGeom>
          <a:ln w="12700">
            <a:solidFill>
              <a:srgbClr val="7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0243" y="4223700"/>
            <a:ext cx="2706370" cy="7543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41350" marR="5080" indent="-629285">
              <a:lnSpc>
                <a:spcPts val="2860"/>
              </a:lnSpc>
              <a:spcBef>
                <a:spcPts val="215"/>
              </a:spcBef>
            </a:pPr>
            <a:r>
              <a:rPr sz="2400" b="1" i="1" spc="-10" dirty="0">
                <a:solidFill>
                  <a:srgbClr val="767070"/>
                </a:solidFill>
                <a:latin typeface="Calibri"/>
                <a:cs typeface="Calibri"/>
              </a:rPr>
              <a:t>4. </a:t>
            </a:r>
            <a:r>
              <a:rPr sz="2400" b="1" i="1" u="heavy" dirty="0">
                <a:solidFill>
                  <a:srgbClr val="767070"/>
                </a:solidFill>
                <a:uFill>
                  <a:solidFill>
                    <a:srgbClr val="767070"/>
                  </a:solidFill>
                </a:uFill>
                <a:latin typeface="Calibri"/>
                <a:cs typeface="Calibri"/>
              </a:rPr>
              <a:t>Contributions</a:t>
            </a:r>
            <a:r>
              <a:rPr sz="2400" b="1" i="1" u="heavy" spc="-175" dirty="0">
                <a:solidFill>
                  <a:srgbClr val="767070"/>
                </a:solidFill>
                <a:uFill>
                  <a:solidFill>
                    <a:srgbClr val="76707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10" dirty="0">
                <a:solidFill>
                  <a:srgbClr val="767070"/>
                </a:solidFill>
                <a:uFill>
                  <a:solidFill>
                    <a:srgbClr val="767070"/>
                  </a:solidFill>
                </a:uFill>
                <a:latin typeface="Calibri"/>
                <a:cs typeface="Calibri"/>
              </a:rPr>
              <a:t>from  </a:t>
            </a:r>
            <a:r>
              <a:rPr sz="2400" b="1" i="1" u="heavy" dirty="0">
                <a:solidFill>
                  <a:srgbClr val="767070"/>
                </a:solidFill>
                <a:uFill>
                  <a:solidFill>
                    <a:srgbClr val="767070"/>
                  </a:solidFill>
                </a:uFill>
                <a:latin typeface="Calibri"/>
                <a:cs typeface="Calibri"/>
              </a:rPr>
              <a:t>Philanthropists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47975" y="4287136"/>
            <a:ext cx="266827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5. </a:t>
            </a:r>
            <a:r>
              <a:rPr sz="2400" b="1" i="1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Club</a:t>
            </a:r>
            <a:r>
              <a:rPr sz="2400" b="1" i="1" u="heavy" spc="-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Contributions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55361" y="4209158"/>
            <a:ext cx="299339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i="1" spc="-10" dirty="0">
                <a:solidFill>
                  <a:srgbClr val="7F5F00"/>
                </a:solidFill>
                <a:latin typeface="Calibri"/>
                <a:cs typeface="Calibri"/>
              </a:rPr>
              <a:t>6. </a:t>
            </a:r>
            <a:r>
              <a:rPr sz="2400" b="1" i="1" u="heavy" dirty="0">
                <a:solidFill>
                  <a:srgbClr val="7F5F00"/>
                </a:solidFill>
                <a:uFill>
                  <a:solidFill>
                    <a:srgbClr val="7F5F00"/>
                  </a:solidFill>
                </a:uFill>
                <a:latin typeface="Calibri"/>
                <a:cs typeface="Calibri"/>
              </a:rPr>
              <a:t>Government</a:t>
            </a:r>
            <a:r>
              <a:rPr sz="2400" b="1" i="1" u="heavy" spc="-160" dirty="0">
                <a:solidFill>
                  <a:srgbClr val="7F5F00"/>
                </a:solidFill>
                <a:uFill>
                  <a:solidFill>
                    <a:srgbClr val="7F5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5" dirty="0">
                <a:solidFill>
                  <a:srgbClr val="7F5F00"/>
                </a:solidFill>
                <a:uFill>
                  <a:solidFill>
                    <a:srgbClr val="7F5F00"/>
                  </a:solidFill>
                </a:uFill>
                <a:latin typeface="Calibri"/>
                <a:cs typeface="Calibri"/>
              </a:rPr>
              <a:t>Funding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19212" y="5017897"/>
            <a:ext cx="1700021" cy="1700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61925" y="4802504"/>
            <a:ext cx="2236469" cy="1432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05572" y="5823980"/>
            <a:ext cx="1976756" cy="929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70280" y="4745559"/>
            <a:ext cx="2747009" cy="18313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3555" y="970211"/>
            <a:ext cx="6297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FINANCIAL </a:t>
            </a:r>
            <a:r>
              <a:rPr sz="3600" spc="-20" dirty="0"/>
              <a:t>PARTNERSHIP</a:t>
            </a:r>
            <a:r>
              <a:rPr sz="3600" spc="-210" dirty="0"/>
              <a:t> </a:t>
            </a:r>
            <a:r>
              <a:rPr sz="3600" spc="-20" dirty="0"/>
              <a:t>MODEL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42900" y="2209800"/>
            <a:ext cx="8248650" cy="339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88768" y="2258056"/>
            <a:ext cx="25146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40" dirty="0">
                <a:latin typeface="Calibri"/>
                <a:cs typeface="Calibri"/>
              </a:rPr>
              <a:t>20%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8333" y="4633021"/>
            <a:ext cx="25146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40" dirty="0">
                <a:latin typeface="Calibri"/>
                <a:cs typeface="Calibri"/>
              </a:rPr>
              <a:t>70%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78380" y="2572032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529"/>
                </a:moveTo>
                <a:lnTo>
                  <a:pt x="139529" y="139529"/>
                </a:lnTo>
                <a:lnTo>
                  <a:pt x="139529" y="0"/>
                </a:lnTo>
                <a:lnTo>
                  <a:pt x="0" y="0"/>
                </a:lnTo>
                <a:lnTo>
                  <a:pt x="0" y="139529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78379" y="2572032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529"/>
                </a:moveTo>
                <a:lnTo>
                  <a:pt x="139529" y="139529"/>
                </a:lnTo>
                <a:lnTo>
                  <a:pt x="139529" y="0"/>
                </a:lnTo>
                <a:lnTo>
                  <a:pt x="0" y="0"/>
                </a:lnTo>
                <a:lnTo>
                  <a:pt x="0" y="13952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76114" y="2444428"/>
            <a:ext cx="18967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Club</a:t>
            </a:r>
            <a:r>
              <a:rPr sz="20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Contribution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78380" y="3549056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541"/>
                </a:moveTo>
                <a:lnTo>
                  <a:pt x="139529" y="139541"/>
                </a:lnTo>
                <a:lnTo>
                  <a:pt x="139529" y="0"/>
                </a:lnTo>
                <a:lnTo>
                  <a:pt x="0" y="0"/>
                </a:lnTo>
                <a:lnTo>
                  <a:pt x="0" y="1395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78379" y="3549057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541"/>
                </a:moveTo>
                <a:lnTo>
                  <a:pt x="139529" y="139541"/>
                </a:lnTo>
                <a:lnTo>
                  <a:pt x="139529" y="0"/>
                </a:lnTo>
                <a:lnTo>
                  <a:pt x="0" y="0"/>
                </a:lnTo>
                <a:lnTo>
                  <a:pt x="0" y="13954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76114" y="3422583"/>
            <a:ext cx="265811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Community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Contribution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78380" y="4525934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541"/>
                </a:moveTo>
                <a:lnTo>
                  <a:pt x="139529" y="139541"/>
                </a:lnTo>
                <a:lnTo>
                  <a:pt x="139529" y="0"/>
                </a:lnTo>
                <a:lnTo>
                  <a:pt x="0" y="0"/>
                </a:lnTo>
                <a:lnTo>
                  <a:pt x="0" y="13954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8379" y="4525934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541"/>
                </a:moveTo>
                <a:lnTo>
                  <a:pt x="139529" y="139541"/>
                </a:lnTo>
                <a:lnTo>
                  <a:pt x="139529" y="0"/>
                </a:lnTo>
                <a:lnTo>
                  <a:pt x="0" y="0"/>
                </a:lnTo>
                <a:lnTo>
                  <a:pt x="0" y="13954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76114" y="4400865"/>
            <a:ext cx="98488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Sponsors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06010" y="5984552"/>
            <a:ext cx="438467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*Sponsors </a:t>
            </a:r>
            <a:r>
              <a:rPr sz="1800" b="1" i="1" spc="10" dirty="0">
                <a:latin typeface="Calibri"/>
                <a:cs typeface="Calibri"/>
              </a:rPr>
              <a:t>include </a:t>
            </a:r>
            <a:r>
              <a:rPr sz="1800" b="1" i="1" spc="-20" dirty="0">
                <a:latin typeface="Calibri"/>
                <a:cs typeface="Calibri"/>
              </a:rPr>
              <a:t>CSR </a:t>
            </a:r>
            <a:r>
              <a:rPr sz="1800" b="1" i="1" spc="15" dirty="0">
                <a:latin typeface="Calibri"/>
                <a:cs typeface="Calibri"/>
              </a:rPr>
              <a:t>funding, </a:t>
            </a:r>
            <a:r>
              <a:rPr sz="1800" b="1" i="1" dirty="0">
                <a:latin typeface="Calibri"/>
                <a:cs typeface="Calibri"/>
              </a:rPr>
              <a:t>Rotary</a:t>
            </a:r>
            <a:r>
              <a:rPr sz="1800" b="1" i="1" spc="-30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grants,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1800" b="1" i="1" dirty="0">
                <a:latin typeface="Calibri"/>
                <a:cs typeface="Calibri"/>
              </a:rPr>
              <a:t>Government subsidies</a:t>
            </a:r>
            <a:r>
              <a:rPr sz="1800" b="1" i="1" spc="-10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99155" y="2651756"/>
            <a:ext cx="669925" cy="3987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4290">
              <a:lnSpc>
                <a:spcPts val="944"/>
              </a:lnSpc>
              <a:spcBef>
                <a:spcPts val="125"/>
              </a:spcBef>
            </a:pPr>
            <a:r>
              <a:rPr sz="950" spc="40" dirty="0">
                <a:latin typeface="Calibri"/>
                <a:cs typeface="Calibri"/>
              </a:rPr>
              <a:t>10%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1964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38895" y="2514025"/>
            <a:ext cx="668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25%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75014" y="4163121"/>
            <a:ext cx="6724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17359"/>
          </a:xfrm>
          <a:custGeom>
            <a:avLst/>
            <a:gdLst/>
            <a:ahLst/>
            <a:cxnLst/>
            <a:rect l="l" t="t" r="r" b="b"/>
            <a:pathLst>
              <a:path w="12192000" h="6817359">
                <a:moveTo>
                  <a:pt x="0" y="6816899"/>
                </a:moveTo>
                <a:lnTo>
                  <a:pt x="12191999" y="6816899"/>
                </a:lnTo>
                <a:lnTo>
                  <a:pt x="12191999" y="0"/>
                </a:lnTo>
                <a:lnTo>
                  <a:pt x="0" y="0"/>
                </a:lnTo>
                <a:lnTo>
                  <a:pt x="0" y="6816899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970211"/>
            <a:ext cx="8975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/>
              <a:t>CONSOLIDATED TARGETS </a:t>
            </a:r>
            <a:r>
              <a:rPr sz="3600" spc="-15" dirty="0"/>
              <a:t>FOR </a:t>
            </a:r>
            <a:r>
              <a:rPr sz="3600" spc="-10" dirty="0"/>
              <a:t>NEXT </a:t>
            </a:r>
            <a:r>
              <a:rPr sz="3600" spc="-5" dirty="0"/>
              <a:t>FIVE</a:t>
            </a:r>
            <a:r>
              <a:rPr sz="3600" spc="155" dirty="0"/>
              <a:t> </a:t>
            </a:r>
            <a:r>
              <a:rPr sz="3600" spc="-20" dirty="0"/>
              <a:t>YEARS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28600" y="1762935"/>
            <a:ext cx="11862435" cy="4126229"/>
          </a:xfrm>
          <a:custGeom>
            <a:avLst/>
            <a:gdLst/>
            <a:ahLst/>
            <a:cxnLst/>
            <a:rect l="l" t="t" r="r" b="b"/>
            <a:pathLst>
              <a:path w="11862435" h="4126229">
                <a:moveTo>
                  <a:pt x="0" y="4126230"/>
                </a:moveTo>
                <a:lnTo>
                  <a:pt x="11861810" y="4126230"/>
                </a:lnTo>
                <a:lnTo>
                  <a:pt x="11861810" y="0"/>
                </a:lnTo>
                <a:lnTo>
                  <a:pt x="0" y="0"/>
                </a:lnTo>
                <a:lnTo>
                  <a:pt x="0" y="412623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661" y="1866514"/>
            <a:ext cx="11659235" cy="3736340"/>
          </a:xfrm>
          <a:prstGeom prst="rect">
            <a:avLst/>
          </a:prstGeom>
        </p:spPr>
        <p:txBody>
          <a:bodyPr vert="horz" wrap="square" lIns="0" tIns="2495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atersheds</a:t>
            </a:r>
            <a:r>
              <a:rPr sz="2000" b="1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25" dirty="0">
                <a:solidFill>
                  <a:srgbClr val="006FC0"/>
                </a:solidFill>
                <a:latin typeface="Calibri"/>
                <a:cs typeface="Calibri"/>
              </a:rPr>
              <a:t>10,000</a:t>
            </a:r>
            <a:r>
              <a:rPr sz="2000" b="1" i="1" spc="-1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6FC0"/>
                </a:solidFill>
                <a:latin typeface="Calibri"/>
                <a:cs typeface="Calibri"/>
              </a:rPr>
              <a:t>Watershed</a:t>
            </a:r>
            <a:r>
              <a:rPr sz="2000" b="1" i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006FC0"/>
                </a:solidFill>
                <a:latin typeface="Calibri"/>
                <a:cs typeface="Calibri"/>
              </a:rPr>
              <a:t>Structures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wareness</a:t>
            </a:r>
            <a:r>
              <a:rPr sz="2000" b="1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Calibri"/>
                <a:cs typeface="Calibri"/>
              </a:rPr>
              <a:t>Reach</a:t>
            </a:r>
            <a:r>
              <a:rPr sz="2000" b="1" i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25" dirty="0">
                <a:solidFill>
                  <a:srgbClr val="006FC0"/>
                </a:solidFill>
                <a:latin typeface="Calibri"/>
                <a:cs typeface="Calibri"/>
              </a:rPr>
              <a:t>500</a:t>
            </a:r>
            <a:r>
              <a:rPr sz="2000" b="1" i="1" spc="-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20" dirty="0">
                <a:solidFill>
                  <a:srgbClr val="006FC0"/>
                </a:solidFill>
                <a:latin typeface="Calibri"/>
                <a:cs typeface="Calibri"/>
              </a:rPr>
              <a:t>million</a:t>
            </a:r>
            <a:r>
              <a:rPr sz="2000" b="1" i="1" spc="-1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people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ransformation</a:t>
            </a:r>
            <a:r>
              <a:rPr sz="2000" b="1" spc="-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25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0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Bodies</a:t>
            </a:r>
            <a:r>
              <a:rPr sz="2000" b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000" b="1" i="1" spc="25" dirty="0">
                <a:solidFill>
                  <a:srgbClr val="006FC0"/>
                </a:solidFill>
                <a:latin typeface="Calibri"/>
                <a:cs typeface="Calibri"/>
              </a:rPr>
              <a:t>10,000</a:t>
            </a:r>
            <a:r>
              <a:rPr sz="2000" b="1" i="1" spc="-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6FC0"/>
                </a:solidFill>
                <a:latin typeface="Calibri"/>
                <a:cs typeface="Calibri"/>
              </a:rPr>
              <a:t>Lakes/</a:t>
            </a:r>
            <a:r>
              <a:rPr sz="2000" b="1" i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Ponds/</a:t>
            </a:r>
            <a:r>
              <a:rPr sz="2000" b="1" i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6FC0"/>
                </a:solidFill>
                <a:latin typeface="Calibri"/>
                <a:cs typeface="Calibri"/>
              </a:rPr>
              <a:t>Bavdis</a:t>
            </a:r>
            <a:endParaRPr sz="2000">
              <a:latin typeface="Calibri"/>
              <a:cs typeface="Calibri"/>
            </a:endParaRPr>
          </a:p>
          <a:p>
            <a:pPr marL="2529205" marR="5080" indent="-2517140">
              <a:lnSpc>
                <a:spcPct val="103600"/>
              </a:lnSpc>
              <a:spcBef>
                <a:spcPts val="455"/>
              </a:spcBef>
            </a:pP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fficient</a:t>
            </a:r>
            <a:r>
              <a:rPr sz="2000" b="1" spc="-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Use</a:t>
            </a:r>
            <a:r>
              <a:rPr sz="20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25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Calibri"/>
                <a:cs typeface="Calibri"/>
              </a:rPr>
              <a:t>Reduce</a:t>
            </a:r>
            <a:r>
              <a:rPr sz="2000" b="1" i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006FC0"/>
                </a:solidFill>
                <a:latin typeface="Calibri"/>
                <a:cs typeface="Calibri"/>
              </a:rPr>
              <a:t>Consumption</a:t>
            </a:r>
            <a:r>
              <a:rPr sz="2000" b="1" i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2000" b="1" i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20" dirty="0">
                <a:solidFill>
                  <a:srgbClr val="006FC0"/>
                </a:solidFill>
                <a:latin typeface="Calibri"/>
                <a:cs typeface="Calibri"/>
              </a:rPr>
              <a:t>25</a:t>
            </a:r>
            <a:r>
              <a:rPr sz="2000" b="1" i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Calibri"/>
                <a:cs typeface="Calibri"/>
              </a:rPr>
              <a:t>Lakh</a:t>
            </a:r>
            <a:r>
              <a:rPr sz="2000" b="1" i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Households</a:t>
            </a:r>
            <a:r>
              <a:rPr sz="2000" b="1" i="1" spc="-1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2000" b="1" i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25" dirty="0">
                <a:solidFill>
                  <a:srgbClr val="006FC0"/>
                </a:solidFill>
                <a:latin typeface="Calibri"/>
                <a:cs typeface="Calibri"/>
              </a:rPr>
              <a:t>15,000</a:t>
            </a:r>
            <a:r>
              <a:rPr sz="2000" b="1" i="1" spc="-1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15" dirty="0">
                <a:solidFill>
                  <a:srgbClr val="006FC0"/>
                </a:solidFill>
                <a:latin typeface="Calibri"/>
                <a:cs typeface="Calibri"/>
              </a:rPr>
              <a:t>Drip/</a:t>
            </a:r>
            <a:r>
              <a:rPr sz="2000" b="1" i="1" spc="-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25" dirty="0">
                <a:solidFill>
                  <a:srgbClr val="006FC0"/>
                </a:solidFill>
                <a:latin typeface="Calibri"/>
                <a:cs typeface="Calibri"/>
              </a:rPr>
              <a:t>Micro</a:t>
            </a:r>
            <a:r>
              <a:rPr sz="2000" b="1" i="1" spc="-1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006FC0"/>
                </a:solidFill>
                <a:latin typeface="Calibri"/>
                <a:cs typeface="Calibri"/>
              </a:rPr>
              <a:t>Irrigation</a:t>
            </a:r>
            <a:r>
              <a:rPr sz="2000" b="1" i="1" spc="-1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15" dirty="0">
                <a:solidFill>
                  <a:srgbClr val="006FC0"/>
                </a:solidFill>
                <a:latin typeface="Calibri"/>
                <a:cs typeface="Calibri"/>
              </a:rPr>
              <a:t>Systems  </a:t>
            </a:r>
            <a:r>
              <a:rPr sz="2000" b="1" i="1" spc="5" dirty="0">
                <a:solidFill>
                  <a:srgbClr val="006FC0"/>
                </a:solidFill>
                <a:latin typeface="Calibri"/>
                <a:cs typeface="Calibri"/>
              </a:rPr>
              <a:t>Recycle Grey </a:t>
            </a:r>
            <a:r>
              <a:rPr sz="2000" b="1" i="1" spc="-25" dirty="0">
                <a:solidFill>
                  <a:srgbClr val="006FC0"/>
                </a:solidFill>
                <a:latin typeface="Calibri"/>
                <a:cs typeface="Calibri"/>
              </a:rPr>
              <a:t>Water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2000" b="1" i="1" spc="20" dirty="0">
                <a:solidFill>
                  <a:srgbClr val="006FC0"/>
                </a:solidFill>
                <a:latin typeface="Calibri"/>
                <a:cs typeface="Calibri"/>
              </a:rPr>
              <a:t>5,000</a:t>
            </a:r>
            <a:r>
              <a:rPr sz="2000" b="1" i="1" spc="-2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006FC0"/>
                </a:solidFill>
                <a:latin typeface="Calibri"/>
                <a:cs typeface="Calibri"/>
              </a:rPr>
              <a:t>Sites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ain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Harvesting</a:t>
            </a:r>
            <a:r>
              <a:rPr sz="2000" b="1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25" dirty="0">
                <a:solidFill>
                  <a:srgbClr val="006FC0"/>
                </a:solidFill>
                <a:latin typeface="Calibri"/>
                <a:cs typeface="Calibri"/>
              </a:rPr>
              <a:t>50,000</a:t>
            </a:r>
            <a:r>
              <a:rPr sz="2000" b="1" i="1" spc="-1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Projects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765" y="5975436"/>
            <a:ext cx="11343005" cy="462280"/>
          </a:xfrm>
          <a:prstGeom prst="rect">
            <a:avLst/>
          </a:prstGeom>
          <a:solidFill>
            <a:srgbClr val="FFD965"/>
          </a:solidFill>
        </p:spPr>
        <p:txBody>
          <a:bodyPr vert="horz" wrap="square" lIns="0" tIns="34925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275"/>
              </a:spcBef>
            </a:pPr>
            <a:r>
              <a:rPr sz="2400" b="1" spc="10" dirty="0">
                <a:solidFill>
                  <a:srgbClr val="7F5F00"/>
                </a:solidFill>
                <a:latin typeface="Calibri"/>
                <a:cs typeface="Calibri"/>
              </a:rPr>
              <a:t>EXPECTED </a:t>
            </a:r>
            <a:r>
              <a:rPr sz="2400" b="1" spc="-5" dirty="0">
                <a:solidFill>
                  <a:srgbClr val="7F5F00"/>
                </a:solidFill>
                <a:latin typeface="Calibri"/>
                <a:cs typeface="Calibri"/>
              </a:rPr>
              <a:t>OUTCOME </a:t>
            </a:r>
            <a:r>
              <a:rPr sz="2400" b="1" spc="-15" dirty="0">
                <a:solidFill>
                  <a:srgbClr val="7F5F00"/>
                </a:solidFill>
                <a:latin typeface="Calibri"/>
                <a:cs typeface="Calibri"/>
              </a:rPr>
              <a:t>:Integrated </a:t>
            </a:r>
            <a:r>
              <a:rPr sz="2400" b="1" spc="-10" dirty="0">
                <a:solidFill>
                  <a:srgbClr val="7F5F00"/>
                </a:solidFill>
                <a:latin typeface="Calibri"/>
                <a:cs typeface="Calibri"/>
              </a:rPr>
              <a:t>work </a:t>
            </a:r>
            <a:r>
              <a:rPr sz="2400" b="1" dirty="0">
                <a:solidFill>
                  <a:srgbClr val="7F5F00"/>
                </a:solidFill>
                <a:latin typeface="Calibri"/>
                <a:cs typeface="Calibri"/>
              </a:rPr>
              <a:t>in </a:t>
            </a:r>
            <a:r>
              <a:rPr sz="2400" b="1" spc="5" dirty="0">
                <a:solidFill>
                  <a:srgbClr val="7F5F00"/>
                </a:solidFill>
                <a:latin typeface="Calibri"/>
                <a:cs typeface="Calibri"/>
              </a:rPr>
              <a:t>all </a:t>
            </a:r>
            <a:r>
              <a:rPr sz="2400" b="1" spc="-25" dirty="0">
                <a:solidFill>
                  <a:srgbClr val="7F5F00"/>
                </a:solidFill>
                <a:latin typeface="Calibri"/>
                <a:cs typeface="Calibri"/>
              </a:rPr>
              <a:t>Verticals </a:t>
            </a:r>
            <a:r>
              <a:rPr sz="2400" b="1" dirty="0">
                <a:solidFill>
                  <a:srgbClr val="7F5F00"/>
                </a:solidFill>
                <a:latin typeface="Calibri"/>
                <a:cs typeface="Calibri"/>
              </a:rPr>
              <a:t>will </a:t>
            </a:r>
            <a:r>
              <a:rPr sz="2400" b="1" spc="-20" dirty="0">
                <a:solidFill>
                  <a:srgbClr val="7F5F00"/>
                </a:solidFill>
                <a:latin typeface="Calibri"/>
                <a:cs typeface="Calibri"/>
              </a:rPr>
              <a:t>produce </a:t>
            </a:r>
            <a:r>
              <a:rPr sz="2400" b="1" spc="-15" dirty="0">
                <a:solidFill>
                  <a:srgbClr val="7F5F00"/>
                </a:solidFill>
                <a:latin typeface="Calibri"/>
                <a:cs typeface="Calibri"/>
              </a:rPr>
              <a:t>5000 </a:t>
            </a:r>
            <a:r>
              <a:rPr sz="2400" b="1" spc="-10" dirty="0">
                <a:solidFill>
                  <a:srgbClr val="7F5F00"/>
                </a:solidFill>
                <a:latin typeface="Calibri"/>
                <a:cs typeface="Calibri"/>
              </a:rPr>
              <a:t>Happy</a:t>
            </a:r>
            <a:r>
              <a:rPr sz="2400" b="1" spc="-155" dirty="0">
                <a:solidFill>
                  <a:srgbClr val="7F5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5F00"/>
                </a:solidFill>
                <a:latin typeface="Calibri"/>
                <a:cs typeface="Calibri"/>
              </a:rPr>
              <a:t>Villages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17359"/>
          </a:xfrm>
          <a:custGeom>
            <a:avLst/>
            <a:gdLst/>
            <a:ahLst/>
            <a:cxnLst/>
            <a:rect l="l" t="t" r="r" b="b"/>
            <a:pathLst>
              <a:path w="12192000" h="6817359">
                <a:moveTo>
                  <a:pt x="0" y="6816899"/>
                </a:moveTo>
                <a:lnTo>
                  <a:pt x="12191999" y="6816899"/>
                </a:lnTo>
                <a:lnTo>
                  <a:pt x="12191999" y="0"/>
                </a:lnTo>
                <a:lnTo>
                  <a:pt x="0" y="0"/>
                </a:lnTo>
                <a:lnTo>
                  <a:pt x="0" y="6816899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970211"/>
            <a:ext cx="8595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/>
              <a:t>TARGETS </a:t>
            </a:r>
            <a:r>
              <a:rPr sz="3600" spc="-15" dirty="0"/>
              <a:t>FOR </a:t>
            </a:r>
            <a:r>
              <a:rPr sz="3600" spc="-55" dirty="0"/>
              <a:t>EACH </a:t>
            </a:r>
            <a:r>
              <a:rPr sz="3600" dirty="0"/>
              <a:t>DISTRICT </a:t>
            </a:r>
            <a:r>
              <a:rPr sz="3600" spc="-15" dirty="0"/>
              <a:t>FOR </a:t>
            </a:r>
            <a:r>
              <a:rPr sz="3600" spc="-55" dirty="0"/>
              <a:t>EACH</a:t>
            </a:r>
            <a:r>
              <a:rPr sz="3600" spc="290" dirty="0"/>
              <a:t> </a:t>
            </a:r>
            <a:r>
              <a:rPr sz="3600" spc="-25" dirty="0"/>
              <a:t>YEAR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28600" y="1935297"/>
            <a:ext cx="11862435" cy="4704080"/>
          </a:xfrm>
          <a:custGeom>
            <a:avLst/>
            <a:gdLst/>
            <a:ahLst/>
            <a:cxnLst/>
            <a:rect l="l" t="t" r="r" b="b"/>
            <a:pathLst>
              <a:path w="11862435" h="4704080">
                <a:moveTo>
                  <a:pt x="0" y="4703460"/>
                </a:moveTo>
                <a:lnTo>
                  <a:pt x="11861810" y="4703460"/>
                </a:lnTo>
                <a:lnTo>
                  <a:pt x="11861810" y="0"/>
                </a:lnTo>
                <a:lnTo>
                  <a:pt x="0" y="0"/>
                </a:lnTo>
                <a:lnTo>
                  <a:pt x="0" y="470346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661" y="1882643"/>
            <a:ext cx="10934700" cy="4594225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35"/>
              </a:spcBef>
            </a:pP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atersheds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400" b="1" i="1" spc="-10" dirty="0">
                <a:solidFill>
                  <a:srgbClr val="006FC0"/>
                </a:solidFill>
                <a:latin typeface="Calibri"/>
                <a:cs typeface="Calibri"/>
              </a:rPr>
              <a:t>50 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Watershed</a:t>
            </a:r>
            <a:r>
              <a:rPr sz="2400" b="1" i="1" spc="-1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Structures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wareness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Reach 2.5million</a:t>
            </a:r>
            <a:r>
              <a:rPr sz="2400" b="1" i="1" spc="-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6FC0"/>
                </a:solidFill>
                <a:latin typeface="Calibri"/>
                <a:cs typeface="Calibri"/>
              </a:rPr>
              <a:t>people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15"/>
              </a:spcBef>
            </a:pP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ransformation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Water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Bodies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400" b="1" i="1" spc="-10" dirty="0">
                <a:solidFill>
                  <a:srgbClr val="006FC0"/>
                </a:solidFill>
                <a:latin typeface="Calibri"/>
                <a:cs typeface="Calibri"/>
              </a:rPr>
              <a:t>50 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Lakes/ </a:t>
            </a:r>
            <a:r>
              <a:rPr sz="2400" b="1" i="1" spc="-10" dirty="0">
                <a:solidFill>
                  <a:srgbClr val="006FC0"/>
                </a:solidFill>
                <a:latin typeface="Calibri"/>
                <a:cs typeface="Calibri"/>
              </a:rPr>
              <a:t>Ponds/</a:t>
            </a:r>
            <a:r>
              <a:rPr sz="2400" b="1" i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Bavdis</a:t>
            </a:r>
            <a:endParaRPr sz="2400">
              <a:latin typeface="Calibri"/>
              <a:cs typeface="Calibri"/>
            </a:endParaRPr>
          </a:p>
          <a:p>
            <a:pPr marL="3062605" marR="5080" indent="-3050540">
              <a:lnSpc>
                <a:spcPct val="102499"/>
              </a:lnSpc>
              <a:spcBef>
                <a:spcPts val="530"/>
              </a:spcBef>
            </a:pP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fficient 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Use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Water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Reduce </a:t>
            </a:r>
            <a:r>
              <a:rPr sz="2400" b="1" i="1" spc="5" dirty="0">
                <a:solidFill>
                  <a:srgbClr val="006FC0"/>
                </a:solidFill>
                <a:latin typeface="Calibri"/>
                <a:cs typeface="Calibri"/>
              </a:rPr>
              <a:t>Consumption </a:t>
            </a:r>
            <a:r>
              <a:rPr sz="2400" b="1" i="1" spc="15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2400" b="1" i="1" spc="-20" dirty="0">
                <a:solidFill>
                  <a:srgbClr val="006FC0"/>
                </a:solidFill>
                <a:latin typeface="Calibri"/>
                <a:cs typeface="Calibri"/>
              </a:rPr>
              <a:t>12,500 </a:t>
            </a:r>
            <a:r>
              <a:rPr sz="2400" b="1" i="1" spc="5" dirty="0">
                <a:solidFill>
                  <a:srgbClr val="006FC0"/>
                </a:solidFill>
                <a:latin typeface="Calibri"/>
                <a:cs typeface="Calibri"/>
              </a:rPr>
              <a:t>Households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2400" b="1" i="1" spc="-10" dirty="0">
                <a:solidFill>
                  <a:srgbClr val="006FC0"/>
                </a:solidFill>
                <a:latin typeface="Calibri"/>
                <a:cs typeface="Calibri"/>
              </a:rPr>
              <a:t>75 Drip/</a:t>
            </a:r>
            <a:r>
              <a:rPr sz="2400" b="1" i="1" spc="-2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6FC0"/>
                </a:solidFill>
                <a:latin typeface="Calibri"/>
                <a:cs typeface="Calibri"/>
              </a:rPr>
              <a:t>Micro 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Irrigation</a:t>
            </a:r>
            <a:r>
              <a:rPr sz="2400" b="1" i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6FC0"/>
                </a:solidFill>
                <a:latin typeface="Calibri"/>
                <a:cs typeface="Calibri"/>
              </a:rPr>
              <a:t>Systems</a:t>
            </a:r>
            <a:endParaRPr sz="2400">
              <a:latin typeface="Calibri"/>
              <a:cs typeface="Calibri"/>
            </a:endParaRPr>
          </a:p>
          <a:p>
            <a:pPr marL="3062605">
              <a:lnSpc>
                <a:spcPts val="2855"/>
              </a:lnSpc>
            </a:pP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Recycle </a:t>
            </a:r>
            <a:r>
              <a:rPr sz="2400" b="1" i="1" spc="-10" dirty="0">
                <a:solidFill>
                  <a:srgbClr val="006FC0"/>
                </a:solidFill>
                <a:latin typeface="Calibri"/>
                <a:cs typeface="Calibri"/>
              </a:rPr>
              <a:t>Grey </a:t>
            </a:r>
            <a:r>
              <a:rPr sz="2400" b="1" i="1" spc="-15" dirty="0">
                <a:solidFill>
                  <a:srgbClr val="006FC0"/>
                </a:solidFill>
                <a:latin typeface="Calibri"/>
                <a:cs typeface="Calibri"/>
              </a:rPr>
              <a:t>Water </a:t>
            </a:r>
            <a:r>
              <a:rPr sz="2400" b="1" i="1" spc="15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2400" b="1" i="1" spc="-10" dirty="0">
                <a:solidFill>
                  <a:srgbClr val="006FC0"/>
                </a:solidFill>
                <a:latin typeface="Calibri"/>
                <a:cs typeface="Calibri"/>
              </a:rPr>
              <a:t>25</a:t>
            </a:r>
            <a:r>
              <a:rPr sz="2400" b="1" i="1" spc="-1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Sites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ain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Water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Harvesting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400" b="1" i="1" spc="-15" dirty="0">
                <a:solidFill>
                  <a:srgbClr val="006FC0"/>
                </a:solidFill>
                <a:latin typeface="Calibri"/>
                <a:cs typeface="Calibri"/>
              </a:rPr>
              <a:t>250</a:t>
            </a:r>
            <a:r>
              <a:rPr sz="2400" b="1" i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6FC0"/>
                </a:solidFill>
                <a:latin typeface="Calibri"/>
                <a:cs typeface="Calibri"/>
              </a:rPr>
              <a:t>Projects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17359"/>
          </a:xfrm>
          <a:custGeom>
            <a:avLst/>
            <a:gdLst/>
            <a:ahLst/>
            <a:cxnLst/>
            <a:rect l="l" t="t" r="r" b="b"/>
            <a:pathLst>
              <a:path w="12192000" h="6817359">
                <a:moveTo>
                  <a:pt x="0" y="6816899"/>
                </a:moveTo>
                <a:lnTo>
                  <a:pt x="12191999" y="6816899"/>
                </a:lnTo>
                <a:lnTo>
                  <a:pt x="12191999" y="0"/>
                </a:lnTo>
                <a:lnTo>
                  <a:pt x="0" y="0"/>
                </a:lnTo>
                <a:lnTo>
                  <a:pt x="0" y="6816899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1" y="970211"/>
            <a:ext cx="3940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CHANNEL </a:t>
            </a:r>
            <a:r>
              <a:rPr sz="3600" spc="-25" dirty="0"/>
              <a:t>PARTNERS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0663" y="2235427"/>
            <a:ext cx="2788029" cy="691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13847" y="5193042"/>
            <a:ext cx="1319150" cy="1319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2178" y="3488311"/>
            <a:ext cx="1213509" cy="14118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0756" y="3441698"/>
            <a:ext cx="1505078" cy="15050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58721" y="5418557"/>
            <a:ext cx="1694688" cy="10757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4280" y="5480572"/>
            <a:ext cx="1958720" cy="1027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51197" y="2060838"/>
            <a:ext cx="2228088" cy="10402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88926" y="1965694"/>
            <a:ext cx="1319150" cy="11176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54952" y="2235369"/>
            <a:ext cx="2143125" cy="6966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6033" y="3596792"/>
            <a:ext cx="2132328" cy="8529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73686" y="3337178"/>
            <a:ext cx="1191652" cy="18470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513" y="1880548"/>
            <a:ext cx="10373995" cy="38157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 indent="-18415" algn="ctr">
              <a:lnSpc>
                <a:spcPct val="90100"/>
              </a:lnSpc>
              <a:spcBef>
                <a:spcPts val="750"/>
              </a:spcBef>
            </a:pPr>
            <a:r>
              <a:rPr sz="5400" b="0" spc="25" dirty="0">
                <a:solidFill>
                  <a:srgbClr val="1F3863"/>
                </a:solidFill>
                <a:latin typeface="Calibri Light"/>
                <a:cs typeface="Calibri Light"/>
              </a:rPr>
              <a:t>Let</a:t>
            </a:r>
            <a:r>
              <a:rPr sz="5400" b="0" spc="-300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5400" b="0" spc="20" dirty="0">
                <a:solidFill>
                  <a:srgbClr val="1F3863"/>
                </a:solidFill>
                <a:latin typeface="Calibri Light"/>
                <a:cs typeface="Calibri Light"/>
              </a:rPr>
              <a:t>us</a:t>
            </a:r>
            <a:r>
              <a:rPr sz="5400" b="0" spc="-165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5400" b="0" spc="10" dirty="0">
                <a:solidFill>
                  <a:srgbClr val="1F3863"/>
                </a:solidFill>
                <a:latin typeface="Calibri Light"/>
                <a:cs typeface="Calibri Light"/>
              </a:rPr>
              <a:t>Kindle</a:t>
            </a:r>
            <a:r>
              <a:rPr sz="5400" b="0" spc="-365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5400" b="0" spc="20" dirty="0">
                <a:solidFill>
                  <a:srgbClr val="1F3863"/>
                </a:solidFill>
                <a:latin typeface="Calibri Light"/>
                <a:cs typeface="Calibri Light"/>
              </a:rPr>
              <a:t>the</a:t>
            </a:r>
            <a:r>
              <a:rPr sz="5400" b="0" spc="-220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5400" b="0" spc="10" dirty="0">
                <a:solidFill>
                  <a:srgbClr val="1F3863"/>
                </a:solidFill>
                <a:latin typeface="Calibri Light"/>
                <a:cs typeface="Calibri Light"/>
              </a:rPr>
              <a:t>spark</a:t>
            </a:r>
            <a:r>
              <a:rPr sz="5400" b="0" spc="-305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5400" b="0" dirty="0">
                <a:solidFill>
                  <a:srgbClr val="1F3863"/>
                </a:solidFill>
                <a:latin typeface="Calibri Light"/>
                <a:cs typeface="Calibri Light"/>
              </a:rPr>
              <a:t>with-in</a:t>
            </a:r>
            <a:r>
              <a:rPr sz="5400" b="0" spc="-275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5400" b="0" spc="-25" dirty="0">
                <a:solidFill>
                  <a:srgbClr val="1F3863"/>
                </a:solidFill>
                <a:latin typeface="Calibri Light"/>
                <a:cs typeface="Calibri Light"/>
              </a:rPr>
              <a:t>to</a:t>
            </a:r>
            <a:r>
              <a:rPr sz="5400" b="0" spc="-145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5400" b="0" spc="10" dirty="0">
                <a:solidFill>
                  <a:srgbClr val="1F3863"/>
                </a:solidFill>
                <a:latin typeface="Calibri Light"/>
                <a:cs typeface="Calibri Light"/>
              </a:rPr>
              <a:t>Look  </a:t>
            </a:r>
            <a:r>
              <a:rPr sz="5400" b="0" spc="-20" dirty="0">
                <a:solidFill>
                  <a:srgbClr val="1F3863"/>
                </a:solidFill>
                <a:latin typeface="Calibri Light"/>
                <a:cs typeface="Calibri Light"/>
              </a:rPr>
              <a:t>beyond </a:t>
            </a:r>
            <a:r>
              <a:rPr sz="5400" b="0" spc="-40" dirty="0">
                <a:solidFill>
                  <a:srgbClr val="1F3863"/>
                </a:solidFill>
                <a:latin typeface="Calibri Light"/>
                <a:cs typeface="Calibri Light"/>
              </a:rPr>
              <a:t>ourselves </a:t>
            </a:r>
            <a:r>
              <a:rPr sz="5400" b="0" spc="-25" dirty="0">
                <a:solidFill>
                  <a:srgbClr val="1F3863"/>
                </a:solidFill>
                <a:latin typeface="Calibri Light"/>
                <a:cs typeface="Calibri Light"/>
              </a:rPr>
              <a:t>to </a:t>
            </a:r>
            <a:r>
              <a:rPr sz="5400" b="0" spc="15" dirty="0">
                <a:solidFill>
                  <a:srgbClr val="1F3863"/>
                </a:solidFill>
                <a:latin typeface="Calibri Light"/>
                <a:cs typeface="Calibri Light"/>
              </a:rPr>
              <a:t>BE </a:t>
            </a:r>
            <a:r>
              <a:rPr sz="5400" b="0" spc="10" dirty="0">
                <a:solidFill>
                  <a:srgbClr val="1F3863"/>
                </a:solidFill>
                <a:latin typeface="Calibri Light"/>
                <a:cs typeface="Calibri Light"/>
              </a:rPr>
              <a:t>THE  </a:t>
            </a:r>
            <a:r>
              <a:rPr sz="5400" b="0" spc="-65" dirty="0">
                <a:solidFill>
                  <a:srgbClr val="1F3863"/>
                </a:solidFill>
                <a:latin typeface="Calibri Light"/>
                <a:cs typeface="Calibri Light"/>
              </a:rPr>
              <a:t>INSPERATION </a:t>
            </a:r>
            <a:r>
              <a:rPr sz="5400" b="0" spc="40" dirty="0">
                <a:solidFill>
                  <a:srgbClr val="1F3863"/>
                </a:solidFill>
                <a:latin typeface="Calibri Light"/>
                <a:cs typeface="Calibri Light"/>
              </a:rPr>
              <a:t>in </a:t>
            </a:r>
            <a:r>
              <a:rPr sz="5400" b="0" spc="-15" dirty="0">
                <a:solidFill>
                  <a:srgbClr val="1F3863"/>
                </a:solidFill>
                <a:latin typeface="Calibri Light"/>
                <a:cs typeface="Calibri Light"/>
              </a:rPr>
              <a:t>making </a:t>
            </a:r>
            <a:r>
              <a:rPr sz="5400" b="0" dirty="0">
                <a:solidFill>
                  <a:srgbClr val="1F3863"/>
                </a:solidFill>
                <a:latin typeface="Calibri Light"/>
                <a:cs typeface="Calibri Light"/>
              </a:rPr>
              <a:t>a </a:t>
            </a:r>
            <a:r>
              <a:rPr sz="5400" b="0" spc="-50" dirty="0">
                <a:solidFill>
                  <a:srgbClr val="1F3863"/>
                </a:solidFill>
                <a:latin typeface="Calibri Light"/>
                <a:cs typeface="Calibri Light"/>
              </a:rPr>
              <a:t>difference  </a:t>
            </a:r>
            <a:r>
              <a:rPr sz="5400" b="0" spc="20" dirty="0">
                <a:solidFill>
                  <a:srgbClr val="1F3863"/>
                </a:solidFill>
                <a:latin typeface="Calibri Light"/>
                <a:cs typeface="Calibri Light"/>
              </a:rPr>
              <a:t>by</a:t>
            </a:r>
            <a:r>
              <a:rPr sz="5400" b="0" spc="-240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5400" b="0" spc="5" dirty="0">
                <a:solidFill>
                  <a:srgbClr val="1F3863"/>
                </a:solidFill>
                <a:latin typeface="Calibri Light"/>
                <a:cs typeface="Calibri Light"/>
              </a:rPr>
              <a:t>acting</a:t>
            </a:r>
            <a:r>
              <a:rPr sz="5400" b="0" spc="-305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5400" b="0" spc="15" dirty="0">
                <a:solidFill>
                  <a:srgbClr val="1F3863"/>
                </a:solidFill>
                <a:latin typeface="Calibri Light"/>
                <a:cs typeface="Calibri Light"/>
              </a:rPr>
              <a:t>with</a:t>
            </a:r>
            <a:r>
              <a:rPr sz="5400" b="0" spc="-285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5400" b="0" spc="-30" dirty="0">
                <a:solidFill>
                  <a:srgbClr val="1F3863"/>
                </a:solidFill>
                <a:latin typeface="Calibri Light"/>
                <a:cs typeface="Calibri Light"/>
              </a:rPr>
              <a:t>Consistency</a:t>
            </a:r>
            <a:r>
              <a:rPr sz="5400" b="0" spc="-310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5400" b="0" dirty="0">
                <a:solidFill>
                  <a:srgbClr val="1F3863"/>
                </a:solidFill>
                <a:latin typeface="Calibri Light"/>
                <a:cs typeface="Calibri Light"/>
              </a:rPr>
              <a:t>,</a:t>
            </a:r>
            <a:r>
              <a:rPr sz="5400" b="0" spc="-10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5400" b="0" spc="-35" dirty="0">
                <a:solidFill>
                  <a:srgbClr val="1F3863"/>
                </a:solidFill>
                <a:latin typeface="Calibri Light"/>
                <a:cs typeface="Calibri Light"/>
              </a:rPr>
              <a:t>Credibility  </a:t>
            </a:r>
            <a:r>
              <a:rPr sz="5400" b="0" spc="5" dirty="0">
                <a:solidFill>
                  <a:srgbClr val="1F3863"/>
                </a:solidFill>
                <a:latin typeface="Calibri Light"/>
                <a:cs typeface="Calibri Light"/>
              </a:rPr>
              <a:t>&amp;</a:t>
            </a:r>
            <a:r>
              <a:rPr sz="5400" b="0" spc="-120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5400" b="0" spc="-60" dirty="0">
                <a:solidFill>
                  <a:srgbClr val="1F3863"/>
                </a:solidFill>
                <a:latin typeface="Calibri Light"/>
                <a:cs typeface="Calibri Light"/>
              </a:rPr>
              <a:t>Continuity.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1919" y="2210979"/>
            <a:ext cx="4253605" cy="3701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68699" y="1987863"/>
            <a:ext cx="4604385" cy="878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0" dirty="0">
                <a:solidFill>
                  <a:srgbClr val="000000"/>
                </a:solidFill>
              </a:rPr>
              <a:t>PDG </a:t>
            </a:r>
            <a:r>
              <a:rPr sz="2750" dirty="0">
                <a:solidFill>
                  <a:srgbClr val="000000"/>
                </a:solidFill>
              </a:rPr>
              <a:t>Ranjan</a:t>
            </a:r>
            <a:r>
              <a:rPr sz="2750" spc="215" dirty="0">
                <a:solidFill>
                  <a:srgbClr val="000000"/>
                </a:solidFill>
              </a:rPr>
              <a:t> </a:t>
            </a:r>
            <a:r>
              <a:rPr sz="2750" dirty="0">
                <a:solidFill>
                  <a:srgbClr val="000000"/>
                </a:solidFill>
              </a:rPr>
              <a:t>Dhingra</a:t>
            </a:r>
            <a:endParaRPr sz="2750"/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spc="5" dirty="0">
                <a:solidFill>
                  <a:srgbClr val="000000"/>
                </a:solidFill>
              </a:rPr>
              <a:t>Chairman </a:t>
            </a:r>
            <a:r>
              <a:rPr sz="2750" spc="15" dirty="0">
                <a:solidFill>
                  <a:srgbClr val="000000"/>
                </a:solidFill>
              </a:rPr>
              <a:t>&amp; </a:t>
            </a:r>
            <a:r>
              <a:rPr sz="2750" spc="5" dirty="0">
                <a:solidFill>
                  <a:srgbClr val="000000"/>
                </a:solidFill>
              </a:rPr>
              <a:t>Managing</a:t>
            </a:r>
            <a:r>
              <a:rPr sz="2750" spc="285" dirty="0">
                <a:solidFill>
                  <a:srgbClr val="000000"/>
                </a:solidFill>
              </a:rPr>
              <a:t> </a:t>
            </a:r>
            <a:r>
              <a:rPr sz="2750" dirty="0">
                <a:solidFill>
                  <a:srgbClr val="000000"/>
                </a:solidFill>
              </a:rPr>
              <a:t>Director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6068699" y="3208588"/>
            <a:ext cx="5342255" cy="295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LARAON </a:t>
            </a:r>
            <a:r>
              <a:rPr sz="2400" b="1" spc="-10" dirty="0">
                <a:latin typeface="Calibri"/>
                <a:cs typeface="Calibri"/>
              </a:rPr>
              <a:t>Engineers </a:t>
            </a:r>
            <a:r>
              <a:rPr sz="2400" b="1" dirty="0">
                <a:latin typeface="Calibri"/>
                <a:cs typeface="Calibri"/>
              </a:rPr>
              <a:t>&amp; </a:t>
            </a:r>
            <a:r>
              <a:rPr sz="2400" b="1" spc="-5" dirty="0">
                <a:latin typeface="Calibri"/>
                <a:cs typeface="Calibri"/>
              </a:rPr>
              <a:t>Consultants </a:t>
            </a:r>
            <a:r>
              <a:rPr sz="2400" b="1" spc="-10" dirty="0">
                <a:latin typeface="Calibri"/>
                <a:cs typeface="Calibri"/>
              </a:rPr>
              <a:t>Pvt.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Ltd.</a:t>
            </a:r>
            <a:endParaRPr sz="2400">
              <a:latin typeface="Calibri"/>
              <a:cs typeface="Calibri"/>
            </a:endParaRPr>
          </a:p>
          <a:p>
            <a:pPr marL="12700" marR="1746250">
              <a:lnSpc>
                <a:spcPts val="2930"/>
              </a:lnSpc>
              <a:spcBef>
                <a:spcPts val="45"/>
              </a:spcBef>
            </a:pPr>
            <a:r>
              <a:rPr sz="2400" spc="-15" dirty="0">
                <a:latin typeface="Calibri"/>
                <a:cs typeface="Calibri"/>
              </a:rPr>
              <a:t>683, </a:t>
            </a:r>
            <a:r>
              <a:rPr sz="2400" dirty="0">
                <a:latin typeface="Calibri"/>
                <a:cs typeface="Calibri"/>
              </a:rPr>
              <a:t>Udyog </a:t>
            </a:r>
            <a:r>
              <a:rPr sz="2400" spc="-50" dirty="0">
                <a:latin typeface="Calibri"/>
                <a:cs typeface="Calibri"/>
              </a:rPr>
              <a:t>Vihar, </a:t>
            </a:r>
            <a:r>
              <a:rPr sz="2400" spc="5" dirty="0">
                <a:latin typeface="Calibri"/>
                <a:cs typeface="Calibri"/>
              </a:rPr>
              <a:t>Phase </a:t>
            </a:r>
            <a:r>
              <a:rPr sz="2400" dirty="0">
                <a:latin typeface="Calibri"/>
                <a:cs typeface="Calibri"/>
              </a:rPr>
              <a:t>V  </a:t>
            </a:r>
            <a:r>
              <a:rPr sz="2400" spc="-20" dirty="0">
                <a:latin typeface="Calibri"/>
                <a:cs typeface="Calibri"/>
              </a:rPr>
              <a:t>Gurugram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20" dirty="0">
                <a:latin typeface="Calibri"/>
                <a:cs typeface="Calibri"/>
              </a:rPr>
              <a:t>122016;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Haryana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spc="-55" dirty="0">
                <a:latin typeface="Calibri"/>
                <a:cs typeface="Calibri"/>
              </a:rPr>
              <a:t>Tel: </a:t>
            </a:r>
            <a:r>
              <a:rPr sz="2400" spc="-10" dirty="0">
                <a:latin typeface="Calibri"/>
                <a:cs typeface="Calibri"/>
              </a:rPr>
              <a:t>+91 </a:t>
            </a:r>
            <a:r>
              <a:rPr sz="2400" spc="-15" dirty="0">
                <a:latin typeface="Calibri"/>
                <a:cs typeface="Calibri"/>
              </a:rPr>
              <a:t>124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4959001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55"/>
              </a:lnSpc>
            </a:pPr>
            <a:r>
              <a:rPr sz="2400" spc="-10" dirty="0">
                <a:latin typeface="Calibri"/>
                <a:cs typeface="Calibri"/>
              </a:rPr>
              <a:t>Mobile: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+919810052200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sz="2400" spc="-10" dirty="0">
                <a:latin typeface="Calibri"/>
                <a:cs typeface="Calibri"/>
              </a:rPr>
              <a:t>Email: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  <a:hlinkClick r:id="rId3"/>
              </a:rPr>
              <a:t>r.dhingra@laraon.com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400" spc="5" dirty="0">
                <a:latin typeface="Calibri"/>
                <a:cs typeface="Calibri"/>
              </a:rPr>
              <a:t>web: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  <a:hlinkClick r:id="rId4"/>
              </a:rPr>
              <a:t>www.laraon.com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09488" y="681916"/>
            <a:ext cx="4246498" cy="627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9292" y="75596"/>
            <a:ext cx="3476609" cy="1148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37"/>
            <a:ext cx="12192000" cy="6847840"/>
          </a:xfrm>
          <a:custGeom>
            <a:avLst/>
            <a:gdLst/>
            <a:ahLst/>
            <a:cxnLst/>
            <a:rect l="l" t="t" r="r" b="b"/>
            <a:pathLst>
              <a:path w="12192000" h="6847840">
                <a:moveTo>
                  <a:pt x="0" y="6847362"/>
                </a:moveTo>
                <a:lnTo>
                  <a:pt x="12192000" y="6847362"/>
                </a:lnTo>
                <a:lnTo>
                  <a:pt x="12192000" y="0"/>
                </a:lnTo>
                <a:lnTo>
                  <a:pt x="0" y="0"/>
                </a:lnTo>
                <a:lnTo>
                  <a:pt x="0" y="6847362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1" y="1834118"/>
            <a:ext cx="7086600" cy="4185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42580" y="2173223"/>
            <a:ext cx="3957320" cy="3957320"/>
          </a:xfrm>
          <a:custGeom>
            <a:avLst/>
            <a:gdLst/>
            <a:ahLst/>
            <a:cxnLst/>
            <a:rect l="l" t="t" r="r" b="b"/>
            <a:pathLst>
              <a:path w="3957320" h="3957320">
                <a:moveTo>
                  <a:pt x="717321" y="454030"/>
                </a:moveTo>
                <a:lnTo>
                  <a:pt x="680649" y="485110"/>
                </a:lnTo>
                <a:lnTo>
                  <a:pt x="644918" y="516887"/>
                </a:lnTo>
                <a:lnTo>
                  <a:pt x="610130" y="549343"/>
                </a:lnTo>
                <a:lnTo>
                  <a:pt x="576287" y="582457"/>
                </a:lnTo>
                <a:lnTo>
                  <a:pt x="543390" y="616214"/>
                </a:lnTo>
                <a:lnTo>
                  <a:pt x="511441" y="650594"/>
                </a:lnTo>
                <a:lnTo>
                  <a:pt x="480443" y="685579"/>
                </a:lnTo>
                <a:lnTo>
                  <a:pt x="450395" y="721150"/>
                </a:lnTo>
                <a:lnTo>
                  <a:pt x="421301" y="757291"/>
                </a:lnTo>
                <a:lnTo>
                  <a:pt x="393162" y="793981"/>
                </a:lnTo>
                <a:lnTo>
                  <a:pt x="365980" y="831204"/>
                </a:lnTo>
                <a:lnTo>
                  <a:pt x="339756" y="868941"/>
                </a:lnTo>
                <a:lnTo>
                  <a:pt x="314493" y="907173"/>
                </a:lnTo>
                <a:lnTo>
                  <a:pt x="290191" y="945883"/>
                </a:lnTo>
                <a:lnTo>
                  <a:pt x="266853" y="985052"/>
                </a:lnTo>
                <a:lnTo>
                  <a:pt x="244480" y="1024662"/>
                </a:lnTo>
                <a:lnTo>
                  <a:pt x="223075" y="1064694"/>
                </a:lnTo>
                <a:lnTo>
                  <a:pt x="202638" y="1105131"/>
                </a:lnTo>
                <a:lnTo>
                  <a:pt x="183172" y="1145954"/>
                </a:lnTo>
                <a:lnTo>
                  <a:pt x="164678" y="1187146"/>
                </a:lnTo>
                <a:lnTo>
                  <a:pt x="147157" y="1228686"/>
                </a:lnTo>
                <a:lnTo>
                  <a:pt x="130613" y="1270559"/>
                </a:lnTo>
                <a:lnTo>
                  <a:pt x="115046" y="1312744"/>
                </a:lnTo>
                <a:lnTo>
                  <a:pt x="100458" y="1355225"/>
                </a:lnTo>
                <a:lnTo>
                  <a:pt x="86851" y="1397982"/>
                </a:lnTo>
                <a:lnTo>
                  <a:pt x="74226" y="1440998"/>
                </a:lnTo>
                <a:lnTo>
                  <a:pt x="62586" y="1484254"/>
                </a:lnTo>
                <a:lnTo>
                  <a:pt x="51932" y="1527732"/>
                </a:lnTo>
                <a:lnTo>
                  <a:pt x="42265" y="1571414"/>
                </a:lnTo>
                <a:lnTo>
                  <a:pt x="33588" y="1615281"/>
                </a:lnTo>
                <a:lnTo>
                  <a:pt x="25903" y="1659316"/>
                </a:lnTo>
                <a:lnTo>
                  <a:pt x="19210" y="1703500"/>
                </a:lnTo>
                <a:lnTo>
                  <a:pt x="13511" y="1747814"/>
                </a:lnTo>
                <a:lnTo>
                  <a:pt x="8809" y="1792241"/>
                </a:lnTo>
                <a:lnTo>
                  <a:pt x="5106" y="1836763"/>
                </a:lnTo>
                <a:lnTo>
                  <a:pt x="2401" y="1881361"/>
                </a:lnTo>
                <a:lnTo>
                  <a:pt x="699" y="1926016"/>
                </a:lnTo>
                <a:lnTo>
                  <a:pt x="0" y="1970711"/>
                </a:lnTo>
                <a:lnTo>
                  <a:pt x="305" y="2015428"/>
                </a:lnTo>
                <a:lnTo>
                  <a:pt x="1617" y="2060147"/>
                </a:lnTo>
                <a:lnTo>
                  <a:pt x="3938" y="2104852"/>
                </a:lnTo>
                <a:lnTo>
                  <a:pt x="7269" y="2149523"/>
                </a:lnTo>
                <a:lnTo>
                  <a:pt x="11612" y="2194143"/>
                </a:lnTo>
                <a:lnTo>
                  <a:pt x="16968" y="2238692"/>
                </a:lnTo>
                <a:lnTo>
                  <a:pt x="23339" y="2283154"/>
                </a:lnTo>
                <a:lnTo>
                  <a:pt x="30728" y="2327509"/>
                </a:lnTo>
                <a:lnTo>
                  <a:pt x="39135" y="2371740"/>
                </a:lnTo>
                <a:lnTo>
                  <a:pt x="48563" y="2415828"/>
                </a:lnTo>
                <a:lnTo>
                  <a:pt x="59013" y="2459755"/>
                </a:lnTo>
                <a:lnTo>
                  <a:pt x="70486" y="2503503"/>
                </a:lnTo>
                <a:lnTo>
                  <a:pt x="82986" y="2547053"/>
                </a:lnTo>
                <a:lnTo>
                  <a:pt x="96513" y="2590388"/>
                </a:lnTo>
                <a:lnTo>
                  <a:pt x="111068" y="2633488"/>
                </a:lnTo>
                <a:lnTo>
                  <a:pt x="126655" y="2676336"/>
                </a:lnTo>
                <a:lnTo>
                  <a:pt x="143274" y="2718914"/>
                </a:lnTo>
                <a:lnTo>
                  <a:pt x="160928" y="2761203"/>
                </a:lnTo>
                <a:lnTo>
                  <a:pt x="179617" y="2803185"/>
                </a:lnTo>
                <a:lnTo>
                  <a:pt x="199344" y="2844842"/>
                </a:lnTo>
                <a:lnTo>
                  <a:pt x="220110" y="2886155"/>
                </a:lnTo>
                <a:lnTo>
                  <a:pt x="241918" y="2927107"/>
                </a:lnTo>
                <a:lnTo>
                  <a:pt x="264768" y="2967679"/>
                </a:lnTo>
                <a:lnTo>
                  <a:pt x="288663" y="3007853"/>
                </a:lnTo>
                <a:lnTo>
                  <a:pt x="313604" y="3047610"/>
                </a:lnTo>
                <a:lnTo>
                  <a:pt x="339594" y="3086932"/>
                </a:lnTo>
                <a:lnTo>
                  <a:pt x="366633" y="3125802"/>
                </a:lnTo>
                <a:lnTo>
                  <a:pt x="394723" y="3164201"/>
                </a:lnTo>
                <a:lnTo>
                  <a:pt x="423867" y="3202110"/>
                </a:lnTo>
                <a:lnTo>
                  <a:pt x="454065" y="3239512"/>
                </a:lnTo>
                <a:lnTo>
                  <a:pt x="485146" y="3276183"/>
                </a:lnTo>
                <a:lnTo>
                  <a:pt x="516923" y="3311913"/>
                </a:lnTo>
                <a:lnTo>
                  <a:pt x="549378" y="3346700"/>
                </a:lnTo>
                <a:lnTo>
                  <a:pt x="582493" y="3380542"/>
                </a:lnTo>
                <a:lnTo>
                  <a:pt x="616249" y="3413439"/>
                </a:lnTo>
                <a:lnTo>
                  <a:pt x="650629" y="3445387"/>
                </a:lnTo>
                <a:lnTo>
                  <a:pt x="685614" y="3476385"/>
                </a:lnTo>
                <a:lnTo>
                  <a:pt x="721185" y="3506432"/>
                </a:lnTo>
                <a:lnTo>
                  <a:pt x="757325" y="3535526"/>
                </a:lnTo>
                <a:lnTo>
                  <a:pt x="794016" y="3563665"/>
                </a:lnTo>
                <a:lnTo>
                  <a:pt x="831239" y="3590847"/>
                </a:lnTo>
                <a:lnTo>
                  <a:pt x="868975" y="3617071"/>
                </a:lnTo>
                <a:lnTo>
                  <a:pt x="907207" y="3642334"/>
                </a:lnTo>
                <a:lnTo>
                  <a:pt x="945917" y="3666636"/>
                </a:lnTo>
                <a:lnTo>
                  <a:pt x="985086" y="3689974"/>
                </a:lnTo>
                <a:lnTo>
                  <a:pt x="1024695" y="3712347"/>
                </a:lnTo>
                <a:lnTo>
                  <a:pt x="1064728" y="3733753"/>
                </a:lnTo>
                <a:lnTo>
                  <a:pt x="1105164" y="3754190"/>
                </a:lnTo>
                <a:lnTo>
                  <a:pt x="1145987" y="3773656"/>
                </a:lnTo>
                <a:lnTo>
                  <a:pt x="1187178" y="3792151"/>
                </a:lnTo>
                <a:lnTo>
                  <a:pt x="1228719" y="3809671"/>
                </a:lnTo>
                <a:lnTo>
                  <a:pt x="1270591" y="3826216"/>
                </a:lnTo>
                <a:lnTo>
                  <a:pt x="1312776" y="3841784"/>
                </a:lnTo>
                <a:lnTo>
                  <a:pt x="1355256" y="3856372"/>
                </a:lnTo>
                <a:lnTo>
                  <a:pt x="1398013" y="3869980"/>
                </a:lnTo>
                <a:lnTo>
                  <a:pt x="1441029" y="3882605"/>
                </a:lnTo>
                <a:lnTo>
                  <a:pt x="1484285" y="3894246"/>
                </a:lnTo>
                <a:lnTo>
                  <a:pt x="1527762" y="3904901"/>
                </a:lnTo>
                <a:lnTo>
                  <a:pt x="1571444" y="3914568"/>
                </a:lnTo>
                <a:lnTo>
                  <a:pt x="1615311" y="3923245"/>
                </a:lnTo>
                <a:lnTo>
                  <a:pt x="1659346" y="3930932"/>
                </a:lnTo>
                <a:lnTo>
                  <a:pt x="1703529" y="3937625"/>
                </a:lnTo>
                <a:lnTo>
                  <a:pt x="1747844" y="3943324"/>
                </a:lnTo>
                <a:lnTo>
                  <a:pt x="1792270" y="3948027"/>
                </a:lnTo>
                <a:lnTo>
                  <a:pt x="1836792" y="3951732"/>
                </a:lnTo>
                <a:lnTo>
                  <a:pt x="1881389" y="3954437"/>
                </a:lnTo>
                <a:lnTo>
                  <a:pt x="1926044" y="3956140"/>
                </a:lnTo>
                <a:lnTo>
                  <a:pt x="1970739" y="3956840"/>
                </a:lnTo>
                <a:lnTo>
                  <a:pt x="2015456" y="3956535"/>
                </a:lnTo>
                <a:lnTo>
                  <a:pt x="2060175" y="3955223"/>
                </a:lnTo>
                <a:lnTo>
                  <a:pt x="2104879" y="3952903"/>
                </a:lnTo>
                <a:lnTo>
                  <a:pt x="2149550" y="3949573"/>
                </a:lnTo>
                <a:lnTo>
                  <a:pt x="2194170" y="3945231"/>
                </a:lnTo>
                <a:lnTo>
                  <a:pt x="2238719" y="3939876"/>
                </a:lnTo>
                <a:lnTo>
                  <a:pt x="2283181" y="3933505"/>
                </a:lnTo>
                <a:lnTo>
                  <a:pt x="2327536" y="3926117"/>
                </a:lnTo>
                <a:lnTo>
                  <a:pt x="2371767" y="3917710"/>
                </a:lnTo>
                <a:lnTo>
                  <a:pt x="2415855" y="3908283"/>
                </a:lnTo>
                <a:lnTo>
                  <a:pt x="2459782" y="3897834"/>
                </a:lnTo>
                <a:lnTo>
                  <a:pt x="2503529" y="3886361"/>
                </a:lnTo>
                <a:lnTo>
                  <a:pt x="2547080" y="3873862"/>
                </a:lnTo>
                <a:lnTo>
                  <a:pt x="2590414" y="3860335"/>
                </a:lnTo>
                <a:lnTo>
                  <a:pt x="2633515" y="3845780"/>
                </a:lnTo>
                <a:lnTo>
                  <a:pt x="2676363" y="3830194"/>
                </a:lnTo>
                <a:lnTo>
                  <a:pt x="2718941" y="3813575"/>
                </a:lnTo>
                <a:lnTo>
                  <a:pt x="2761230" y="3795922"/>
                </a:lnTo>
                <a:lnTo>
                  <a:pt x="2803212" y="3777232"/>
                </a:lnTo>
                <a:lnTo>
                  <a:pt x="2844869" y="3757506"/>
                </a:lnTo>
                <a:lnTo>
                  <a:pt x="2886182" y="3736739"/>
                </a:lnTo>
                <a:lnTo>
                  <a:pt x="2927134" y="3714932"/>
                </a:lnTo>
                <a:lnTo>
                  <a:pt x="2967706" y="3692081"/>
                </a:lnTo>
                <a:lnTo>
                  <a:pt x="3007880" y="3668186"/>
                </a:lnTo>
                <a:lnTo>
                  <a:pt x="3047638" y="3643245"/>
                </a:lnTo>
                <a:lnTo>
                  <a:pt x="3086960" y="3617256"/>
                </a:lnTo>
                <a:lnTo>
                  <a:pt x="3125830" y="3590216"/>
                </a:lnTo>
                <a:lnTo>
                  <a:pt x="3164229" y="3562126"/>
                </a:lnTo>
                <a:lnTo>
                  <a:pt x="3202139" y="3532982"/>
                </a:lnTo>
                <a:lnTo>
                  <a:pt x="3239541" y="3502783"/>
                </a:lnTo>
                <a:lnTo>
                  <a:pt x="3276213" y="3471702"/>
                </a:lnTo>
                <a:lnTo>
                  <a:pt x="3311944" y="3439925"/>
                </a:lnTo>
                <a:lnTo>
                  <a:pt x="3346732" y="3407470"/>
                </a:lnTo>
                <a:lnTo>
                  <a:pt x="3380575" y="3374355"/>
                </a:lnTo>
                <a:lnTo>
                  <a:pt x="3413472" y="3340598"/>
                </a:lnTo>
                <a:lnTo>
                  <a:pt x="3445421" y="3306218"/>
                </a:lnTo>
                <a:lnTo>
                  <a:pt x="3476420" y="3271233"/>
                </a:lnTo>
                <a:lnTo>
                  <a:pt x="3506468" y="3235662"/>
                </a:lnTo>
                <a:lnTo>
                  <a:pt x="3535562" y="3199521"/>
                </a:lnTo>
                <a:lnTo>
                  <a:pt x="3563701" y="3162830"/>
                </a:lnTo>
                <a:lnTo>
                  <a:pt x="3590884" y="3125607"/>
                </a:lnTo>
                <a:lnTo>
                  <a:pt x="3617108" y="3087871"/>
                </a:lnTo>
                <a:lnTo>
                  <a:pt x="3642372" y="3049638"/>
                </a:lnTo>
                <a:lnTo>
                  <a:pt x="3666674" y="3010928"/>
                </a:lnTo>
                <a:lnTo>
                  <a:pt x="3690012" y="2971759"/>
                </a:lnTo>
                <a:lnTo>
                  <a:pt x="3712386" y="2932149"/>
                </a:lnTo>
                <a:lnTo>
                  <a:pt x="3733792" y="2892117"/>
                </a:lnTo>
                <a:lnTo>
                  <a:pt x="3754229" y="2851680"/>
                </a:lnTo>
                <a:lnTo>
                  <a:pt x="3773696" y="2810856"/>
                </a:lnTo>
                <a:lnTo>
                  <a:pt x="3792191" y="2769665"/>
                </a:lnTo>
                <a:lnTo>
                  <a:pt x="3809711" y="2728124"/>
                </a:lnTo>
                <a:lnTo>
                  <a:pt x="3826256" y="2686252"/>
                </a:lnTo>
                <a:lnTo>
                  <a:pt x="3841824" y="2644066"/>
                </a:lnTo>
                <a:lnTo>
                  <a:pt x="3856413" y="2601585"/>
                </a:lnTo>
                <a:lnTo>
                  <a:pt x="3870020" y="2558828"/>
                </a:lnTo>
                <a:lnTo>
                  <a:pt x="3882645" y="2515812"/>
                </a:lnTo>
                <a:lnTo>
                  <a:pt x="3894286" y="2472556"/>
                </a:lnTo>
                <a:lnTo>
                  <a:pt x="3904941" y="2429077"/>
                </a:lnTo>
                <a:lnTo>
                  <a:pt x="3914608" y="2385395"/>
                </a:lnTo>
                <a:lnTo>
                  <a:pt x="3923286" y="2341528"/>
                </a:lnTo>
                <a:lnTo>
                  <a:pt x="3930972" y="2297493"/>
                </a:lnTo>
                <a:lnTo>
                  <a:pt x="3937666" y="2253309"/>
                </a:lnTo>
                <a:lnTo>
                  <a:pt x="3943365" y="2208994"/>
                </a:lnTo>
                <a:lnTo>
                  <a:pt x="3948068" y="2164566"/>
                </a:lnTo>
                <a:lnTo>
                  <a:pt x="3951772" y="2120045"/>
                </a:lnTo>
                <a:lnTo>
                  <a:pt x="3954477" y="2075447"/>
                </a:lnTo>
                <a:lnTo>
                  <a:pt x="3956180" y="2030791"/>
                </a:lnTo>
                <a:lnTo>
                  <a:pt x="3956880" y="1986096"/>
                </a:lnTo>
                <a:lnTo>
                  <a:pt x="3956828" y="1978401"/>
                </a:lnTo>
                <a:lnTo>
                  <a:pt x="1978431" y="1978401"/>
                </a:lnTo>
                <a:lnTo>
                  <a:pt x="717321" y="454030"/>
                </a:lnTo>
                <a:close/>
              </a:path>
              <a:path w="3957320" h="3957320">
                <a:moveTo>
                  <a:pt x="1978431" y="0"/>
                </a:moveTo>
                <a:lnTo>
                  <a:pt x="1978431" y="1978401"/>
                </a:lnTo>
                <a:lnTo>
                  <a:pt x="3956828" y="1978401"/>
                </a:lnTo>
                <a:lnTo>
                  <a:pt x="3955264" y="1896659"/>
                </a:lnTo>
                <a:lnTo>
                  <a:pt x="3952944" y="1851954"/>
                </a:lnTo>
                <a:lnTo>
                  <a:pt x="3949613" y="1807283"/>
                </a:lnTo>
                <a:lnTo>
                  <a:pt x="3945271" y="1762663"/>
                </a:lnTo>
                <a:lnTo>
                  <a:pt x="3939916" y="1718113"/>
                </a:lnTo>
                <a:lnTo>
                  <a:pt x="3933545" y="1673651"/>
                </a:lnTo>
                <a:lnTo>
                  <a:pt x="3926157" y="1629295"/>
                </a:lnTo>
                <a:lnTo>
                  <a:pt x="3917750" y="1585064"/>
                </a:lnTo>
                <a:lnTo>
                  <a:pt x="3908323" y="1540976"/>
                </a:lnTo>
                <a:lnTo>
                  <a:pt x="3897874" y="1497049"/>
                </a:lnTo>
                <a:lnTo>
                  <a:pt x="3886401" y="1453301"/>
                </a:lnTo>
                <a:lnTo>
                  <a:pt x="3873902" y="1409750"/>
                </a:lnTo>
                <a:lnTo>
                  <a:pt x="3860375" y="1366415"/>
                </a:lnTo>
                <a:lnTo>
                  <a:pt x="3845820" y="1323314"/>
                </a:lnTo>
                <a:lnTo>
                  <a:pt x="3830234" y="1280466"/>
                </a:lnTo>
                <a:lnTo>
                  <a:pt x="3813615" y="1237888"/>
                </a:lnTo>
                <a:lnTo>
                  <a:pt x="3795962" y="1195598"/>
                </a:lnTo>
                <a:lnTo>
                  <a:pt x="3777273" y="1153616"/>
                </a:lnTo>
                <a:lnTo>
                  <a:pt x="3757547" y="1111959"/>
                </a:lnTo>
                <a:lnTo>
                  <a:pt x="3736781" y="1070645"/>
                </a:lnTo>
                <a:lnTo>
                  <a:pt x="3714973" y="1029693"/>
                </a:lnTo>
                <a:lnTo>
                  <a:pt x="3692123" y="989121"/>
                </a:lnTo>
                <a:lnTo>
                  <a:pt x="3668229" y="948947"/>
                </a:lnTo>
                <a:lnTo>
                  <a:pt x="3643287" y="909189"/>
                </a:lnTo>
                <a:lnTo>
                  <a:pt x="3617298" y="869866"/>
                </a:lnTo>
                <a:lnTo>
                  <a:pt x="3590260" y="830996"/>
                </a:lnTo>
                <a:lnTo>
                  <a:pt x="3562169" y="792597"/>
                </a:lnTo>
                <a:lnTo>
                  <a:pt x="3533026" y="754687"/>
                </a:lnTo>
                <a:lnTo>
                  <a:pt x="3502827" y="717285"/>
                </a:lnTo>
                <a:lnTo>
                  <a:pt x="3470169" y="678818"/>
                </a:lnTo>
                <a:lnTo>
                  <a:pt x="3436636" y="641297"/>
                </a:lnTo>
                <a:lnTo>
                  <a:pt x="3402249" y="604733"/>
                </a:lnTo>
                <a:lnTo>
                  <a:pt x="3367028" y="569136"/>
                </a:lnTo>
                <a:lnTo>
                  <a:pt x="3330997" y="534516"/>
                </a:lnTo>
                <a:lnTo>
                  <a:pt x="3294175" y="500883"/>
                </a:lnTo>
                <a:lnTo>
                  <a:pt x="3256584" y="468246"/>
                </a:lnTo>
                <a:lnTo>
                  <a:pt x="3218245" y="436617"/>
                </a:lnTo>
                <a:lnTo>
                  <a:pt x="3179181" y="406006"/>
                </a:lnTo>
                <a:lnTo>
                  <a:pt x="3139411" y="376421"/>
                </a:lnTo>
                <a:lnTo>
                  <a:pt x="3098958" y="347873"/>
                </a:lnTo>
                <a:lnTo>
                  <a:pt x="3057842" y="320373"/>
                </a:lnTo>
                <a:lnTo>
                  <a:pt x="3016086" y="293930"/>
                </a:lnTo>
                <a:lnTo>
                  <a:pt x="2973710" y="268554"/>
                </a:lnTo>
                <a:lnTo>
                  <a:pt x="2930736" y="244256"/>
                </a:lnTo>
                <a:lnTo>
                  <a:pt x="2887184" y="221045"/>
                </a:lnTo>
                <a:lnTo>
                  <a:pt x="2843077" y="198932"/>
                </a:lnTo>
                <a:lnTo>
                  <a:pt x="2798436" y="177926"/>
                </a:lnTo>
                <a:lnTo>
                  <a:pt x="2753281" y="158037"/>
                </a:lnTo>
                <a:lnTo>
                  <a:pt x="2707635" y="139276"/>
                </a:lnTo>
                <a:lnTo>
                  <a:pt x="2661518" y="121653"/>
                </a:lnTo>
                <a:lnTo>
                  <a:pt x="2614953" y="105178"/>
                </a:lnTo>
                <a:lnTo>
                  <a:pt x="2567959" y="89860"/>
                </a:lnTo>
                <a:lnTo>
                  <a:pt x="2520559" y="75710"/>
                </a:lnTo>
                <a:lnTo>
                  <a:pt x="2472774" y="62737"/>
                </a:lnTo>
                <a:lnTo>
                  <a:pt x="2424625" y="50953"/>
                </a:lnTo>
                <a:lnTo>
                  <a:pt x="2376134" y="40366"/>
                </a:lnTo>
                <a:lnTo>
                  <a:pt x="2327321" y="30987"/>
                </a:lnTo>
                <a:lnTo>
                  <a:pt x="2278209" y="22826"/>
                </a:lnTo>
                <a:lnTo>
                  <a:pt x="2228818" y="15893"/>
                </a:lnTo>
                <a:lnTo>
                  <a:pt x="2179170" y="10198"/>
                </a:lnTo>
                <a:lnTo>
                  <a:pt x="2129286" y="5751"/>
                </a:lnTo>
                <a:lnTo>
                  <a:pt x="2079187" y="2563"/>
                </a:lnTo>
                <a:lnTo>
                  <a:pt x="2028895" y="642"/>
                </a:lnTo>
                <a:lnTo>
                  <a:pt x="1978431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42580" y="2173224"/>
            <a:ext cx="3957320" cy="3957320"/>
          </a:xfrm>
          <a:custGeom>
            <a:avLst/>
            <a:gdLst/>
            <a:ahLst/>
            <a:cxnLst/>
            <a:rect l="l" t="t" r="r" b="b"/>
            <a:pathLst>
              <a:path w="3957320" h="3957320">
                <a:moveTo>
                  <a:pt x="1978431" y="1978401"/>
                </a:moveTo>
                <a:lnTo>
                  <a:pt x="717321" y="454030"/>
                </a:lnTo>
                <a:lnTo>
                  <a:pt x="680649" y="485110"/>
                </a:lnTo>
                <a:lnTo>
                  <a:pt x="644918" y="516887"/>
                </a:lnTo>
                <a:lnTo>
                  <a:pt x="610130" y="549342"/>
                </a:lnTo>
                <a:lnTo>
                  <a:pt x="576287" y="582457"/>
                </a:lnTo>
                <a:lnTo>
                  <a:pt x="543390" y="616214"/>
                </a:lnTo>
                <a:lnTo>
                  <a:pt x="511441" y="650594"/>
                </a:lnTo>
                <a:lnTo>
                  <a:pt x="480443" y="685579"/>
                </a:lnTo>
                <a:lnTo>
                  <a:pt x="450395" y="721150"/>
                </a:lnTo>
                <a:lnTo>
                  <a:pt x="421301" y="757291"/>
                </a:lnTo>
                <a:lnTo>
                  <a:pt x="393162" y="793981"/>
                </a:lnTo>
                <a:lnTo>
                  <a:pt x="365980" y="831204"/>
                </a:lnTo>
                <a:lnTo>
                  <a:pt x="339756" y="868941"/>
                </a:lnTo>
                <a:lnTo>
                  <a:pt x="314493" y="907173"/>
                </a:lnTo>
                <a:lnTo>
                  <a:pt x="290191" y="945883"/>
                </a:lnTo>
                <a:lnTo>
                  <a:pt x="266853" y="985052"/>
                </a:lnTo>
                <a:lnTo>
                  <a:pt x="244480" y="1024662"/>
                </a:lnTo>
                <a:lnTo>
                  <a:pt x="223075" y="1064694"/>
                </a:lnTo>
                <a:lnTo>
                  <a:pt x="202638" y="1105131"/>
                </a:lnTo>
                <a:lnTo>
                  <a:pt x="183172" y="1145954"/>
                </a:lnTo>
                <a:lnTo>
                  <a:pt x="164678" y="1187146"/>
                </a:lnTo>
                <a:lnTo>
                  <a:pt x="147157" y="1228686"/>
                </a:lnTo>
                <a:lnTo>
                  <a:pt x="130613" y="1270559"/>
                </a:lnTo>
                <a:lnTo>
                  <a:pt x="115046" y="1312744"/>
                </a:lnTo>
                <a:lnTo>
                  <a:pt x="100458" y="1355225"/>
                </a:lnTo>
                <a:lnTo>
                  <a:pt x="86851" y="1397982"/>
                </a:lnTo>
                <a:lnTo>
                  <a:pt x="74226" y="1440998"/>
                </a:lnTo>
                <a:lnTo>
                  <a:pt x="62586" y="1484254"/>
                </a:lnTo>
                <a:lnTo>
                  <a:pt x="51932" y="1527732"/>
                </a:lnTo>
                <a:lnTo>
                  <a:pt x="42265" y="1571414"/>
                </a:lnTo>
                <a:lnTo>
                  <a:pt x="33588" y="1615281"/>
                </a:lnTo>
                <a:lnTo>
                  <a:pt x="25903" y="1659316"/>
                </a:lnTo>
                <a:lnTo>
                  <a:pt x="19210" y="1703500"/>
                </a:lnTo>
                <a:lnTo>
                  <a:pt x="13511" y="1747814"/>
                </a:lnTo>
                <a:lnTo>
                  <a:pt x="8809" y="1792241"/>
                </a:lnTo>
                <a:lnTo>
                  <a:pt x="5106" y="1836763"/>
                </a:lnTo>
                <a:lnTo>
                  <a:pt x="2401" y="1881361"/>
                </a:lnTo>
                <a:lnTo>
                  <a:pt x="699" y="1926016"/>
                </a:lnTo>
                <a:lnTo>
                  <a:pt x="0" y="1970711"/>
                </a:lnTo>
                <a:lnTo>
                  <a:pt x="305" y="2015428"/>
                </a:lnTo>
                <a:lnTo>
                  <a:pt x="1617" y="2060147"/>
                </a:lnTo>
                <a:lnTo>
                  <a:pt x="3938" y="2104852"/>
                </a:lnTo>
                <a:lnTo>
                  <a:pt x="7269" y="2149523"/>
                </a:lnTo>
                <a:lnTo>
                  <a:pt x="11612" y="2194142"/>
                </a:lnTo>
                <a:lnTo>
                  <a:pt x="16968" y="2238692"/>
                </a:lnTo>
                <a:lnTo>
                  <a:pt x="23339" y="2283154"/>
                </a:lnTo>
                <a:lnTo>
                  <a:pt x="30728" y="2327509"/>
                </a:lnTo>
                <a:lnTo>
                  <a:pt x="39135" y="2371740"/>
                </a:lnTo>
                <a:lnTo>
                  <a:pt x="48563" y="2415828"/>
                </a:lnTo>
                <a:lnTo>
                  <a:pt x="59013" y="2459755"/>
                </a:lnTo>
                <a:lnTo>
                  <a:pt x="70486" y="2503503"/>
                </a:lnTo>
                <a:lnTo>
                  <a:pt x="82986" y="2547053"/>
                </a:lnTo>
                <a:lnTo>
                  <a:pt x="96513" y="2590387"/>
                </a:lnTo>
                <a:lnTo>
                  <a:pt x="111068" y="2633488"/>
                </a:lnTo>
                <a:lnTo>
                  <a:pt x="126655" y="2676336"/>
                </a:lnTo>
                <a:lnTo>
                  <a:pt x="143274" y="2718914"/>
                </a:lnTo>
                <a:lnTo>
                  <a:pt x="160928" y="2761203"/>
                </a:lnTo>
                <a:lnTo>
                  <a:pt x="179617" y="2803185"/>
                </a:lnTo>
                <a:lnTo>
                  <a:pt x="199344" y="2844842"/>
                </a:lnTo>
                <a:lnTo>
                  <a:pt x="220110" y="2886155"/>
                </a:lnTo>
                <a:lnTo>
                  <a:pt x="241918" y="2927107"/>
                </a:lnTo>
                <a:lnTo>
                  <a:pt x="264768" y="2967679"/>
                </a:lnTo>
                <a:lnTo>
                  <a:pt x="288663" y="3007852"/>
                </a:lnTo>
                <a:lnTo>
                  <a:pt x="313604" y="3047610"/>
                </a:lnTo>
                <a:lnTo>
                  <a:pt x="339594" y="3086932"/>
                </a:lnTo>
                <a:lnTo>
                  <a:pt x="366633" y="3125802"/>
                </a:lnTo>
                <a:lnTo>
                  <a:pt x="394723" y="3164201"/>
                </a:lnTo>
                <a:lnTo>
                  <a:pt x="423867" y="3202110"/>
                </a:lnTo>
                <a:lnTo>
                  <a:pt x="454065" y="3239511"/>
                </a:lnTo>
                <a:lnTo>
                  <a:pt x="485146" y="3276183"/>
                </a:lnTo>
                <a:lnTo>
                  <a:pt x="516923" y="3311913"/>
                </a:lnTo>
                <a:lnTo>
                  <a:pt x="549378" y="3346700"/>
                </a:lnTo>
                <a:lnTo>
                  <a:pt x="582493" y="3380542"/>
                </a:lnTo>
                <a:lnTo>
                  <a:pt x="616249" y="3413439"/>
                </a:lnTo>
                <a:lnTo>
                  <a:pt x="650629" y="3445387"/>
                </a:lnTo>
                <a:lnTo>
                  <a:pt x="685614" y="3476385"/>
                </a:lnTo>
                <a:lnTo>
                  <a:pt x="721185" y="3506432"/>
                </a:lnTo>
                <a:lnTo>
                  <a:pt x="757325" y="3535526"/>
                </a:lnTo>
                <a:lnTo>
                  <a:pt x="794016" y="3563665"/>
                </a:lnTo>
                <a:lnTo>
                  <a:pt x="831239" y="3590847"/>
                </a:lnTo>
                <a:lnTo>
                  <a:pt x="868975" y="3617070"/>
                </a:lnTo>
                <a:lnTo>
                  <a:pt x="907207" y="3642334"/>
                </a:lnTo>
                <a:lnTo>
                  <a:pt x="945917" y="3666636"/>
                </a:lnTo>
                <a:lnTo>
                  <a:pt x="985086" y="3689974"/>
                </a:lnTo>
                <a:lnTo>
                  <a:pt x="1024695" y="3712347"/>
                </a:lnTo>
                <a:lnTo>
                  <a:pt x="1064728" y="3733753"/>
                </a:lnTo>
                <a:lnTo>
                  <a:pt x="1105164" y="3754190"/>
                </a:lnTo>
                <a:lnTo>
                  <a:pt x="1145987" y="3773656"/>
                </a:lnTo>
                <a:lnTo>
                  <a:pt x="1187178" y="3792151"/>
                </a:lnTo>
                <a:lnTo>
                  <a:pt x="1228719" y="3809671"/>
                </a:lnTo>
                <a:lnTo>
                  <a:pt x="1270591" y="3826216"/>
                </a:lnTo>
                <a:lnTo>
                  <a:pt x="1312776" y="3841784"/>
                </a:lnTo>
                <a:lnTo>
                  <a:pt x="1355256" y="3856372"/>
                </a:lnTo>
                <a:lnTo>
                  <a:pt x="1398013" y="3869980"/>
                </a:lnTo>
                <a:lnTo>
                  <a:pt x="1441029" y="3882605"/>
                </a:lnTo>
                <a:lnTo>
                  <a:pt x="1484285" y="3894246"/>
                </a:lnTo>
                <a:lnTo>
                  <a:pt x="1527762" y="3904900"/>
                </a:lnTo>
                <a:lnTo>
                  <a:pt x="1571444" y="3914567"/>
                </a:lnTo>
                <a:lnTo>
                  <a:pt x="1615311" y="3923245"/>
                </a:lnTo>
                <a:lnTo>
                  <a:pt x="1659346" y="3930932"/>
                </a:lnTo>
                <a:lnTo>
                  <a:pt x="1703529" y="3937625"/>
                </a:lnTo>
                <a:lnTo>
                  <a:pt x="1747843" y="3943324"/>
                </a:lnTo>
                <a:lnTo>
                  <a:pt x="1792270" y="3948027"/>
                </a:lnTo>
                <a:lnTo>
                  <a:pt x="1836792" y="3951732"/>
                </a:lnTo>
                <a:lnTo>
                  <a:pt x="1881389" y="3954436"/>
                </a:lnTo>
                <a:lnTo>
                  <a:pt x="1926044" y="3956140"/>
                </a:lnTo>
                <a:lnTo>
                  <a:pt x="1970739" y="3956840"/>
                </a:lnTo>
                <a:lnTo>
                  <a:pt x="2015456" y="3956535"/>
                </a:lnTo>
                <a:lnTo>
                  <a:pt x="2060175" y="3955223"/>
                </a:lnTo>
                <a:lnTo>
                  <a:pt x="2104879" y="3952903"/>
                </a:lnTo>
                <a:lnTo>
                  <a:pt x="2149550" y="3949573"/>
                </a:lnTo>
                <a:lnTo>
                  <a:pt x="2194170" y="3945231"/>
                </a:lnTo>
                <a:lnTo>
                  <a:pt x="2238719" y="3939876"/>
                </a:lnTo>
                <a:lnTo>
                  <a:pt x="2283181" y="3933505"/>
                </a:lnTo>
                <a:lnTo>
                  <a:pt x="2327536" y="3926117"/>
                </a:lnTo>
                <a:lnTo>
                  <a:pt x="2371767" y="3917710"/>
                </a:lnTo>
                <a:lnTo>
                  <a:pt x="2415855" y="3908283"/>
                </a:lnTo>
                <a:lnTo>
                  <a:pt x="2459782" y="3897834"/>
                </a:lnTo>
                <a:lnTo>
                  <a:pt x="2503529" y="3886360"/>
                </a:lnTo>
                <a:lnTo>
                  <a:pt x="2547079" y="3873861"/>
                </a:lnTo>
                <a:lnTo>
                  <a:pt x="2590414" y="3860335"/>
                </a:lnTo>
                <a:lnTo>
                  <a:pt x="2633514" y="3845780"/>
                </a:lnTo>
                <a:lnTo>
                  <a:pt x="2676363" y="3830193"/>
                </a:lnTo>
                <a:lnTo>
                  <a:pt x="2718940" y="3813574"/>
                </a:lnTo>
                <a:lnTo>
                  <a:pt x="2761230" y="3795921"/>
                </a:lnTo>
                <a:lnTo>
                  <a:pt x="2803212" y="3777232"/>
                </a:lnTo>
                <a:lnTo>
                  <a:pt x="2844869" y="3757505"/>
                </a:lnTo>
                <a:lnTo>
                  <a:pt x="2886182" y="3736739"/>
                </a:lnTo>
                <a:lnTo>
                  <a:pt x="2927134" y="3714932"/>
                </a:lnTo>
                <a:lnTo>
                  <a:pt x="2967706" y="3692081"/>
                </a:lnTo>
                <a:lnTo>
                  <a:pt x="3007880" y="3668186"/>
                </a:lnTo>
                <a:lnTo>
                  <a:pt x="3047637" y="3643245"/>
                </a:lnTo>
                <a:lnTo>
                  <a:pt x="3086960" y="3617255"/>
                </a:lnTo>
                <a:lnTo>
                  <a:pt x="3125830" y="3590216"/>
                </a:lnTo>
                <a:lnTo>
                  <a:pt x="3164229" y="3562125"/>
                </a:lnTo>
                <a:lnTo>
                  <a:pt x="3202139" y="3532981"/>
                </a:lnTo>
                <a:lnTo>
                  <a:pt x="3239541" y="3502782"/>
                </a:lnTo>
                <a:lnTo>
                  <a:pt x="3276213" y="3471702"/>
                </a:lnTo>
                <a:lnTo>
                  <a:pt x="3311944" y="3439925"/>
                </a:lnTo>
                <a:lnTo>
                  <a:pt x="3346732" y="3407469"/>
                </a:lnTo>
                <a:lnTo>
                  <a:pt x="3380575" y="3374354"/>
                </a:lnTo>
                <a:lnTo>
                  <a:pt x="3413472" y="3340598"/>
                </a:lnTo>
                <a:lnTo>
                  <a:pt x="3445421" y="3306218"/>
                </a:lnTo>
                <a:lnTo>
                  <a:pt x="3476420" y="3271233"/>
                </a:lnTo>
                <a:lnTo>
                  <a:pt x="3506467" y="3235661"/>
                </a:lnTo>
                <a:lnTo>
                  <a:pt x="3535562" y="3199521"/>
                </a:lnTo>
                <a:lnTo>
                  <a:pt x="3563701" y="3162830"/>
                </a:lnTo>
                <a:lnTo>
                  <a:pt x="3590884" y="3125607"/>
                </a:lnTo>
                <a:lnTo>
                  <a:pt x="3617108" y="3087870"/>
                </a:lnTo>
                <a:lnTo>
                  <a:pt x="3642372" y="3049638"/>
                </a:lnTo>
                <a:lnTo>
                  <a:pt x="3666674" y="3010928"/>
                </a:lnTo>
                <a:lnTo>
                  <a:pt x="3690012" y="2971759"/>
                </a:lnTo>
                <a:lnTo>
                  <a:pt x="3712385" y="2932149"/>
                </a:lnTo>
                <a:lnTo>
                  <a:pt x="3733792" y="2892117"/>
                </a:lnTo>
                <a:lnTo>
                  <a:pt x="3754229" y="2851679"/>
                </a:lnTo>
                <a:lnTo>
                  <a:pt x="3773696" y="2810856"/>
                </a:lnTo>
                <a:lnTo>
                  <a:pt x="3792190" y="2769665"/>
                </a:lnTo>
                <a:lnTo>
                  <a:pt x="3809711" y="2728124"/>
                </a:lnTo>
                <a:lnTo>
                  <a:pt x="3826256" y="2686251"/>
                </a:lnTo>
                <a:lnTo>
                  <a:pt x="3841824" y="2644066"/>
                </a:lnTo>
                <a:lnTo>
                  <a:pt x="3856412" y="2601585"/>
                </a:lnTo>
                <a:lnTo>
                  <a:pt x="3870020" y="2558828"/>
                </a:lnTo>
                <a:lnTo>
                  <a:pt x="3882645" y="2515812"/>
                </a:lnTo>
                <a:lnTo>
                  <a:pt x="3894286" y="2472555"/>
                </a:lnTo>
                <a:lnTo>
                  <a:pt x="3904941" y="2429077"/>
                </a:lnTo>
                <a:lnTo>
                  <a:pt x="3914608" y="2385395"/>
                </a:lnTo>
                <a:lnTo>
                  <a:pt x="3923286" y="2341528"/>
                </a:lnTo>
                <a:lnTo>
                  <a:pt x="3930972" y="2297493"/>
                </a:lnTo>
                <a:lnTo>
                  <a:pt x="3937666" y="2253309"/>
                </a:lnTo>
                <a:lnTo>
                  <a:pt x="3943365" y="2208994"/>
                </a:lnTo>
                <a:lnTo>
                  <a:pt x="3948067" y="2164566"/>
                </a:lnTo>
                <a:lnTo>
                  <a:pt x="3951772" y="2120045"/>
                </a:lnTo>
                <a:lnTo>
                  <a:pt x="3954477" y="2075447"/>
                </a:lnTo>
                <a:lnTo>
                  <a:pt x="3956180" y="2030791"/>
                </a:lnTo>
                <a:lnTo>
                  <a:pt x="3956880" y="1986096"/>
                </a:lnTo>
                <a:lnTo>
                  <a:pt x="3956575" y="1941379"/>
                </a:lnTo>
                <a:lnTo>
                  <a:pt x="3955263" y="1896659"/>
                </a:lnTo>
                <a:lnTo>
                  <a:pt x="3952943" y="1851954"/>
                </a:lnTo>
                <a:lnTo>
                  <a:pt x="3949613" y="1807283"/>
                </a:lnTo>
                <a:lnTo>
                  <a:pt x="3945271" y="1762663"/>
                </a:lnTo>
                <a:lnTo>
                  <a:pt x="3939916" y="1718113"/>
                </a:lnTo>
                <a:lnTo>
                  <a:pt x="3933545" y="1673651"/>
                </a:lnTo>
                <a:lnTo>
                  <a:pt x="3926157" y="1629295"/>
                </a:lnTo>
                <a:lnTo>
                  <a:pt x="3917750" y="1585064"/>
                </a:lnTo>
                <a:lnTo>
                  <a:pt x="3908323" y="1540976"/>
                </a:lnTo>
                <a:lnTo>
                  <a:pt x="3897874" y="1497049"/>
                </a:lnTo>
                <a:lnTo>
                  <a:pt x="3886400" y="1453300"/>
                </a:lnTo>
                <a:lnTo>
                  <a:pt x="3873901" y="1409750"/>
                </a:lnTo>
                <a:lnTo>
                  <a:pt x="3860375" y="1366415"/>
                </a:lnTo>
                <a:lnTo>
                  <a:pt x="3845820" y="1323314"/>
                </a:lnTo>
                <a:lnTo>
                  <a:pt x="3830234" y="1280466"/>
                </a:lnTo>
                <a:lnTo>
                  <a:pt x="3813615" y="1237888"/>
                </a:lnTo>
                <a:lnTo>
                  <a:pt x="3795962" y="1195598"/>
                </a:lnTo>
                <a:lnTo>
                  <a:pt x="3777273" y="1153616"/>
                </a:lnTo>
                <a:lnTo>
                  <a:pt x="3757546" y="1111959"/>
                </a:lnTo>
                <a:lnTo>
                  <a:pt x="3736780" y="1070645"/>
                </a:lnTo>
                <a:lnTo>
                  <a:pt x="3714973" y="1029693"/>
                </a:lnTo>
                <a:lnTo>
                  <a:pt x="3692123" y="989121"/>
                </a:lnTo>
                <a:lnTo>
                  <a:pt x="3668228" y="948947"/>
                </a:lnTo>
                <a:lnTo>
                  <a:pt x="3643287" y="909189"/>
                </a:lnTo>
                <a:lnTo>
                  <a:pt x="3617298" y="869866"/>
                </a:lnTo>
                <a:lnTo>
                  <a:pt x="3590259" y="830996"/>
                </a:lnTo>
                <a:lnTo>
                  <a:pt x="3562169" y="792597"/>
                </a:lnTo>
                <a:lnTo>
                  <a:pt x="3533025" y="754687"/>
                </a:lnTo>
                <a:lnTo>
                  <a:pt x="3502827" y="717285"/>
                </a:lnTo>
                <a:lnTo>
                  <a:pt x="3470169" y="678818"/>
                </a:lnTo>
                <a:lnTo>
                  <a:pt x="3436636" y="641297"/>
                </a:lnTo>
                <a:lnTo>
                  <a:pt x="3402248" y="604733"/>
                </a:lnTo>
                <a:lnTo>
                  <a:pt x="3367028" y="569136"/>
                </a:lnTo>
                <a:lnTo>
                  <a:pt x="3330996" y="534516"/>
                </a:lnTo>
                <a:lnTo>
                  <a:pt x="3294174" y="500882"/>
                </a:lnTo>
                <a:lnTo>
                  <a:pt x="3256583" y="468246"/>
                </a:lnTo>
                <a:lnTo>
                  <a:pt x="3218245" y="436617"/>
                </a:lnTo>
                <a:lnTo>
                  <a:pt x="3179180" y="406006"/>
                </a:lnTo>
                <a:lnTo>
                  <a:pt x="3139411" y="376421"/>
                </a:lnTo>
                <a:lnTo>
                  <a:pt x="3098958" y="347873"/>
                </a:lnTo>
                <a:lnTo>
                  <a:pt x="3057842" y="320373"/>
                </a:lnTo>
                <a:lnTo>
                  <a:pt x="3016086" y="293930"/>
                </a:lnTo>
                <a:lnTo>
                  <a:pt x="2973710" y="268554"/>
                </a:lnTo>
                <a:lnTo>
                  <a:pt x="2930735" y="244256"/>
                </a:lnTo>
                <a:lnTo>
                  <a:pt x="2887184" y="221045"/>
                </a:lnTo>
                <a:lnTo>
                  <a:pt x="2843077" y="198932"/>
                </a:lnTo>
                <a:lnTo>
                  <a:pt x="2798436" y="177926"/>
                </a:lnTo>
                <a:lnTo>
                  <a:pt x="2753281" y="158037"/>
                </a:lnTo>
                <a:lnTo>
                  <a:pt x="2707635" y="139276"/>
                </a:lnTo>
                <a:lnTo>
                  <a:pt x="2661518" y="121653"/>
                </a:lnTo>
                <a:lnTo>
                  <a:pt x="2614953" y="105178"/>
                </a:lnTo>
                <a:lnTo>
                  <a:pt x="2567959" y="89860"/>
                </a:lnTo>
                <a:lnTo>
                  <a:pt x="2520559" y="75710"/>
                </a:lnTo>
                <a:lnTo>
                  <a:pt x="2472774" y="62737"/>
                </a:lnTo>
                <a:lnTo>
                  <a:pt x="2424625" y="50953"/>
                </a:lnTo>
                <a:lnTo>
                  <a:pt x="2376134" y="40366"/>
                </a:lnTo>
                <a:lnTo>
                  <a:pt x="2327321" y="30987"/>
                </a:lnTo>
                <a:lnTo>
                  <a:pt x="2278209" y="22826"/>
                </a:lnTo>
                <a:lnTo>
                  <a:pt x="2228818" y="15893"/>
                </a:lnTo>
                <a:lnTo>
                  <a:pt x="2179170" y="10198"/>
                </a:lnTo>
                <a:lnTo>
                  <a:pt x="2129285" y="5751"/>
                </a:lnTo>
                <a:lnTo>
                  <a:pt x="2079187" y="2563"/>
                </a:lnTo>
                <a:lnTo>
                  <a:pt x="2028895" y="642"/>
                </a:lnTo>
                <a:lnTo>
                  <a:pt x="1978431" y="0"/>
                </a:lnTo>
                <a:lnTo>
                  <a:pt x="1978431" y="1978401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59902" y="2188829"/>
            <a:ext cx="1261110" cy="1963420"/>
          </a:xfrm>
          <a:custGeom>
            <a:avLst/>
            <a:gdLst/>
            <a:ahLst/>
            <a:cxnLst/>
            <a:rect l="l" t="t" r="r" b="b"/>
            <a:pathLst>
              <a:path w="1261109" h="1963420">
                <a:moveTo>
                  <a:pt x="1013216" y="0"/>
                </a:moveTo>
                <a:lnTo>
                  <a:pt x="962555" y="7059"/>
                </a:lnTo>
                <a:lnTo>
                  <a:pt x="912180" y="15411"/>
                </a:lnTo>
                <a:lnTo>
                  <a:pt x="862112" y="25047"/>
                </a:lnTo>
                <a:lnTo>
                  <a:pt x="812374" y="35956"/>
                </a:lnTo>
                <a:lnTo>
                  <a:pt x="762991" y="48128"/>
                </a:lnTo>
                <a:lnTo>
                  <a:pt x="713984" y="61553"/>
                </a:lnTo>
                <a:lnTo>
                  <a:pt x="665378" y="76220"/>
                </a:lnTo>
                <a:lnTo>
                  <a:pt x="617195" y="92120"/>
                </a:lnTo>
                <a:lnTo>
                  <a:pt x="569458" y="109241"/>
                </a:lnTo>
                <a:lnTo>
                  <a:pt x="522190" y="127575"/>
                </a:lnTo>
                <a:lnTo>
                  <a:pt x="475415" y="147111"/>
                </a:lnTo>
                <a:lnTo>
                  <a:pt x="429156" y="167839"/>
                </a:lnTo>
                <a:lnTo>
                  <a:pt x="383435" y="189748"/>
                </a:lnTo>
                <a:lnTo>
                  <a:pt x="338276" y="212829"/>
                </a:lnTo>
                <a:lnTo>
                  <a:pt x="293702" y="237070"/>
                </a:lnTo>
                <a:lnTo>
                  <a:pt x="249735" y="262463"/>
                </a:lnTo>
                <a:lnTo>
                  <a:pt x="206400" y="288997"/>
                </a:lnTo>
                <a:lnTo>
                  <a:pt x="163719" y="316662"/>
                </a:lnTo>
                <a:lnTo>
                  <a:pt x="121716" y="345447"/>
                </a:lnTo>
                <a:lnTo>
                  <a:pt x="80412" y="375342"/>
                </a:lnTo>
                <a:lnTo>
                  <a:pt x="39833" y="406338"/>
                </a:lnTo>
                <a:lnTo>
                  <a:pt x="0" y="438424"/>
                </a:lnTo>
                <a:lnTo>
                  <a:pt x="1261110" y="1962796"/>
                </a:lnTo>
                <a:lnTo>
                  <a:pt x="1013216" y="0"/>
                </a:lnTo>
                <a:close/>
              </a:path>
            </a:pathLst>
          </a:custGeom>
          <a:solidFill>
            <a:srgbClr val="5B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59902" y="2188829"/>
            <a:ext cx="1261110" cy="1963420"/>
          </a:xfrm>
          <a:custGeom>
            <a:avLst/>
            <a:gdLst/>
            <a:ahLst/>
            <a:cxnLst/>
            <a:rect l="l" t="t" r="r" b="b"/>
            <a:pathLst>
              <a:path w="1261109" h="1963420">
                <a:moveTo>
                  <a:pt x="1261109" y="1962796"/>
                </a:moveTo>
                <a:lnTo>
                  <a:pt x="1013216" y="0"/>
                </a:lnTo>
                <a:lnTo>
                  <a:pt x="962555" y="7059"/>
                </a:lnTo>
                <a:lnTo>
                  <a:pt x="912180" y="15411"/>
                </a:lnTo>
                <a:lnTo>
                  <a:pt x="862111" y="25047"/>
                </a:lnTo>
                <a:lnTo>
                  <a:pt x="812374" y="35956"/>
                </a:lnTo>
                <a:lnTo>
                  <a:pt x="762991" y="48128"/>
                </a:lnTo>
                <a:lnTo>
                  <a:pt x="713984" y="61553"/>
                </a:lnTo>
                <a:lnTo>
                  <a:pt x="665378" y="76220"/>
                </a:lnTo>
                <a:lnTo>
                  <a:pt x="617195" y="92120"/>
                </a:lnTo>
                <a:lnTo>
                  <a:pt x="569458" y="109241"/>
                </a:lnTo>
                <a:lnTo>
                  <a:pt x="522190" y="127575"/>
                </a:lnTo>
                <a:lnTo>
                  <a:pt x="475415" y="147111"/>
                </a:lnTo>
                <a:lnTo>
                  <a:pt x="429156" y="167839"/>
                </a:lnTo>
                <a:lnTo>
                  <a:pt x="383435" y="189748"/>
                </a:lnTo>
                <a:lnTo>
                  <a:pt x="338276" y="212829"/>
                </a:lnTo>
                <a:lnTo>
                  <a:pt x="293702" y="237070"/>
                </a:lnTo>
                <a:lnTo>
                  <a:pt x="249735" y="262463"/>
                </a:lnTo>
                <a:lnTo>
                  <a:pt x="206400" y="288997"/>
                </a:lnTo>
                <a:lnTo>
                  <a:pt x="163719" y="316662"/>
                </a:lnTo>
                <a:lnTo>
                  <a:pt x="121716" y="345447"/>
                </a:lnTo>
                <a:lnTo>
                  <a:pt x="80412" y="375342"/>
                </a:lnTo>
                <a:lnTo>
                  <a:pt x="39833" y="406338"/>
                </a:lnTo>
                <a:lnTo>
                  <a:pt x="0" y="438424"/>
                </a:lnTo>
                <a:lnTo>
                  <a:pt x="1261109" y="1962796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73118" y="2173223"/>
            <a:ext cx="248285" cy="1978660"/>
          </a:xfrm>
          <a:custGeom>
            <a:avLst/>
            <a:gdLst/>
            <a:ahLst/>
            <a:cxnLst/>
            <a:rect l="l" t="t" r="r" b="b"/>
            <a:pathLst>
              <a:path w="248284" h="1978660">
                <a:moveTo>
                  <a:pt x="247893" y="0"/>
                </a:moveTo>
                <a:lnTo>
                  <a:pt x="198154" y="625"/>
                </a:lnTo>
                <a:lnTo>
                  <a:pt x="148472" y="2499"/>
                </a:lnTo>
                <a:lnTo>
                  <a:pt x="98872" y="5622"/>
                </a:lnTo>
                <a:lnTo>
                  <a:pt x="49373" y="9991"/>
                </a:lnTo>
                <a:lnTo>
                  <a:pt x="0" y="15605"/>
                </a:lnTo>
                <a:lnTo>
                  <a:pt x="247893" y="1978401"/>
                </a:lnTo>
                <a:lnTo>
                  <a:pt x="24789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73117" y="2173224"/>
            <a:ext cx="248285" cy="1978660"/>
          </a:xfrm>
          <a:custGeom>
            <a:avLst/>
            <a:gdLst/>
            <a:ahLst/>
            <a:cxnLst/>
            <a:rect l="l" t="t" r="r" b="b"/>
            <a:pathLst>
              <a:path w="248284" h="1978660">
                <a:moveTo>
                  <a:pt x="247893" y="1978401"/>
                </a:moveTo>
                <a:lnTo>
                  <a:pt x="247893" y="0"/>
                </a:lnTo>
                <a:lnTo>
                  <a:pt x="198154" y="625"/>
                </a:lnTo>
                <a:lnTo>
                  <a:pt x="148472" y="2499"/>
                </a:lnTo>
                <a:lnTo>
                  <a:pt x="98872" y="5622"/>
                </a:lnTo>
                <a:lnTo>
                  <a:pt x="49373" y="9991"/>
                </a:lnTo>
                <a:lnTo>
                  <a:pt x="0" y="15605"/>
                </a:lnTo>
                <a:lnTo>
                  <a:pt x="247893" y="1978401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49668" y="1810956"/>
            <a:ext cx="845185" cy="964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03225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001F5F"/>
                </a:solidFill>
                <a:latin typeface="Arial Black"/>
                <a:cs typeface="Arial Black"/>
              </a:rPr>
              <a:t>2%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15" dirty="0">
                <a:solidFill>
                  <a:srgbClr val="001F5F"/>
                </a:solidFill>
                <a:latin typeface="Arial Black"/>
                <a:cs typeface="Arial Black"/>
              </a:rPr>
              <a:t>9%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60120" y="1354521"/>
            <a:ext cx="2223770" cy="410209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90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5"/>
              </a:spcBef>
            </a:pP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Utilization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77150" y="6219825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0" y="133350"/>
                </a:moveTo>
                <a:lnTo>
                  <a:pt x="142875" y="133350"/>
                </a:lnTo>
                <a:lnTo>
                  <a:pt x="142875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77150" y="6219825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0" y="133349"/>
                </a:moveTo>
                <a:lnTo>
                  <a:pt x="142874" y="133349"/>
                </a:lnTo>
                <a:lnTo>
                  <a:pt x="142874" y="0"/>
                </a:lnTo>
                <a:lnTo>
                  <a:pt x="0" y="0"/>
                </a:lnTo>
                <a:lnTo>
                  <a:pt x="0" y="133349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10650" y="62198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133350"/>
                </a:moveTo>
                <a:lnTo>
                  <a:pt x="133350" y="133350"/>
                </a:lnTo>
                <a:lnTo>
                  <a:pt x="133350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5B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10650" y="62198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133349"/>
                </a:moveTo>
                <a:lnTo>
                  <a:pt x="133349" y="133349"/>
                </a:lnTo>
                <a:lnTo>
                  <a:pt x="133349" y="0"/>
                </a:lnTo>
                <a:lnTo>
                  <a:pt x="0" y="0"/>
                </a:lnTo>
                <a:lnTo>
                  <a:pt x="0" y="133349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53690" y="62198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133350"/>
                </a:moveTo>
                <a:lnTo>
                  <a:pt x="133350" y="133350"/>
                </a:lnTo>
                <a:lnTo>
                  <a:pt x="133350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53689" y="62198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133349"/>
                </a:moveTo>
                <a:lnTo>
                  <a:pt x="133349" y="133349"/>
                </a:lnTo>
                <a:lnTo>
                  <a:pt x="133349" y="0"/>
                </a:lnTo>
                <a:lnTo>
                  <a:pt x="0" y="0"/>
                </a:lnTo>
                <a:lnTo>
                  <a:pt x="0" y="133349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869814" y="5330506"/>
            <a:ext cx="3706495" cy="1101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168525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001F5F"/>
                </a:solidFill>
                <a:latin typeface="Arial Black"/>
                <a:cs typeface="Arial Black"/>
              </a:rPr>
              <a:t>89%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45565" algn="l"/>
                <a:tab pos="268795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Irrigation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Domestic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Industrial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03048" y="1045258"/>
            <a:ext cx="4199255" cy="5745480"/>
          </a:xfrm>
          <a:custGeom>
            <a:avLst/>
            <a:gdLst/>
            <a:ahLst/>
            <a:cxnLst/>
            <a:rect l="l" t="t" r="r" b="b"/>
            <a:pathLst>
              <a:path w="4199255" h="5745480">
                <a:moveTo>
                  <a:pt x="0" y="5745114"/>
                </a:moveTo>
                <a:lnTo>
                  <a:pt x="4199016" y="5745114"/>
                </a:lnTo>
                <a:lnTo>
                  <a:pt x="4199016" y="0"/>
                </a:lnTo>
                <a:lnTo>
                  <a:pt x="0" y="0"/>
                </a:lnTo>
                <a:lnTo>
                  <a:pt x="0" y="5745114"/>
                </a:lnTo>
                <a:close/>
              </a:path>
            </a:pathLst>
          </a:custGeom>
          <a:solidFill>
            <a:srgbClr val="4471C4">
              <a:alpha val="1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41024" y="827781"/>
            <a:ext cx="628840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CURRENT </a:t>
            </a:r>
            <a:r>
              <a:rPr spc="-65" dirty="0"/>
              <a:t>WATER </a:t>
            </a:r>
            <a:r>
              <a:rPr dirty="0"/>
              <a:t>SCENARIO </a:t>
            </a:r>
            <a:r>
              <a:rPr spc="-10" dirty="0"/>
              <a:t>IN</a:t>
            </a:r>
            <a:r>
              <a:rPr spc="-100" dirty="0"/>
              <a:t> </a:t>
            </a:r>
            <a:r>
              <a:rPr spc="-10" dirty="0"/>
              <a:t>INDIA</a:t>
            </a:r>
          </a:p>
        </p:txBody>
      </p:sp>
      <p:sp>
        <p:nvSpPr>
          <p:cNvPr id="21" name="object 21"/>
          <p:cNvSpPr/>
          <p:nvPr/>
        </p:nvSpPr>
        <p:spPr>
          <a:xfrm>
            <a:off x="8599292" y="81814"/>
            <a:ext cx="3476609" cy="114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37"/>
            <a:ext cx="12192000" cy="6847840"/>
          </a:xfrm>
          <a:custGeom>
            <a:avLst/>
            <a:gdLst/>
            <a:ahLst/>
            <a:cxnLst/>
            <a:rect l="l" t="t" r="r" b="b"/>
            <a:pathLst>
              <a:path w="12192000" h="6847840">
                <a:moveTo>
                  <a:pt x="0" y="6847362"/>
                </a:moveTo>
                <a:lnTo>
                  <a:pt x="12192000" y="6847362"/>
                </a:lnTo>
                <a:lnTo>
                  <a:pt x="12192000" y="0"/>
                </a:lnTo>
                <a:lnTo>
                  <a:pt x="0" y="0"/>
                </a:lnTo>
                <a:lnTo>
                  <a:pt x="0" y="6847362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024" y="899218"/>
            <a:ext cx="628904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CURRENT </a:t>
            </a:r>
            <a:r>
              <a:rPr spc="-65" dirty="0"/>
              <a:t>WATER </a:t>
            </a:r>
            <a:r>
              <a:rPr dirty="0"/>
              <a:t>SCENARIO </a:t>
            </a:r>
            <a:r>
              <a:rPr spc="-5" dirty="0"/>
              <a:t>IN</a:t>
            </a:r>
            <a:r>
              <a:rPr spc="-100" dirty="0"/>
              <a:t> </a:t>
            </a:r>
            <a:r>
              <a:rPr spc="-10" dirty="0"/>
              <a:t>INDIA</a:t>
            </a:r>
          </a:p>
        </p:txBody>
      </p:sp>
      <p:sp>
        <p:nvSpPr>
          <p:cNvPr id="4" name="object 4"/>
          <p:cNvSpPr/>
          <p:nvPr/>
        </p:nvSpPr>
        <p:spPr>
          <a:xfrm>
            <a:off x="8599292" y="81814"/>
            <a:ext cx="3476609" cy="11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7431" y="1487429"/>
            <a:ext cx="9633844" cy="5370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37"/>
            <a:ext cx="12192000" cy="6847840"/>
          </a:xfrm>
          <a:custGeom>
            <a:avLst/>
            <a:gdLst/>
            <a:ahLst/>
            <a:cxnLst/>
            <a:rect l="l" t="t" r="r" b="b"/>
            <a:pathLst>
              <a:path w="12192000" h="6847840">
                <a:moveTo>
                  <a:pt x="0" y="6847362"/>
                </a:moveTo>
                <a:lnTo>
                  <a:pt x="12192000" y="6847362"/>
                </a:lnTo>
                <a:lnTo>
                  <a:pt x="12192000" y="0"/>
                </a:lnTo>
                <a:lnTo>
                  <a:pt x="0" y="0"/>
                </a:lnTo>
                <a:lnTo>
                  <a:pt x="0" y="6847362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024" y="827781"/>
            <a:ext cx="911415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60" dirty="0"/>
              <a:t>ROTARY </a:t>
            </a:r>
            <a:r>
              <a:rPr spc="-10" dirty="0"/>
              <a:t>INDIA </a:t>
            </a:r>
            <a:r>
              <a:rPr spc="-65" dirty="0"/>
              <a:t>WATER </a:t>
            </a:r>
            <a:r>
              <a:rPr spc="-40" dirty="0"/>
              <a:t>CONSERVATION </a:t>
            </a:r>
            <a:r>
              <a:rPr dirty="0"/>
              <a:t>TRUST</a:t>
            </a:r>
            <a:r>
              <a:rPr spc="-40" dirty="0"/>
              <a:t> </a:t>
            </a:r>
            <a:r>
              <a:rPr spc="-15" dirty="0"/>
              <a:t>(RIWCT)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6385" y="1369189"/>
            <a:ext cx="8390255" cy="5321300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664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Rotary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India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Presidential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Conference,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Delhi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(Dec 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2003) 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Delhi</a:t>
            </a:r>
            <a:r>
              <a:rPr sz="2400" b="1" i="1" spc="-1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Declaration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35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President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Abdul 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Kalam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was the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Chief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Guest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000" spc="-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event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33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RIWCT</a:t>
            </a:r>
            <a:r>
              <a:rPr sz="20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established</a:t>
            </a:r>
            <a:r>
              <a:rPr sz="20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with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6FC0"/>
                </a:solidFill>
                <a:latin typeface="Calibri"/>
                <a:cs typeface="Calibri"/>
              </a:rPr>
              <a:t>PRID</a:t>
            </a:r>
            <a:r>
              <a:rPr sz="2400" b="1" i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6FC0"/>
                </a:solidFill>
                <a:latin typeface="Calibri"/>
                <a:cs typeface="Calibri"/>
              </a:rPr>
              <a:t>Sushil</a:t>
            </a:r>
            <a:r>
              <a:rPr sz="2400" b="1" i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Gupta</a:t>
            </a:r>
            <a:r>
              <a:rPr sz="2400" b="1" i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President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39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First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Project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was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implemented in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Churu 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District,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Rajasthan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aimed</a:t>
            </a:r>
            <a:r>
              <a:rPr sz="2000" spc="-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endParaRPr sz="2000">
              <a:latin typeface="Calibri"/>
              <a:cs typeface="Calibri"/>
            </a:endParaRPr>
          </a:p>
          <a:p>
            <a:pPr marL="279400">
              <a:lnSpc>
                <a:spcPct val="100000"/>
              </a:lnSpc>
              <a:spcBef>
                <a:spcPts val="1350"/>
              </a:spcBef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providing Family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Tankas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33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MOU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signed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between </a:t>
            </a:r>
            <a:r>
              <a:rPr sz="2400" b="1" i="1" spc="10" dirty="0">
                <a:solidFill>
                  <a:srgbClr val="006FC0"/>
                </a:solidFill>
                <a:latin typeface="Calibri"/>
                <a:cs typeface="Calibri"/>
              </a:rPr>
              <a:t>RIWCT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2400" b="1" i="1" spc="-10" dirty="0">
                <a:solidFill>
                  <a:srgbClr val="006FC0"/>
                </a:solidFill>
                <a:latin typeface="Calibri"/>
                <a:cs typeface="Calibri"/>
              </a:rPr>
              <a:t>PHDRDF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August,</a:t>
            </a:r>
            <a:r>
              <a:rPr sz="2000" spc="-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2007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47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400" b="1" i="1" spc="-15" dirty="0">
                <a:solidFill>
                  <a:srgbClr val="006FC0"/>
                </a:solidFill>
                <a:latin typeface="Calibri"/>
                <a:cs typeface="Calibri"/>
              </a:rPr>
              <a:t>300+ 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projects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implemented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till</a:t>
            </a:r>
            <a:r>
              <a:rPr sz="20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date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27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Impacted more than</a:t>
            </a:r>
            <a:r>
              <a:rPr sz="2000" spc="-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635" lvl="1" indent="-344170">
              <a:lnSpc>
                <a:spcPts val="2865"/>
              </a:lnSpc>
              <a:spcBef>
                <a:spcPts val="355"/>
              </a:spcBef>
              <a:buFont typeface="Wingdings"/>
              <a:buChar char=""/>
              <a:tabLst>
                <a:tab pos="1271270" algn="l"/>
              </a:tabLst>
            </a:pPr>
            <a:r>
              <a:rPr sz="2400" b="1" i="1" spc="-10" dirty="0">
                <a:solidFill>
                  <a:srgbClr val="006FC0"/>
                </a:solidFill>
                <a:latin typeface="Calibri"/>
                <a:cs typeface="Calibri"/>
              </a:rPr>
              <a:t>10 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lakh</a:t>
            </a:r>
            <a:r>
              <a:rPr sz="2400" b="1" i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6FC0"/>
                </a:solidFill>
                <a:latin typeface="Calibri"/>
                <a:cs typeface="Calibri"/>
              </a:rPr>
              <a:t>people,</a:t>
            </a:r>
            <a:endParaRPr sz="2400">
              <a:latin typeface="Calibri"/>
              <a:cs typeface="Calibri"/>
            </a:endParaRPr>
          </a:p>
          <a:p>
            <a:pPr marL="1270635" lvl="1" indent="-344170">
              <a:lnSpc>
                <a:spcPts val="2865"/>
              </a:lnSpc>
              <a:buFont typeface="Wingdings"/>
              <a:buChar char=""/>
              <a:tabLst>
                <a:tab pos="1271270" algn="l"/>
              </a:tabLst>
            </a:pPr>
            <a:r>
              <a:rPr sz="2400" b="1" i="1" spc="-15" dirty="0">
                <a:solidFill>
                  <a:srgbClr val="006FC0"/>
                </a:solidFill>
                <a:latin typeface="Calibri"/>
                <a:cs typeface="Calibri"/>
              </a:rPr>
              <a:t>500+</a:t>
            </a:r>
            <a:r>
              <a:rPr sz="2400" b="1" i="1" spc="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6FC0"/>
                </a:solidFill>
                <a:latin typeface="Calibri"/>
                <a:cs typeface="Calibri"/>
              </a:rPr>
              <a:t>Villages</a:t>
            </a:r>
            <a:endParaRPr sz="2400">
              <a:latin typeface="Calibri"/>
              <a:cs typeface="Calibri"/>
            </a:endParaRPr>
          </a:p>
          <a:p>
            <a:pPr marL="1270635" lvl="1" indent="-344170">
              <a:lnSpc>
                <a:spcPct val="100000"/>
              </a:lnSpc>
              <a:spcBef>
                <a:spcPts val="50"/>
              </a:spcBef>
              <a:buFont typeface="Wingdings"/>
              <a:buChar char=""/>
              <a:tabLst>
                <a:tab pos="1271270" algn="l"/>
              </a:tabLst>
            </a:pPr>
            <a:r>
              <a:rPr sz="2400" b="1" i="1" spc="-20" dirty="0">
                <a:solidFill>
                  <a:srgbClr val="006FC0"/>
                </a:solidFill>
                <a:latin typeface="Calibri"/>
                <a:cs typeface="Calibri"/>
              </a:rPr>
              <a:t>35000+</a:t>
            </a:r>
            <a:r>
              <a:rPr sz="2400" b="1" i="1" spc="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5" dirty="0">
                <a:solidFill>
                  <a:srgbClr val="006FC0"/>
                </a:solidFill>
                <a:latin typeface="Calibri"/>
                <a:cs typeface="Calibri"/>
              </a:rPr>
              <a:t>Households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99292" y="81814"/>
            <a:ext cx="3476609" cy="11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4775" y="1704754"/>
            <a:ext cx="3511126" cy="271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99292" y="4495800"/>
            <a:ext cx="3564148" cy="2343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3600" y="4943475"/>
            <a:ext cx="2466975" cy="1885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37"/>
            <a:ext cx="12192000" cy="6847840"/>
          </a:xfrm>
          <a:custGeom>
            <a:avLst/>
            <a:gdLst/>
            <a:ahLst/>
            <a:cxnLst/>
            <a:rect l="l" t="t" r="r" b="b"/>
            <a:pathLst>
              <a:path w="12192000" h="6847840">
                <a:moveTo>
                  <a:pt x="0" y="6847362"/>
                </a:moveTo>
                <a:lnTo>
                  <a:pt x="12192000" y="6847362"/>
                </a:lnTo>
                <a:lnTo>
                  <a:pt x="12192000" y="0"/>
                </a:lnTo>
                <a:lnTo>
                  <a:pt x="0" y="0"/>
                </a:lnTo>
                <a:lnTo>
                  <a:pt x="0" y="6847362"/>
                </a:lnTo>
                <a:close/>
              </a:path>
            </a:pathLst>
          </a:custGeom>
          <a:solidFill>
            <a:srgbClr val="DEEBF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1024" y="899218"/>
            <a:ext cx="6730365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1" spc="-60" dirty="0">
                <a:solidFill>
                  <a:srgbClr val="001F5F"/>
                </a:solidFill>
                <a:latin typeface="Calibri"/>
                <a:cs typeface="Calibri"/>
              </a:rPr>
              <a:t>ROTARY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INDIA </a:t>
            </a:r>
            <a:r>
              <a:rPr sz="3200" b="1" spc="-65" dirty="0">
                <a:solidFill>
                  <a:srgbClr val="001F5F"/>
                </a:solidFill>
                <a:latin typeface="Calibri"/>
                <a:cs typeface="Calibri"/>
              </a:rPr>
              <a:t>WATER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MISSION</a:t>
            </a:r>
            <a:r>
              <a:rPr sz="3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(RIWM)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9292" y="81814"/>
            <a:ext cx="3476609" cy="114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1359" y="1770689"/>
            <a:ext cx="6666865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 marR="5080" indent="-45085">
              <a:lnSpc>
                <a:spcPct val="158800"/>
              </a:lnSpc>
              <a:spcBef>
                <a:spcPts val="100"/>
              </a:spcBef>
            </a:pP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RIWM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was launched 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on11th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Sept, </a:t>
            </a:r>
            <a:r>
              <a:rPr sz="2400" b="1" i="1" spc="-15" dirty="0">
                <a:solidFill>
                  <a:srgbClr val="001F5F"/>
                </a:solidFill>
                <a:latin typeface="Calibri"/>
                <a:cs typeface="Calibri"/>
              </a:rPr>
              <a:t>2019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at New</a:t>
            </a:r>
            <a:r>
              <a:rPr sz="2400" b="1" i="1" spc="-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Delhi  </a:t>
            </a:r>
            <a:r>
              <a:rPr sz="2400" b="1" i="1" spc="-20" dirty="0">
                <a:solidFill>
                  <a:srgbClr val="001F5F"/>
                </a:solidFill>
                <a:latin typeface="Calibri"/>
                <a:cs typeface="Calibri"/>
              </a:rPr>
              <a:t>Verticals 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under RIWM</a:t>
            </a:r>
            <a:r>
              <a:rPr sz="2400" b="1" i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5816" y="3090538"/>
            <a:ext cx="4936490" cy="30740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i="1" spc="-2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400" b="1" i="1" spc="-20" dirty="0">
                <a:solidFill>
                  <a:srgbClr val="006FC0"/>
                </a:solidFill>
                <a:latin typeface="Calibri"/>
                <a:cs typeface="Calibri"/>
              </a:rPr>
              <a:t>ATERSHED</a:t>
            </a:r>
            <a:r>
              <a:rPr sz="2400" b="1" i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DEVELOPMENT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3950" b="1" i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WARENESS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1400"/>
              </a:lnSpc>
            </a:pPr>
            <a:r>
              <a:rPr sz="3950" b="1" i="1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i="1" spc="-20" dirty="0">
                <a:solidFill>
                  <a:srgbClr val="006FC0"/>
                </a:solidFill>
                <a:latin typeface="Calibri"/>
                <a:cs typeface="Calibri"/>
              </a:rPr>
              <a:t>RANSFORMATION </a:t>
            </a:r>
            <a:r>
              <a:rPr sz="2400" b="1" i="1" spc="-15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400" b="1" i="1" spc="-60" dirty="0">
                <a:solidFill>
                  <a:srgbClr val="006FC0"/>
                </a:solidFill>
                <a:latin typeface="Calibri"/>
                <a:cs typeface="Calibri"/>
              </a:rPr>
              <a:t>WATER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BODIES  </a:t>
            </a:r>
            <a:r>
              <a:rPr sz="3950" b="1" i="1" spc="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i="1" spc="15" dirty="0">
                <a:solidFill>
                  <a:srgbClr val="006FC0"/>
                </a:solidFill>
                <a:latin typeface="Calibri"/>
                <a:cs typeface="Calibri"/>
              </a:rPr>
              <a:t>FFICIENT </a:t>
            </a:r>
            <a:r>
              <a:rPr sz="2400" b="1" i="1" dirty="0">
                <a:solidFill>
                  <a:srgbClr val="006FC0"/>
                </a:solidFill>
                <a:latin typeface="Calibri"/>
                <a:cs typeface="Calibri"/>
              </a:rPr>
              <a:t>USE </a:t>
            </a:r>
            <a:r>
              <a:rPr sz="2400" b="1" i="1" spc="-15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400" b="1" i="1" spc="-60" dirty="0">
                <a:solidFill>
                  <a:srgbClr val="006FC0"/>
                </a:solidFill>
                <a:latin typeface="Calibri"/>
                <a:cs typeface="Calibri"/>
              </a:rPr>
              <a:t>WATER  </a:t>
            </a:r>
            <a:r>
              <a:rPr sz="3950" b="1" i="1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i="1" spc="-30" dirty="0">
                <a:solidFill>
                  <a:srgbClr val="006FC0"/>
                </a:solidFill>
                <a:latin typeface="Calibri"/>
                <a:cs typeface="Calibri"/>
              </a:rPr>
              <a:t>AINWATER </a:t>
            </a:r>
            <a:r>
              <a:rPr sz="2400" b="1" i="1" spc="-5" dirty="0">
                <a:solidFill>
                  <a:srgbClr val="006FC0"/>
                </a:solidFill>
                <a:latin typeface="Calibri"/>
                <a:cs typeface="Calibri"/>
              </a:rPr>
              <a:t>HARVESTING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66375" y="4569878"/>
            <a:ext cx="2465960" cy="1286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52197" y="1758949"/>
            <a:ext cx="2207642" cy="16555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09978" y="4999238"/>
            <a:ext cx="2465960" cy="18587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97973" y="3503041"/>
            <a:ext cx="2333753" cy="17503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16652" y="2806826"/>
            <a:ext cx="2183639" cy="14531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52198" y="1481010"/>
            <a:ext cx="2207895" cy="32321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WATERSHEDS</a:t>
            </a:r>
            <a:r>
              <a:rPr sz="14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r>
              <a:rPr sz="140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Calibri"/>
                <a:cs typeface="Calibri"/>
              </a:rPr>
              <a:t>DAM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97932" y="4059155"/>
            <a:ext cx="103695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sz="1550" b="1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b="1" spc="-6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550" b="1" spc="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23882" y="4992933"/>
            <a:ext cx="2334260" cy="12065"/>
          </a:xfrm>
          <a:custGeom>
            <a:avLst/>
            <a:gdLst/>
            <a:ahLst/>
            <a:cxnLst/>
            <a:rect l="l" t="t" r="r" b="b"/>
            <a:pathLst>
              <a:path w="2334259" h="12064">
                <a:moveTo>
                  <a:pt x="0" y="11549"/>
                </a:moveTo>
                <a:lnTo>
                  <a:pt x="2333756" y="11549"/>
                </a:lnTo>
                <a:lnTo>
                  <a:pt x="2333756" y="0"/>
                </a:lnTo>
                <a:lnTo>
                  <a:pt x="0" y="0"/>
                </a:lnTo>
                <a:lnTo>
                  <a:pt x="0" y="1154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100064" y="5044914"/>
            <a:ext cx="1601470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0"/>
              </a:lnSpc>
            </a:pPr>
            <a:r>
              <a:rPr sz="155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b="1" spc="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b="1" spc="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50" b="1" spc="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550" b="1" spc="-1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b="1" spc="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b="1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64211" y="5782577"/>
            <a:ext cx="2359660" cy="12065"/>
          </a:xfrm>
          <a:custGeom>
            <a:avLst/>
            <a:gdLst/>
            <a:ahLst/>
            <a:cxnLst/>
            <a:rect l="l" t="t" r="r" b="b"/>
            <a:pathLst>
              <a:path w="2359659" h="12064">
                <a:moveTo>
                  <a:pt x="0" y="11561"/>
                </a:moveTo>
                <a:lnTo>
                  <a:pt x="2359664" y="11561"/>
                </a:lnTo>
                <a:lnTo>
                  <a:pt x="2359664" y="0"/>
                </a:lnTo>
                <a:lnTo>
                  <a:pt x="0" y="0"/>
                </a:lnTo>
                <a:lnTo>
                  <a:pt x="0" y="1156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947666" y="5886056"/>
            <a:ext cx="120523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sz="1550" b="1" spc="20" dirty="0">
                <a:solidFill>
                  <a:srgbClr val="FFFFFF"/>
                </a:solidFill>
                <a:latin typeface="Calibri"/>
                <a:cs typeface="Calibri"/>
              </a:rPr>
              <a:t>EFFICIENT</a:t>
            </a:r>
            <a:r>
              <a:rPr sz="15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2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09978" y="6432779"/>
            <a:ext cx="2447925" cy="12065"/>
          </a:xfrm>
          <a:custGeom>
            <a:avLst/>
            <a:gdLst/>
            <a:ahLst/>
            <a:cxnLst/>
            <a:rect l="l" t="t" r="r" b="b"/>
            <a:pathLst>
              <a:path w="2447925" h="12064">
                <a:moveTo>
                  <a:pt x="0" y="11572"/>
                </a:moveTo>
                <a:lnTo>
                  <a:pt x="2447675" y="11572"/>
                </a:lnTo>
                <a:lnTo>
                  <a:pt x="2447675" y="0"/>
                </a:lnTo>
                <a:lnTo>
                  <a:pt x="0" y="0"/>
                </a:lnTo>
                <a:lnTo>
                  <a:pt x="0" y="1157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766689" y="6537162"/>
            <a:ext cx="2144395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0"/>
              </a:lnSpc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RAINWATER</a:t>
            </a:r>
            <a:r>
              <a:rPr sz="155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HARVESTING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66375" y="4581448"/>
            <a:ext cx="2465960" cy="1286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04582" y="4004917"/>
            <a:ext cx="2207895" cy="27241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4765" rIns="0" bIns="0" rtlCol="0">
            <a:spAutoFit/>
          </a:bodyPr>
          <a:lstStyle/>
          <a:p>
            <a:pPr marL="640715">
              <a:lnSpc>
                <a:spcPct val="100000"/>
              </a:lnSpc>
              <a:spcBef>
                <a:spcPts val="19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AWARENESS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723882" y="5004482"/>
            <a:ext cx="2334260" cy="253365"/>
          </a:xfrm>
          <a:custGeom>
            <a:avLst/>
            <a:gdLst/>
            <a:ahLst/>
            <a:cxnLst/>
            <a:rect l="l" t="t" r="r" b="b"/>
            <a:pathLst>
              <a:path w="2334259" h="253364">
                <a:moveTo>
                  <a:pt x="0" y="253067"/>
                </a:moveTo>
                <a:lnTo>
                  <a:pt x="2333756" y="253067"/>
                </a:lnTo>
                <a:lnTo>
                  <a:pt x="2333756" y="0"/>
                </a:lnTo>
                <a:lnTo>
                  <a:pt x="0" y="0"/>
                </a:lnTo>
                <a:lnTo>
                  <a:pt x="0" y="25306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163564" y="4999289"/>
            <a:ext cx="14776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TRANSFORMATION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64211" y="5794138"/>
            <a:ext cx="2359660" cy="353695"/>
          </a:xfrm>
          <a:custGeom>
            <a:avLst/>
            <a:gdLst/>
            <a:ahLst/>
            <a:cxnLst/>
            <a:rect l="l" t="t" r="r" b="b"/>
            <a:pathLst>
              <a:path w="2359659" h="353695">
                <a:moveTo>
                  <a:pt x="0" y="353628"/>
                </a:moveTo>
                <a:lnTo>
                  <a:pt x="2359664" y="353628"/>
                </a:lnTo>
                <a:lnTo>
                  <a:pt x="2359664" y="0"/>
                </a:lnTo>
                <a:lnTo>
                  <a:pt x="0" y="0"/>
                </a:lnTo>
                <a:lnTo>
                  <a:pt x="0" y="35362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364211" y="5840415"/>
            <a:ext cx="235966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5913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EFFICIENT</a:t>
            </a:r>
            <a:r>
              <a:rPr sz="14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609978" y="6444351"/>
            <a:ext cx="2447925" cy="353695"/>
          </a:xfrm>
          <a:custGeom>
            <a:avLst/>
            <a:gdLst/>
            <a:ahLst/>
            <a:cxnLst/>
            <a:rect l="l" t="t" r="r" b="b"/>
            <a:pathLst>
              <a:path w="2447925" h="353695">
                <a:moveTo>
                  <a:pt x="0" y="353628"/>
                </a:moveTo>
                <a:lnTo>
                  <a:pt x="2447675" y="353628"/>
                </a:lnTo>
                <a:lnTo>
                  <a:pt x="2447675" y="0"/>
                </a:lnTo>
                <a:lnTo>
                  <a:pt x="0" y="0"/>
                </a:lnTo>
                <a:lnTo>
                  <a:pt x="0" y="35362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868289" y="6491604"/>
            <a:ext cx="19500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RAINWATER</a:t>
            </a:r>
            <a:r>
              <a:rPr sz="14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HARVESTING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2026</Words>
  <Application>Microsoft Office PowerPoint</Application>
  <PresentationFormat>Custom</PresentationFormat>
  <Paragraphs>437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ROTARY INDIA WATER MISSION 2020-2025</vt:lpstr>
      <vt:lpstr>PowerPoint Presentation</vt:lpstr>
      <vt:lpstr>PowerPoint Presentation</vt:lpstr>
      <vt:lpstr>CURRENT WATER SCENARIO IN INDIA</vt:lpstr>
      <vt:lpstr>&lt;</vt:lpstr>
      <vt:lpstr>CURRENT WATER SCENARIO IN INDIA</vt:lpstr>
      <vt:lpstr>CURRENT WATER SCENARIO IN INDIA</vt:lpstr>
      <vt:lpstr>ROTARY INDIA WATER CONSERVATION TRUST (RIWCT)</vt:lpstr>
      <vt:lpstr>PowerPoint Presentation</vt:lpstr>
      <vt:lpstr>PowerPoint Presentation</vt:lpstr>
      <vt:lpstr>WATERSHED DEVELOPMENT</vt:lpstr>
      <vt:lpstr>TYPES OF WATERSHED DEVELOPMENT</vt:lpstr>
      <vt:lpstr>OBJECTIVES OF WATERSHED DEVELOPMENT</vt:lpstr>
      <vt:lpstr>WATERSHED DEVELOPMENT</vt:lpstr>
      <vt:lpstr>STEPS INVOLVED IN WATERSHED DEVELOPMENT</vt:lpstr>
      <vt:lpstr>APPROXIMATE COSTS FOR WATERSHED DEVELOPMENT PROJECTS</vt:lpstr>
      <vt:lpstr>AVAILABILITY OF PROJECTS  ALONGWITH PHDRDF</vt:lpstr>
      <vt:lpstr>AWARENESS</vt:lpstr>
      <vt:lpstr>ACTION POINTS TO CREATE AWARENESS</vt:lpstr>
      <vt:lpstr>ACTION POINTS TO CREATE AWARENESS</vt:lpstr>
      <vt:lpstr>FACEBOOK FOR AWARENESS</vt:lpstr>
      <vt:lpstr>TWITTER FOR AWARENESS</vt:lpstr>
      <vt:lpstr>WHATSAPP FOR AWARENESS</vt:lpstr>
      <vt:lpstr>TRANSFORMATION OF WATER BODIES</vt:lpstr>
      <vt:lpstr>TYPES OF WATER BODIES</vt:lpstr>
      <vt:lpstr>NEED FOR TRANSFORMATION OF WATER BODIES</vt:lpstr>
      <vt:lpstr>STEPS FOR TRANSFORMATION OF WATER BODIES</vt:lpstr>
      <vt:lpstr>STEPS FOR TRANSFORMATION OF WATER BODIES</vt:lpstr>
      <vt:lpstr>BENEFITS FOR TRANSFORMATION OF WATER BODIES</vt:lpstr>
      <vt:lpstr>COST OF TRANSFORMATION</vt:lpstr>
      <vt:lpstr>SITE IDENTIFICATION, TECHNICAL SURVEY AND</vt:lpstr>
      <vt:lpstr>WHAT IS EFFICIENT USE OF WATER</vt:lpstr>
      <vt:lpstr>REDUCE CONSUMPTION OF WATER</vt:lpstr>
      <vt:lpstr>REDUCE CONSUMPTION OF WATER</vt:lpstr>
      <vt:lpstr>ADVANTAGES OF MICRO IRRIGATION SYSTEMS</vt:lpstr>
      <vt:lpstr>REDUCE CONSUMPTION OF WATER</vt:lpstr>
      <vt:lpstr>2. REDUCE - MICROIRRIGATION SYSTEMS</vt:lpstr>
      <vt:lpstr>REUSE/ RECYCLE WASTE WATER  WHAT IS GREY WATER?</vt:lpstr>
      <vt:lpstr>APPLICATION AREAS FOR GREYWATER RECYCLING AND AERATORS</vt:lpstr>
      <vt:lpstr>BENEFITS OF GREYWATER RECYCLING</vt:lpstr>
      <vt:lpstr>HOW MUCH WILL THEY COST</vt:lpstr>
      <vt:lpstr>RECYCLE GREYWATER – IMPLEMENTATION PARTNERS</vt:lpstr>
      <vt:lpstr>WHAT IS RAINWATER HARVESTING?</vt:lpstr>
      <vt:lpstr>RAIN WATER HARVESTING</vt:lpstr>
      <vt:lpstr>COMPONENTS OF RAINWATER HARVESTING SYSTEM</vt:lpstr>
      <vt:lpstr>TYPES OF RAIN WATER HARVESTING</vt:lpstr>
      <vt:lpstr>COST OF RAINWATER HARVESTING SYSTEM</vt:lpstr>
      <vt:lpstr>BENEFITS OF RAIN WATER HARVESTING</vt:lpstr>
      <vt:lpstr>WHERE WILL THE PROJECTS IMMEDIATELY COME  FROM?</vt:lpstr>
      <vt:lpstr>SOURCES OF FUNDING</vt:lpstr>
      <vt:lpstr>FINANCIAL PARTNERSHIP MODEL</vt:lpstr>
      <vt:lpstr>CONSOLIDATED TARGETS FOR NEXT FIVE YEARS</vt:lpstr>
      <vt:lpstr>TARGETS FOR EACH DISTRICT FOR EACH YEAR</vt:lpstr>
      <vt:lpstr>CHANNEL PARTNERS</vt:lpstr>
      <vt:lpstr>PowerPoint Presentation</vt:lpstr>
      <vt:lpstr>PDG Ranjan Dhingra Chairman &amp; Managing Director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INDIA WATER MISSION 2020-2025</dc:title>
  <cp:lastModifiedBy>SRIJITA</cp:lastModifiedBy>
  <cp:revision>3</cp:revision>
  <dcterms:created xsi:type="dcterms:W3CDTF">2020-05-11T10:25:38Z</dcterms:created>
  <dcterms:modified xsi:type="dcterms:W3CDTF">2020-05-14T14:50:57Z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2020-05-02T00:00:00Z</vt:filetime>
  </property>
  <property fmtid="{D5CDD505-2E9C-101B-9397-08002B2CF9AE}" pid="3" name="Creator">
    <vt:lpwstr>Online2PDF.com</vt:lpwstr>
  </property>
  <property fmtid="{D5CDD505-2E9C-101B-9397-08002B2CF9AE}" pid="4" name="LastSaved">
    <vt:filetime>2020-05-02T00:00:00Z</vt:filetime>
  </property>
</Properties>
</file>