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98" r:id="rId2"/>
    <p:sldId id="257" r:id="rId3"/>
    <p:sldId id="299"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21" r:id="rId21"/>
    <p:sldId id="322" r:id="rId22"/>
    <p:sldId id="279" r:id="rId23"/>
    <p:sldId id="280" r:id="rId24"/>
    <p:sldId id="281" r:id="rId25"/>
    <p:sldId id="323" r:id="rId26"/>
    <p:sldId id="324" r:id="rId27"/>
    <p:sldId id="284" r:id="rId28"/>
    <p:sldId id="285" r:id="rId29"/>
    <p:sldId id="327" r:id="rId30"/>
    <p:sldId id="326" r:id="rId31"/>
    <p:sldId id="330" r:id="rId32"/>
    <p:sldId id="328" r:id="rId33"/>
    <p:sldId id="329" r:id="rId34"/>
    <p:sldId id="320" r:id="rId35"/>
    <p:sldId id="319" r:id="rId36"/>
    <p:sldId id="317" r:id="rId37"/>
    <p:sldId id="318" r:id="rId38"/>
    <p:sldId id="331" r:id="rId39"/>
    <p:sldId id="296" r:id="rId40"/>
    <p:sldId id="32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3D5"/>
    <a:srgbClr val="171312"/>
    <a:srgbClr val="E9F2EB"/>
    <a:srgbClr val="53A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134" y="-72"/>
      </p:cViewPr>
      <p:guideLst>
        <p:guide orient="horz" pos="2160"/>
        <p:guide pos="2880"/>
      </p:guideLst>
    </p:cSldViewPr>
  </p:slideViewPr>
  <p:notesTextViewPr>
    <p:cViewPr>
      <p:scale>
        <a:sx n="1" d="1"/>
        <a:sy n="1" d="1"/>
      </p:scale>
      <p:origin x="0" y="0"/>
    </p:cViewPr>
  </p:notesTextViewPr>
  <p:sorterViewPr>
    <p:cViewPr>
      <p:scale>
        <a:sx n="100" d="100"/>
        <a:sy n="100" d="100"/>
      </p:scale>
      <p:origin x="0" y="-61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00794858304776E-2"/>
          <c:y val="9.2021912539105799E-2"/>
          <c:w val="0.93928398765765642"/>
          <c:h val="0.55795591961912394"/>
        </c:manualLayout>
      </c:layout>
      <c:barChart>
        <c:barDir val="col"/>
        <c:grouping val="stack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CDB0-4C2A-A436-48DA9B7E1E5F}"/>
              </c:ext>
            </c:extLst>
          </c:dPt>
          <c:dPt>
            <c:idx val="1"/>
            <c:invertIfNegative val="0"/>
            <c:bubble3D val="0"/>
            <c:extLst xmlns:c16r2="http://schemas.microsoft.com/office/drawing/2015/06/chart">
              <c:ext xmlns:c16="http://schemas.microsoft.com/office/drawing/2014/chart" uri="{C3380CC4-5D6E-409C-BE32-E72D297353CC}">
                <c16:uniqueId val="{00000003-CDB0-4C2A-A436-48DA9B7E1E5F}"/>
              </c:ext>
            </c:extLst>
          </c:dPt>
          <c:dPt>
            <c:idx val="2"/>
            <c:invertIfNegative val="0"/>
            <c:bubble3D val="0"/>
            <c:extLst xmlns:c16r2="http://schemas.microsoft.com/office/drawing/2015/06/chart">
              <c:ext xmlns:c16="http://schemas.microsoft.com/office/drawing/2014/chart" uri="{C3380CC4-5D6E-409C-BE32-E72D297353CC}">
                <c16:uniqueId val="{00000005-CDB0-4C2A-A436-48DA9B7E1E5F}"/>
              </c:ext>
            </c:extLst>
          </c:dPt>
          <c:dPt>
            <c:idx val="4"/>
            <c:invertIfNegative val="0"/>
            <c:bubble3D val="0"/>
            <c:extLst xmlns:c16r2="http://schemas.microsoft.com/office/drawing/2015/06/chart">
              <c:ext xmlns:c16="http://schemas.microsoft.com/office/drawing/2014/chart" uri="{C3380CC4-5D6E-409C-BE32-E72D297353CC}">
                <c16:uniqueId val="{00000007-CDB0-4C2A-A436-48DA9B7E1E5F}"/>
              </c:ext>
            </c:extLst>
          </c:dPt>
          <c:dLbls>
            <c:dLbl>
              <c:idx val="0"/>
              <c:layout/>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DB0-4C2A-A436-48DA9B7E1E5F}"/>
                </c:ext>
              </c:extLst>
            </c:dLbl>
            <c:dLbl>
              <c:idx val="1"/>
              <c:layout/>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DB0-4C2A-A436-48DA9B7E1E5F}"/>
                </c:ext>
              </c:extLst>
            </c:dLbl>
            <c:dLbl>
              <c:idx val="2"/>
              <c:layout/>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DB0-4C2A-A436-48DA9B7E1E5F}"/>
                </c:ext>
              </c:extLst>
            </c:dLbl>
            <c:dLbl>
              <c:idx val="3"/>
              <c:layout/>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CDB0-4C2A-A436-48DA9B7E1E5F}"/>
                </c:ext>
              </c:extLst>
            </c:dLbl>
            <c:dLbl>
              <c:idx val="4"/>
              <c:layout/>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CDB0-4C2A-A436-48DA9B7E1E5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Handwashing</c:v>
                </c:pt>
                <c:pt idx="1">
                  <c:v>Hygiene</c:v>
                </c:pt>
                <c:pt idx="2">
                  <c:v>Water Quality</c:v>
                </c:pt>
                <c:pt idx="3">
                  <c:v>Sanitation</c:v>
                </c:pt>
                <c:pt idx="4">
                  <c:v>Water Supply</c:v>
                </c:pt>
              </c:strCache>
            </c:strRef>
          </c:cat>
          <c:val>
            <c:numRef>
              <c:f>Sheet1!$B$2:$B$6</c:f>
              <c:numCache>
                <c:formatCode>General</c:formatCode>
                <c:ptCount val="5"/>
                <c:pt idx="0">
                  <c:v>44</c:v>
                </c:pt>
                <c:pt idx="1">
                  <c:v>42</c:v>
                </c:pt>
                <c:pt idx="2">
                  <c:v>39</c:v>
                </c:pt>
                <c:pt idx="3">
                  <c:v>36</c:v>
                </c:pt>
                <c:pt idx="4">
                  <c:v>23</c:v>
                </c:pt>
              </c:numCache>
            </c:numRef>
          </c:val>
          <c:extLst xmlns:c16r2="http://schemas.microsoft.com/office/drawing/2015/06/chart">
            <c:ext xmlns:c16="http://schemas.microsoft.com/office/drawing/2014/chart" uri="{C3380CC4-5D6E-409C-BE32-E72D297353CC}">
              <c16:uniqueId val="{00000009-CDB0-4C2A-A436-48DA9B7E1E5F}"/>
            </c:ext>
          </c:extLst>
        </c:ser>
        <c:ser>
          <c:idx val="1"/>
          <c:order val="1"/>
          <c:tx>
            <c:strRef>
              <c:f>Sheet1!$C$1</c:f>
              <c:strCache>
                <c:ptCount val="1"/>
                <c:pt idx="0">
                  <c:v>Column1</c:v>
                </c:pt>
              </c:strCache>
            </c:strRef>
          </c:tx>
          <c:spPr>
            <a:solidFill>
              <a:schemeClr val="accent2">
                <a:alpha val="70000"/>
              </a:schemeClr>
            </a:solidFill>
            <a:ln>
              <a:noFill/>
            </a:ln>
            <a:effectLst/>
          </c:spPr>
          <c:invertIfNegative val="0"/>
          <c:cat>
            <c:strRef>
              <c:f>Sheet1!$A$2:$A$6</c:f>
              <c:strCache>
                <c:ptCount val="5"/>
                <c:pt idx="0">
                  <c:v>Handwashing</c:v>
                </c:pt>
                <c:pt idx="1">
                  <c:v>Hygiene</c:v>
                </c:pt>
                <c:pt idx="2">
                  <c:v>Water Quality</c:v>
                </c:pt>
                <c:pt idx="3">
                  <c:v>Sanitation</c:v>
                </c:pt>
                <c:pt idx="4">
                  <c:v>Water Supply</c:v>
                </c:pt>
              </c:strCache>
            </c:str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A-CDB0-4C2A-A436-48DA9B7E1E5F}"/>
            </c:ext>
          </c:extLst>
        </c:ser>
        <c:ser>
          <c:idx val="2"/>
          <c:order val="2"/>
          <c:tx>
            <c:strRef>
              <c:f>Sheet1!$D$1</c:f>
              <c:strCache>
                <c:ptCount val="1"/>
                <c:pt idx="0">
                  <c:v>Column2</c:v>
                </c:pt>
              </c:strCache>
            </c:strRef>
          </c:tx>
          <c:spPr>
            <a:solidFill>
              <a:schemeClr val="accent3">
                <a:alpha val="70000"/>
              </a:schemeClr>
            </a:solidFill>
            <a:ln>
              <a:noFill/>
            </a:ln>
            <a:effectLst/>
          </c:spPr>
          <c:invertIfNegative val="0"/>
          <c:cat>
            <c:strRef>
              <c:f>Sheet1!$A$2:$A$6</c:f>
              <c:strCache>
                <c:ptCount val="5"/>
                <c:pt idx="0">
                  <c:v>Handwashing</c:v>
                </c:pt>
                <c:pt idx="1">
                  <c:v>Hygiene</c:v>
                </c:pt>
                <c:pt idx="2">
                  <c:v>Water Quality</c:v>
                </c:pt>
                <c:pt idx="3">
                  <c:v>Sanitation</c:v>
                </c:pt>
                <c:pt idx="4">
                  <c:v>Water Supply</c:v>
                </c:pt>
              </c:strCache>
            </c:str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B-CDB0-4C2A-A436-48DA9B7E1E5F}"/>
            </c:ext>
          </c:extLst>
        </c:ser>
        <c:dLbls>
          <c:showLegendKey val="0"/>
          <c:showVal val="0"/>
          <c:showCatName val="0"/>
          <c:showSerName val="0"/>
          <c:showPercent val="0"/>
          <c:showBubbleSize val="0"/>
        </c:dLbls>
        <c:gapWidth val="50"/>
        <c:overlap val="100"/>
        <c:axId val="46966656"/>
        <c:axId val="46968192"/>
      </c:barChart>
      <c:catAx>
        <c:axId val="46966656"/>
        <c:scaling>
          <c:orientation val="minMax"/>
        </c:scaling>
        <c:delete val="0"/>
        <c:axPos val="b"/>
        <c:numFmt formatCode="@" sourceLinked="0"/>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968192"/>
        <c:crosses val="autoZero"/>
        <c:auto val="1"/>
        <c:lblAlgn val="ctr"/>
        <c:lblOffset val="100"/>
        <c:noMultiLvlLbl val="0"/>
      </c:catAx>
      <c:valAx>
        <c:axId val="46968192"/>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96665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3A1DC-AD0C-43BD-B992-2E24673DA11E}"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US"/>
        </a:p>
      </dgm:t>
    </dgm:pt>
    <dgm:pt modelId="{D6E5CF40-75ED-457A-9B31-924ACA1B7F0C}">
      <dgm:prSet phldrT="[Text]" custT="1"/>
      <dgm:spPr/>
      <dgm:t>
        <a:bodyPr/>
        <a:lstStyle/>
        <a:p>
          <a:r>
            <a:rPr lang="en-US" sz="2000" b="1" smtClean="0"/>
            <a:t>Elements of </a:t>
          </a:r>
        </a:p>
        <a:p>
          <a:r>
            <a:rPr lang="en-US" sz="2000" b="1" smtClean="0"/>
            <a:t>WinS</a:t>
          </a:r>
          <a:endParaRPr lang="en-US" sz="2000" b="1" dirty="0"/>
        </a:p>
      </dgm:t>
    </dgm:pt>
    <dgm:pt modelId="{3E3F1BB2-66FA-472C-AB2D-D565BA3A082A}" type="parTrans" cxnId="{DF639582-5158-4094-A472-56B08B78E9FF}">
      <dgm:prSet/>
      <dgm:spPr/>
      <dgm:t>
        <a:bodyPr/>
        <a:lstStyle/>
        <a:p>
          <a:endParaRPr lang="en-US"/>
        </a:p>
      </dgm:t>
    </dgm:pt>
    <dgm:pt modelId="{3CB50120-5A8D-4CEE-BBF3-BB19295536E3}" type="sibTrans" cxnId="{DF639582-5158-4094-A472-56B08B78E9FF}">
      <dgm:prSet/>
      <dgm:spPr/>
      <dgm:t>
        <a:bodyPr/>
        <a:lstStyle/>
        <a:p>
          <a:endParaRPr lang="en-US"/>
        </a:p>
      </dgm:t>
    </dgm:pt>
    <dgm:pt modelId="{CE5030AA-5418-426A-ADC9-245EBDFA24C5}">
      <dgm:prSet phldrT="[Text]" custT="1"/>
      <dgm:spPr/>
      <dgm:t>
        <a:bodyPr/>
        <a:lstStyle/>
        <a:p>
          <a:r>
            <a:rPr lang="en-US" sz="2000" b="1" smtClean="0"/>
            <a:t>Handwashing </a:t>
          </a:r>
        </a:p>
        <a:p>
          <a:r>
            <a:rPr lang="en-US" sz="2000" b="1" smtClean="0"/>
            <a:t>with  Soap</a:t>
          </a:r>
          <a:endParaRPr lang="en-US" sz="2000" b="1" dirty="0"/>
        </a:p>
      </dgm:t>
    </dgm:pt>
    <dgm:pt modelId="{DECB83CA-008E-4302-B131-0AE0C4CBBB81}" type="parTrans" cxnId="{1275B021-7F17-4540-AE5C-C4A433121198}">
      <dgm:prSet/>
      <dgm:spPr/>
      <dgm:t>
        <a:bodyPr/>
        <a:lstStyle/>
        <a:p>
          <a:endParaRPr lang="en-US"/>
        </a:p>
      </dgm:t>
    </dgm:pt>
    <dgm:pt modelId="{147DF1AB-A5F9-44B2-8B54-976FCD25ED28}" type="sibTrans" cxnId="{1275B021-7F17-4540-AE5C-C4A433121198}">
      <dgm:prSet/>
      <dgm:spPr/>
      <dgm:t>
        <a:bodyPr/>
        <a:lstStyle/>
        <a:p>
          <a:endParaRPr lang="en-US"/>
        </a:p>
      </dgm:t>
    </dgm:pt>
    <dgm:pt modelId="{65266CED-C917-485C-93E3-24D6AFA58D9E}">
      <dgm:prSet custT="1"/>
      <dgm:spPr/>
      <dgm:t>
        <a:bodyPr/>
        <a:lstStyle/>
        <a:p>
          <a:r>
            <a:rPr lang="en-US" sz="2000" b="1" dirty="0" smtClean="0"/>
            <a:t>Improved Capacities</a:t>
          </a:r>
          <a:endParaRPr lang="en-US" sz="2000" b="1" dirty="0"/>
        </a:p>
      </dgm:t>
    </dgm:pt>
    <dgm:pt modelId="{9B24E3A6-26C5-467A-8905-17662CD7A73D}" type="parTrans" cxnId="{F25AFFB4-0F1D-4826-857C-41CB70D71E60}">
      <dgm:prSet/>
      <dgm:spPr/>
      <dgm:t>
        <a:bodyPr/>
        <a:lstStyle/>
        <a:p>
          <a:endParaRPr lang="en-US"/>
        </a:p>
      </dgm:t>
    </dgm:pt>
    <dgm:pt modelId="{955F6796-DA2E-4653-BF82-ACB4BD71BD35}" type="sibTrans" cxnId="{F25AFFB4-0F1D-4826-857C-41CB70D71E60}">
      <dgm:prSet/>
      <dgm:spPr/>
      <dgm:t>
        <a:bodyPr/>
        <a:lstStyle/>
        <a:p>
          <a:endParaRPr lang="en-US"/>
        </a:p>
      </dgm:t>
    </dgm:pt>
    <dgm:pt modelId="{95534803-7DFE-48B3-B0EF-8F082168DE5E}">
      <dgm:prSet phldrT="[Text]" custT="1"/>
      <dgm:spPr/>
      <dgm:t>
        <a:bodyPr/>
        <a:lstStyle/>
        <a:p>
          <a:r>
            <a:rPr lang="en-US" sz="2000" b="1" dirty="0" smtClean="0"/>
            <a:t>Gender </a:t>
          </a:r>
        </a:p>
        <a:p>
          <a:r>
            <a:rPr lang="en-US" sz="2000" b="1" dirty="0" smtClean="0"/>
            <a:t>segregated toilets </a:t>
          </a:r>
          <a:endParaRPr lang="en-US" sz="2000" b="1" dirty="0"/>
        </a:p>
      </dgm:t>
    </dgm:pt>
    <dgm:pt modelId="{9AC4A009-A214-4C00-9DD2-C0C2CADF1C0D}" type="parTrans" cxnId="{618D762A-9679-4AF3-ABD5-B54B8D9F5586}">
      <dgm:prSet/>
      <dgm:spPr/>
      <dgm:t>
        <a:bodyPr/>
        <a:lstStyle/>
        <a:p>
          <a:endParaRPr lang="en-US"/>
        </a:p>
      </dgm:t>
    </dgm:pt>
    <dgm:pt modelId="{1BF8982C-FB08-4C11-8151-3F0A0A3ACD76}" type="sibTrans" cxnId="{618D762A-9679-4AF3-ABD5-B54B8D9F5586}">
      <dgm:prSet/>
      <dgm:spPr/>
      <dgm:t>
        <a:bodyPr/>
        <a:lstStyle/>
        <a:p>
          <a:endParaRPr lang="en-US"/>
        </a:p>
      </dgm:t>
    </dgm:pt>
    <dgm:pt modelId="{29586A54-42BC-484A-AEBA-D27589CCA70D}">
      <dgm:prSet phldrT="[Text]" custT="1"/>
      <dgm:spPr/>
      <dgm:t>
        <a:bodyPr/>
        <a:lstStyle/>
        <a:p>
          <a:r>
            <a:rPr lang="en-US" sz="2000" b="1" smtClean="0"/>
            <a:t>Drinking Water</a:t>
          </a:r>
          <a:endParaRPr lang="en-US" sz="2000" b="1" dirty="0"/>
        </a:p>
      </dgm:t>
    </dgm:pt>
    <dgm:pt modelId="{6750EFCF-99B2-4377-995B-CD9CA3EA2775}" type="parTrans" cxnId="{D063D08B-1E2A-4786-B868-1C513FEE0FA0}">
      <dgm:prSet/>
      <dgm:spPr/>
      <dgm:t>
        <a:bodyPr/>
        <a:lstStyle/>
        <a:p>
          <a:endParaRPr lang="en-US"/>
        </a:p>
      </dgm:t>
    </dgm:pt>
    <dgm:pt modelId="{F8075A54-B199-47FB-BD78-4A8DF873976E}" type="sibTrans" cxnId="{D063D08B-1E2A-4786-B868-1C513FEE0FA0}">
      <dgm:prSet/>
      <dgm:spPr/>
      <dgm:t>
        <a:bodyPr/>
        <a:lstStyle/>
        <a:p>
          <a:endParaRPr lang="en-US"/>
        </a:p>
      </dgm:t>
    </dgm:pt>
    <dgm:pt modelId="{ABD024F1-D2A7-4672-9567-BF58273966C4}">
      <dgm:prSet custT="1"/>
      <dgm:spPr/>
      <dgm:t>
        <a:bodyPr/>
        <a:lstStyle/>
        <a:p>
          <a:r>
            <a:rPr lang="en-US" sz="2000" b="1" dirty="0" smtClean="0"/>
            <a:t>O&amp;M</a:t>
          </a:r>
        </a:p>
        <a:p>
          <a:r>
            <a:rPr lang="en-US" sz="2000" b="1" dirty="0" smtClean="0"/>
            <a:t>(Operation &amp; Maintenance) </a:t>
          </a:r>
          <a:endParaRPr lang="en-US" sz="2000" b="1" dirty="0"/>
        </a:p>
      </dgm:t>
    </dgm:pt>
    <dgm:pt modelId="{21AD1FD7-F16F-4C32-AE74-4E9CF16B1894}" type="parTrans" cxnId="{586926F3-F316-40F6-9F74-29BA0B231575}">
      <dgm:prSet/>
      <dgm:spPr/>
      <dgm:t>
        <a:bodyPr/>
        <a:lstStyle/>
        <a:p>
          <a:endParaRPr lang="en-US"/>
        </a:p>
      </dgm:t>
    </dgm:pt>
    <dgm:pt modelId="{E3FB34A0-1ECC-418A-9D5F-780E7350FF0C}" type="sibTrans" cxnId="{586926F3-F316-40F6-9F74-29BA0B231575}">
      <dgm:prSet/>
      <dgm:spPr/>
      <dgm:t>
        <a:bodyPr/>
        <a:lstStyle/>
        <a:p>
          <a:endParaRPr lang="en-US"/>
        </a:p>
      </dgm:t>
    </dgm:pt>
    <dgm:pt modelId="{90390B2C-3050-45C0-B9B5-72E17966058A}">
      <dgm:prSet phldrT="[Text]" custT="1"/>
      <dgm:spPr/>
      <dgm:t>
        <a:bodyPr/>
        <a:lstStyle/>
        <a:p>
          <a:r>
            <a:rPr lang="en-US" sz="2000" b="1" dirty="0" smtClean="0"/>
            <a:t>MHM</a:t>
          </a:r>
        </a:p>
        <a:p>
          <a:r>
            <a:rPr lang="en-US" sz="2000" b="1" dirty="0" smtClean="0"/>
            <a:t>(Menstrual Hygiene Management) </a:t>
          </a:r>
          <a:endParaRPr lang="en-US" sz="2000" b="1" dirty="0"/>
        </a:p>
      </dgm:t>
    </dgm:pt>
    <dgm:pt modelId="{1EC31059-DA6D-4274-A39E-D83C42978EB2}" type="parTrans" cxnId="{3E05DE8F-51DB-40FF-9A19-F20B486E37E0}">
      <dgm:prSet/>
      <dgm:spPr/>
      <dgm:t>
        <a:bodyPr/>
        <a:lstStyle/>
        <a:p>
          <a:endParaRPr lang="en-US"/>
        </a:p>
      </dgm:t>
    </dgm:pt>
    <dgm:pt modelId="{F277A15F-DDDA-4B07-98B4-90383005D240}" type="sibTrans" cxnId="{3E05DE8F-51DB-40FF-9A19-F20B486E37E0}">
      <dgm:prSet/>
      <dgm:spPr/>
      <dgm:t>
        <a:bodyPr/>
        <a:lstStyle/>
        <a:p>
          <a:endParaRPr lang="en-US"/>
        </a:p>
      </dgm:t>
    </dgm:pt>
    <dgm:pt modelId="{EAFB774A-40A6-4944-AFCA-C8AC8038ED92}">
      <dgm:prSet phldrT="[Text]" custT="1"/>
      <dgm:spPr/>
      <dgm:t>
        <a:bodyPr/>
        <a:lstStyle/>
        <a:p>
          <a:r>
            <a:rPr lang="en-US" sz="2000" b="1" dirty="0" smtClean="0"/>
            <a:t>BCC</a:t>
          </a:r>
        </a:p>
        <a:p>
          <a:r>
            <a:rPr lang="en-US" sz="2000" b="1" dirty="0" smtClean="0"/>
            <a:t>(Behavior Change Communication)</a:t>
          </a:r>
          <a:endParaRPr lang="en-US" sz="1400" b="1" dirty="0"/>
        </a:p>
      </dgm:t>
    </dgm:pt>
    <dgm:pt modelId="{CACACD81-DA6B-4E2D-8212-DB6F1971681F}" type="parTrans" cxnId="{82C10750-EC2B-47CD-AC78-B1829FFE2DE1}">
      <dgm:prSet/>
      <dgm:spPr/>
      <dgm:t>
        <a:bodyPr/>
        <a:lstStyle/>
        <a:p>
          <a:endParaRPr lang="en-US"/>
        </a:p>
      </dgm:t>
    </dgm:pt>
    <dgm:pt modelId="{94B44E86-129F-4FBB-9281-22BBE4E1D623}" type="sibTrans" cxnId="{82C10750-EC2B-47CD-AC78-B1829FFE2DE1}">
      <dgm:prSet/>
      <dgm:spPr/>
      <dgm:t>
        <a:bodyPr/>
        <a:lstStyle/>
        <a:p>
          <a:endParaRPr lang="en-US"/>
        </a:p>
      </dgm:t>
    </dgm:pt>
    <dgm:pt modelId="{F0B20987-0F57-4092-AC72-F43E695E6ED5}" type="pres">
      <dgm:prSet presAssocID="{5323A1DC-AD0C-43BD-B992-2E24673DA11E}" presName="Name0" presStyleCnt="0">
        <dgm:presLayoutVars>
          <dgm:chMax val="1"/>
          <dgm:dir/>
          <dgm:animLvl val="ctr"/>
          <dgm:resizeHandles val="exact"/>
        </dgm:presLayoutVars>
      </dgm:prSet>
      <dgm:spPr/>
      <dgm:t>
        <a:bodyPr/>
        <a:lstStyle/>
        <a:p>
          <a:endParaRPr lang="en-IN"/>
        </a:p>
      </dgm:t>
    </dgm:pt>
    <dgm:pt modelId="{2C9C6650-96BE-44BE-B1EA-9BAA2A8574AA}" type="pres">
      <dgm:prSet presAssocID="{D6E5CF40-75ED-457A-9B31-924ACA1B7F0C}" presName="centerShape" presStyleLbl="node0" presStyleIdx="0" presStyleCnt="1" custScaleX="150604" custScaleY="148038" custLinFactNeighborX="1954" custLinFactNeighborY="-3785"/>
      <dgm:spPr/>
      <dgm:t>
        <a:bodyPr/>
        <a:lstStyle/>
        <a:p>
          <a:endParaRPr lang="en-IN"/>
        </a:p>
      </dgm:t>
    </dgm:pt>
    <dgm:pt modelId="{FA0300E9-8DD6-427D-9038-2DCBCF577C80}" type="pres">
      <dgm:prSet presAssocID="{9AC4A009-A214-4C00-9DD2-C0C2CADF1C0D}" presName="parTrans" presStyleLbl="sibTrans2D1" presStyleIdx="0" presStyleCnt="7"/>
      <dgm:spPr/>
      <dgm:t>
        <a:bodyPr/>
        <a:lstStyle/>
        <a:p>
          <a:endParaRPr lang="en-US"/>
        </a:p>
      </dgm:t>
    </dgm:pt>
    <dgm:pt modelId="{828D43F0-71C5-4AAD-9CB1-F4EF4429B879}" type="pres">
      <dgm:prSet presAssocID="{9AC4A009-A214-4C00-9DD2-C0C2CADF1C0D}" presName="connectorText" presStyleLbl="sibTrans2D1" presStyleIdx="0" presStyleCnt="7"/>
      <dgm:spPr/>
      <dgm:t>
        <a:bodyPr/>
        <a:lstStyle/>
        <a:p>
          <a:endParaRPr lang="en-US"/>
        </a:p>
      </dgm:t>
    </dgm:pt>
    <dgm:pt modelId="{4E825A87-45B8-4E39-8383-B1BE4129C494}" type="pres">
      <dgm:prSet presAssocID="{95534803-7DFE-48B3-B0EF-8F082168DE5E}" presName="node" presStyleLbl="node1" presStyleIdx="0" presStyleCnt="7" custScaleX="171893" custRadScaleRad="100122" custRadScaleInc="1764">
        <dgm:presLayoutVars>
          <dgm:bulletEnabled val="1"/>
        </dgm:presLayoutVars>
      </dgm:prSet>
      <dgm:spPr/>
      <dgm:t>
        <a:bodyPr/>
        <a:lstStyle/>
        <a:p>
          <a:endParaRPr lang="en-US"/>
        </a:p>
      </dgm:t>
    </dgm:pt>
    <dgm:pt modelId="{CD5DD9C0-E63E-49FD-ADF2-CC2ED8DCF128}" type="pres">
      <dgm:prSet presAssocID="{6750EFCF-99B2-4377-995B-CD9CA3EA2775}" presName="parTrans" presStyleLbl="sibTrans2D1" presStyleIdx="1" presStyleCnt="7"/>
      <dgm:spPr/>
      <dgm:t>
        <a:bodyPr/>
        <a:lstStyle/>
        <a:p>
          <a:endParaRPr lang="en-US"/>
        </a:p>
      </dgm:t>
    </dgm:pt>
    <dgm:pt modelId="{621756F8-F8EC-4239-9C3E-C388E48FA6E5}" type="pres">
      <dgm:prSet presAssocID="{6750EFCF-99B2-4377-995B-CD9CA3EA2775}" presName="connectorText" presStyleLbl="sibTrans2D1" presStyleIdx="1" presStyleCnt="7"/>
      <dgm:spPr/>
      <dgm:t>
        <a:bodyPr/>
        <a:lstStyle/>
        <a:p>
          <a:endParaRPr lang="en-US"/>
        </a:p>
      </dgm:t>
    </dgm:pt>
    <dgm:pt modelId="{E32C4A3B-0D7E-4C16-8F85-01DE06047C0C}" type="pres">
      <dgm:prSet presAssocID="{29586A54-42BC-484A-AEBA-D27589CCA70D}" presName="node" presStyleLbl="node1" presStyleIdx="1" presStyleCnt="7" custScaleX="156239" custRadScaleRad="135178" custRadScaleInc="54285">
        <dgm:presLayoutVars>
          <dgm:bulletEnabled val="1"/>
        </dgm:presLayoutVars>
      </dgm:prSet>
      <dgm:spPr/>
      <dgm:t>
        <a:bodyPr/>
        <a:lstStyle/>
        <a:p>
          <a:endParaRPr lang="en-US"/>
        </a:p>
      </dgm:t>
    </dgm:pt>
    <dgm:pt modelId="{7A478E64-C466-4F7A-82A1-5FCE8F49A9E0}" type="pres">
      <dgm:prSet presAssocID="{DECB83CA-008E-4302-B131-0AE0C4CBBB81}" presName="parTrans" presStyleLbl="sibTrans2D1" presStyleIdx="2" presStyleCnt="7"/>
      <dgm:spPr/>
      <dgm:t>
        <a:bodyPr/>
        <a:lstStyle/>
        <a:p>
          <a:endParaRPr lang="en-IN"/>
        </a:p>
      </dgm:t>
    </dgm:pt>
    <dgm:pt modelId="{DE60E35F-A5B8-44A1-89C7-C2983F56DE8F}" type="pres">
      <dgm:prSet presAssocID="{DECB83CA-008E-4302-B131-0AE0C4CBBB81}" presName="connectorText" presStyleLbl="sibTrans2D1" presStyleIdx="2" presStyleCnt="7"/>
      <dgm:spPr/>
      <dgm:t>
        <a:bodyPr/>
        <a:lstStyle/>
        <a:p>
          <a:endParaRPr lang="en-IN"/>
        </a:p>
      </dgm:t>
    </dgm:pt>
    <dgm:pt modelId="{343D6197-DF03-4EC4-BBBC-68F38A8970A8}" type="pres">
      <dgm:prSet presAssocID="{CE5030AA-5418-426A-ADC9-245EBDFA24C5}" presName="node" presStyleLbl="node1" presStyleIdx="2" presStyleCnt="7" custScaleX="145705" custRadScaleRad="111367" custRadScaleInc="-4903">
        <dgm:presLayoutVars>
          <dgm:bulletEnabled val="1"/>
        </dgm:presLayoutVars>
      </dgm:prSet>
      <dgm:spPr/>
      <dgm:t>
        <a:bodyPr/>
        <a:lstStyle/>
        <a:p>
          <a:endParaRPr lang="en-IN"/>
        </a:p>
      </dgm:t>
    </dgm:pt>
    <dgm:pt modelId="{828A4C71-9CA5-4473-9D4A-DAF2EBD816E3}" type="pres">
      <dgm:prSet presAssocID="{1EC31059-DA6D-4274-A39E-D83C42978EB2}" presName="parTrans" presStyleLbl="sibTrans2D1" presStyleIdx="3" presStyleCnt="7"/>
      <dgm:spPr/>
      <dgm:t>
        <a:bodyPr/>
        <a:lstStyle/>
        <a:p>
          <a:endParaRPr lang="en-US"/>
        </a:p>
      </dgm:t>
    </dgm:pt>
    <dgm:pt modelId="{ECF3C5E8-9CAF-4927-96CA-0E78D47610DC}" type="pres">
      <dgm:prSet presAssocID="{1EC31059-DA6D-4274-A39E-D83C42978EB2}" presName="connectorText" presStyleLbl="sibTrans2D1" presStyleIdx="3" presStyleCnt="7"/>
      <dgm:spPr/>
      <dgm:t>
        <a:bodyPr/>
        <a:lstStyle/>
        <a:p>
          <a:endParaRPr lang="en-US"/>
        </a:p>
      </dgm:t>
    </dgm:pt>
    <dgm:pt modelId="{0CEB1D98-35B4-46FB-A6D1-5408C970B727}" type="pres">
      <dgm:prSet presAssocID="{90390B2C-3050-45C0-B9B5-72E17966058A}" presName="node" presStyleLbl="node1" presStyleIdx="3" presStyleCnt="7" custScaleX="167383" custRadScaleRad="90847" custRadScaleInc="-2517">
        <dgm:presLayoutVars>
          <dgm:bulletEnabled val="1"/>
        </dgm:presLayoutVars>
      </dgm:prSet>
      <dgm:spPr/>
      <dgm:t>
        <a:bodyPr/>
        <a:lstStyle/>
        <a:p>
          <a:endParaRPr lang="en-US"/>
        </a:p>
      </dgm:t>
    </dgm:pt>
    <dgm:pt modelId="{A24BB86B-B373-40A3-971F-94ED8E1AF67F}" type="pres">
      <dgm:prSet presAssocID="{21AD1FD7-F16F-4C32-AE74-4E9CF16B1894}" presName="parTrans" presStyleLbl="sibTrans2D1" presStyleIdx="4" presStyleCnt="7"/>
      <dgm:spPr/>
      <dgm:t>
        <a:bodyPr/>
        <a:lstStyle/>
        <a:p>
          <a:endParaRPr lang="en-US"/>
        </a:p>
      </dgm:t>
    </dgm:pt>
    <dgm:pt modelId="{F4D0B81D-866A-4FC4-9B4B-CB6BD074617D}" type="pres">
      <dgm:prSet presAssocID="{21AD1FD7-F16F-4C32-AE74-4E9CF16B1894}" presName="connectorText" presStyleLbl="sibTrans2D1" presStyleIdx="4" presStyleCnt="7"/>
      <dgm:spPr/>
      <dgm:t>
        <a:bodyPr/>
        <a:lstStyle/>
        <a:p>
          <a:endParaRPr lang="en-US"/>
        </a:p>
      </dgm:t>
    </dgm:pt>
    <dgm:pt modelId="{261793C5-A31A-47B7-B05B-DB433F0EA25F}" type="pres">
      <dgm:prSet presAssocID="{ABD024F1-D2A7-4672-9567-BF58273966C4}" presName="node" presStyleLbl="node1" presStyleIdx="4" presStyleCnt="7" custScaleX="166125" custRadScaleRad="111729" custRadScaleInc="68138">
        <dgm:presLayoutVars>
          <dgm:bulletEnabled val="1"/>
        </dgm:presLayoutVars>
      </dgm:prSet>
      <dgm:spPr/>
      <dgm:t>
        <a:bodyPr/>
        <a:lstStyle/>
        <a:p>
          <a:endParaRPr lang="en-US"/>
        </a:p>
      </dgm:t>
    </dgm:pt>
    <dgm:pt modelId="{5BB8F63F-A7DC-42E9-AB6E-C85AC065220C}" type="pres">
      <dgm:prSet presAssocID="{CACACD81-DA6B-4E2D-8212-DB6F1971681F}" presName="parTrans" presStyleLbl="sibTrans2D1" presStyleIdx="5" presStyleCnt="7"/>
      <dgm:spPr/>
      <dgm:t>
        <a:bodyPr/>
        <a:lstStyle/>
        <a:p>
          <a:endParaRPr lang="en-US"/>
        </a:p>
      </dgm:t>
    </dgm:pt>
    <dgm:pt modelId="{79FD1A9C-3F5C-4CCA-B415-5C5FADC14128}" type="pres">
      <dgm:prSet presAssocID="{CACACD81-DA6B-4E2D-8212-DB6F1971681F}" presName="connectorText" presStyleLbl="sibTrans2D1" presStyleIdx="5" presStyleCnt="7"/>
      <dgm:spPr/>
      <dgm:t>
        <a:bodyPr/>
        <a:lstStyle/>
        <a:p>
          <a:endParaRPr lang="en-US"/>
        </a:p>
      </dgm:t>
    </dgm:pt>
    <dgm:pt modelId="{612914BD-9A79-460A-AFFF-03F57A811770}" type="pres">
      <dgm:prSet presAssocID="{EAFB774A-40A6-4944-AFCA-C8AC8038ED92}" presName="node" presStyleLbl="node1" presStyleIdx="5" presStyleCnt="7" custScaleX="195730" custRadScaleRad="119505" custRadScaleInc="45958">
        <dgm:presLayoutVars>
          <dgm:bulletEnabled val="1"/>
        </dgm:presLayoutVars>
      </dgm:prSet>
      <dgm:spPr/>
      <dgm:t>
        <a:bodyPr/>
        <a:lstStyle/>
        <a:p>
          <a:endParaRPr lang="en-US"/>
        </a:p>
      </dgm:t>
    </dgm:pt>
    <dgm:pt modelId="{CDBEF160-382F-4A6E-B7BB-3A3BE6E33711}" type="pres">
      <dgm:prSet presAssocID="{9B24E3A6-26C5-467A-8905-17662CD7A73D}" presName="parTrans" presStyleLbl="sibTrans2D1" presStyleIdx="6" presStyleCnt="7"/>
      <dgm:spPr/>
      <dgm:t>
        <a:bodyPr/>
        <a:lstStyle/>
        <a:p>
          <a:endParaRPr lang="en-IN"/>
        </a:p>
      </dgm:t>
    </dgm:pt>
    <dgm:pt modelId="{BD6BFD56-3514-42E3-9296-955BB2AA6B64}" type="pres">
      <dgm:prSet presAssocID="{9B24E3A6-26C5-467A-8905-17662CD7A73D}" presName="connectorText" presStyleLbl="sibTrans2D1" presStyleIdx="6" presStyleCnt="7"/>
      <dgm:spPr/>
      <dgm:t>
        <a:bodyPr/>
        <a:lstStyle/>
        <a:p>
          <a:endParaRPr lang="en-IN"/>
        </a:p>
      </dgm:t>
    </dgm:pt>
    <dgm:pt modelId="{D58F8F66-06CD-48B3-8F77-E38E990F2C76}" type="pres">
      <dgm:prSet presAssocID="{65266CED-C917-485C-93E3-24D6AFA58D9E}" presName="node" presStyleLbl="node1" presStyleIdx="6" presStyleCnt="7" custScaleX="169571" custRadScaleRad="141507" custRadScaleInc="-33917">
        <dgm:presLayoutVars>
          <dgm:bulletEnabled val="1"/>
        </dgm:presLayoutVars>
      </dgm:prSet>
      <dgm:spPr/>
      <dgm:t>
        <a:bodyPr/>
        <a:lstStyle/>
        <a:p>
          <a:endParaRPr lang="en-IN"/>
        </a:p>
      </dgm:t>
    </dgm:pt>
  </dgm:ptLst>
  <dgm:cxnLst>
    <dgm:cxn modelId="{65DD43FF-949F-4929-98BE-FE2F44AFFF00}" type="presOf" srcId="{D6E5CF40-75ED-457A-9B31-924ACA1B7F0C}" destId="{2C9C6650-96BE-44BE-B1EA-9BAA2A8574AA}" srcOrd="0" destOrd="0" presId="urn:microsoft.com/office/officeart/2005/8/layout/radial5"/>
    <dgm:cxn modelId="{D063D08B-1E2A-4786-B868-1C513FEE0FA0}" srcId="{D6E5CF40-75ED-457A-9B31-924ACA1B7F0C}" destId="{29586A54-42BC-484A-AEBA-D27589CCA70D}" srcOrd="1" destOrd="0" parTransId="{6750EFCF-99B2-4377-995B-CD9CA3EA2775}" sibTransId="{F8075A54-B199-47FB-BD78-4A8DF873976E}"/>
    <dgm:cxn modelId="{AFB1A3CF-3D38-4D6C-8537-0EDCCE7F62BF}" type="presOf" srcId="{CE5030AA-5418-426A-ADC9-245EBDFA24C5}" destId="{343D6197-DF03-4EC4-BBBC-68F38A8970A8}" srcOrd="0" destOrd="0" presId="urn:microsoft.com/office/officeart/2005/8/layout/radial5"/>
    <dgm:cxn modelId="{2BFA6292-6DD8-4C90-9C28-AD2253B02C1A}" type="presOf" srcId="{1EC31059-DA6D-4274-A39E-D83C42978EB2}" destId="{ECF3C5E8-9CAF-4927-96CA-0E78D47610DC}" srcOrd="1" destOrd="0" presId="urn:microsoft.com/office/officeart/2005/8/layout/radial5"/>
    <dgm:cxn modelId="{63709D67-09FE-49B8-86AC-ADB7FA2E0318}" type="presOf" srcId="{9AC4A009-A214-4C00-9DD2-C0C2CADF1C0D}" destId="{828D43F0-71C5-4AAD-9CB1-F4EF4429B879}" srcOrd="1" destOrd="0" presId="urn:microsoft.com/office/officeart/2005/8/layout/radial5"/>
    <dgm:cxn modelId="{BBE4A22F-0AC5-429D-B649-D6BF0D27C114}" type="presOf" srcId="{21AD1FD7-F16F-4C32-AE74-4E9CF16B1894}" destId="{A24BB86B-B373-40A3-971F-94ED8E1AF67F}" srcOrd="0" destOrd="0" presId="urn:microsoft.com/office/officeart/2005/8/layout/radial5"/>
    <dgm:cxn modelId="{92608AA2-E681-47FC-B977-74E1D18F47C1}" type="presOf" srcId="{1EC31059-DA6D-4274-A39E-D83C42978EB2}" destId="{828A4C71-9CA5-4473-9D4A-DAF2EBD816E3}" srcOrd="0" destOrd="0" presId="urn:microsoft.com/office/officeart/2005/8/layout/radial5"/>
    <dgm:cxn modelId="{976C82B5-AD86-4A05-89FF-F614314201CB}" type="presOf" srcId="{9AC4A009-A214-4C00-9DD2-C0C2CADF1C0D}" destId="{FA0300E9-8DD6-427D-9038-2DCBCF577C80}" srcOrd="0" destOrd="0" presId="urn:microsoft.com/office/officeart/2005/8/layout/radial5"/>
    <dgm:cxn modelId="{DA14904C-AD1B-4615-807B-F02521637E3F}" type="presOf" srcId="{DECB83CA-008E-4302-B131-0AE0C4CBBB81}" destId="{DE60E35F-A5B8-44A1-89C7-C2983F56DE8F}" srcOrd="1" destOrd="0" presId="urn:microsoft.com/office/officeart/2005/8/layout/radial5"/>
    <dgm:cxn modelId="{618D762A-9679-4AF3-ABD5-B54B8D9F5586}" srcId="{D6E5CF40-75ED-457A-9B31-924ACA1B7F0C}" destId="{95534803-7DFE-48B3-B0EF-8F082168DE5E}" srcOrd="0" destOrd="0" parTransId="{9AC4A009-A214-4C00-9DD2-C0C2CADF1C0D}" sibTransId="{1BF8982C-FB08-4C11-8151-3F0A0A3ACD76}"/>
    <dgm:cxn modelId="{3FBBFE4D-B26A-4084-8E0A-C1EC3CCFC825}" type="presOf" srcId="{65266CED-C917-485C-93E3-24D6AFA58D9E}" destId="{D58F8F66-06CD-48B3-8F77-E38E990F2C76}" srcOrd="0" destOrd="0" presId="urn:microsoft.com/office/officeart/2005/8/layout/radial5"/>
    <dgm:cxn modelId="{5445EB66-73FE-4E03-8AB8-B5CE764655B3}" type="presOf" srcId="{6750EFCF-99B2-4377-995B-CD9CA3EA2775}" destId="{621756F8-F8EC-4239-9C3E-C388E48FA6E5}" srcOrd="1" destOrd="0" presId="urn:microsoft.com/office/officeart/2005/8/layout/radial5"/>
    <dgm:cxn modelId="{F1061B3B-C69F-4AE2-A2C3-B2FA8890E727}" type="presOf" srcId="{21AD1FD7-F16F-4C32-AE74-4E9CF16B1894}" destId="{F4D0B81D-866A-4FC4-9B4B-CB6BD074617D}" srcOrd="1" destOrd="0" presId="urn:microsoft.com/office/officeart/2005/8/layout/radial5"/>
    <dgm:cxn modelId="{86BE1ADA-F8B6-455C-A58E-E3DDEF1A6DCA}" type="presOf" srcId="{ABD024F1-D2A7-4672-9567-BF58273966C4}" destId="{261793C5-A31A-47B7-B05B-DB433F0EA25F}" srcOrd="0" destOrd="0" presId="urn:microsoft.com/office/officeart/2005/8/layout/radial5"/>
    <dgm:cxn modelId="{3E05DE8F-51DB-40FF-9A19-F20B486E37E0}" srcId="{D6E5CF40-75ED-457A-9B31-924ACA1B7F0C}" destId="{90390B2C-3050-45C0-B9B5-72E17966058A}" srcOrd="3" destOrd="0" parTransId="{1EC31059-DA6D-4274-A39E-D83C42978EB2}" sibTransId="{F277A15F-DDDA-4B07-98B4-90383005D240}"/>
    <dgm:cxn modelId="{E0FED1DB-9E43-4377-82B4-01B0EDA20A23}" type="presOf" srcId="{CACACD81-DA6B-4E2D-8212-DB6F1971681F}" destId="{79FD1A9C-3F5C-4CCA-B415-5C5FADC14128}" srcOrd="1" destOrd="0" presId="urn:microsoft.com/office/officeart/2005/8/layout/radial5"/>
    <dgm:cxn modelId="{0BB8F704-E55F-43AD-8298-3364A4AA0E30}" type="presOf" srcId="{95534803-7DFE-48B3-B0EF-8F082168DE5E}" destId="{4E825A87-45B8-4E39-8383-B1BE4129C494}" srcOrd="0" destOrd="0" presId="urn:microsoft.com/office/officeart/2005/8/layout/radial5"/>
    <dgm:cxn modelId="{DF639582-5158-4094-A472-56B08B78E9FF}" srcId="{5323A1DC-AD0C-43BD-B992-2E24673DA11E}" destId="{D6E5CF40-75ED-457A-9B31-924ACA1B7F0C}" srcOrd="0" destOrd="0" parTransId="{3E3F1BB2-66FA-472C-AB2D-D565BA3A082A}" sibTransId="{3CB50120-5A8D-4CEE-BBF3-BB19295536E3}"/>
    <dgm:cxn modelId="{DD198515-6239-4603-86D4-D2FA229A9F8A}" type="presOf" srcId="{5323A1DC-AD0C-43BD-B992-2E24673DA11E}" destId="{F0B20987-0F57-4092-AC72-F43E695E6ED5}" srcOrd="0" destOrd="0" presId="urn:microsoft.com/office/officeart/2005/8/layout/radial5"/>
    <dgm:cxn modelId="{F25AFFB4-0F1D-4826-857C-41CB70D71E60}" srcId="{D6E5CF40-75ED-457A-9B31-924ACA1B7F0C}" destId="{65266CED-C917-485C-93E3-24D6AFA58D9E}" srcOrd="6" destOrd="0" parTransId="{9B24E3A6-26C5-467A-8905-17662CD7A73D}" sibTransId="{955F6796-DA2E-4653-BF82-ACB4BD71BD35}"/>
    <dgm:cxn modelId="{169679D4-03F1-4A9E-B4D3-41CE194997D2}" type="presOf" srcId="{DECB83CA-008E-4302-B131-0AE0C4CBBB81}" destId="{7A478E64-C466-4F7A-82A1-5FCE8F49A9E0}" srcOrd="0" destOrd="0" presId="urn:microsoft.com/office/officeart/2005/8/layout/radial5"/>
    <dgm:cxn modelId="{42AE8D8B-D71B-4F39-84B0-2FFE7727FC5A}" type="presOf" srcId="{29586A54-42BC-484A-AEBA-D27589CCA70D}" destId="{E32C4A3B-0D7E-4C16-8F85-01DE06047C0C}" srcOrd="0" destOrd="0" presId="urn:microsoft.com/office/officeart/2005/8/layout/radial5"/>
    <dgm:cxn modelId="{600D130F-057E-45C0-BAF3-2231314D73B7}" type="presOf" srcId="{EAFB774A-40A6-4944-AFCA-C8AC8038ED92}" destId="{612914BD-9A79-460A-AFFF-03F57A811770}" srcOrd="0" destOrd="0" presId="urn:microsoft.com/office/officeart/2005/8/layout/radial5"/>
    <dgm:cxn modelId="{1275B021-7F17-4540-AE5C-C4A433121198}" srcId="{D6E5CF40-75ED-457A-9B31-924ACA1B7F0C}" destId="{CE5030AA-5418-426A-ADC9-245EBDFA24C5}" srcOrd="2" destOrd="0" parTransId="{DECB83CA-008E-4302-B131-0AE0C4CBBB81}" sibTransId="{147DF1AB-A5F9-44B2-8B54-976FCD25ED28}"/>
    <dgm:cxn modelId="{82C10750-EC2B-47CD-AC78-B1829FFE2DE1}" srcId="{D6E5CF40-75ED-457A-9B31-924ACA1B7F0C}" destId="{EAFB774A-40A6-4944-AFCA-C8AC8038ED92}" srcOrd="5" destOrd="0" parTransId="{CACACD81-DA6B-4E2D-8212-DB6F1971681F}" sibTransId="{94B44E86-129F-4FBB-9281-22BBE4E1D623}"/>
    <dgm:cxn modelId="{8B8746DA-4A78-4E0D-A036-4E7134C1A7F8}" type="presOf" srcId="{9B24E3A6-26C5-467A-8905-17662CD7A73D}" destId="{CDBEF160-382F-4A6E-B7BB-3A3BE6E33711}" srcOrd="0" destOrd="0" presId="urn:microsoft.com/office/officeart/2005/8/layout/radial5"/>
    <dgm:cxn modelId="{586926F3-F316-40F6-9F74-29BA0B231575}" srcId="{D6E5CF40-75ED-457A-9B31-924ACA1B7F0C}" destId="{ABD024F1-D2A7-4672-9567-BF58273966C4}" srcOrd="4" destOrd="0" parTransId="{21AD1FD7-F16F-4C32-AE74-4E9CF16B1894}" sibTransId="{E3FB34A0-1ECC-418A-9D5F-780E7350FF0C}"/>
    <dgm:cxn modelId="{4718C06C-54C8-455C-8895-408787C66DA4}" type="presOf" srcId="{9B24E3A6-26C5-467A-8905-17662CD7A73D}" destId="{BD6BFD56-3514-42E3-9296-955BB2AA6B64}" srcOrd="1" destOrd="0" presId="urn:microsoft.com/office/officeart/2005/8/layout/radial5"/>
    <dgm:cxn modelId="{BF17848A-9A8E-4DBE-BDC1-D6784192AF74}" type="presOf" srcId="{90390B2C-3050-45C0-B9B5-72E17966058A}" destId="{0CEB1D98-35B4-46FB-A6D1-5408C970B727}" srcOrd="0" destOrd="0" presId="urn:microsoft.com/office/officeart/2005/8/layout/radial5"/>
    <dgm:cxn modelId="{DC1DB797-8037-4032-B748-BA148AFFB85E}" type="presOf" srcId="{6750EFCF-99B2-4377-995B-CD9CA3EA2775}" destId="{CD5DD9C0-E63E-49FD-ADF2-CC2ED8DCF128}" srcOrd="0" destOrd="0" presId="urn:microsoft.com/office/officeart/2005/8/layout/radial5"/>
    <dgm:cxn modelId="{0A00862F-FCC2-4401-AA28-594A5C2E8AB4}" type="presOf" srcId="{CACACD81-DA6B-4E2D-8212-DB6F1971681F}" destId="{5BB8F63F-A7DC-42E9-AB6E-C85AC065220C}" srcOrd="0" destOrd="0" presId="urn:microsoft.com/office/officeart/2005/8/layout/radial5"/>
    <dgm:cxn modelId="{7E2E39D1-49BF-4742-934A-D000D5BE6068}" type="presParOf" srcId="{F0B20987-0F57-4092-AC72-F43E695E6ED5}" destId="{2C9C6650-96BE-44BE-B1EA-9BAA2A8574AA}" srcOrd="0" destOrd="0" presId="urn:microsoft.com/office/officeart/2005/8/layout/radial5"/>
    <dgm:cxn modelId="{67C2ECD5-1EF0-4449-89BE-C8FC5A5D6B21}" type="presParOf" srcId="{F0B20987-0F57-4092-AC72-F43E695E6ED5}" destId="{FA0300E9-8DD6-427D-9038-2DCBCF577C80}" srcOrd="1" destOrd="0" presId="urn:microsoft.com/office/officeart/2005/8/layout/radial5"/>
    <dgm:cxn modelId="{4808DD90-A8EA-4731-A297-4E9927DE8095}" type="presParOf" srcId="{FA0300E9-8DD6-427D-9038-2DCBCF577C80}" destId="{828D43F0-71C5-4AAD-9CB1-F4EF4429B879}" srcOrd="0" destOrd="0" presId="urn:microsoft.com/office/officeart/2005/8/layout/radial5"/>
    <dgm:cxn modelId="{4C06B95D-F95D-4FA3-8B34-7C4D306594D3}" type="presParOf" srcId="{F0B20987-0F57-4092-AC72-F43E695E6ED5}" destId="{4E825A87-45B8-4E39-8383-B1BE4129C494}" srcOrd="2" destOrd="0" presId="urn:microsoft.com/office/officeart/2005/8/layout/radial5"/>
    <dgm:cxn modelId="{5E4AE909-6BD5-43D2-BC7F-C03E7184FF42}" type="presParOf" srcId="{F0B20987-0F57-4092-AC72-F43E695E6ED5}" destId="{CD5DD9C0-E63E-49FD-ADF2-CC2ED8DCF128}" srcOrd="3" destOrd="0" presId="urn:microsoft.com/office/officeart/2005/8/layout/radial5"/>
    <dgm:cxn modelId="{DDEC5C17-4CEC-4DC0-B1AF-2AF2A815412A}" type="presParOf" srcId="{CD5DD9C0-E63E-49FD-ADF2-CC2ED8DCF128}" destId="{621756F8-F8EC-4239-9C3E-C388E48FA6E5}" srcOrd="0" destOrd="0" presId="urn:microsoft.com/office/officeart/2005/8/layout/radial5"/>
    <dgm:cxn modelId="{6B062A66-1C2E-45EC-A119-06D5FBBEC881}" type="presParOf" srcId="{F0B20987-0F57-4092-AC72-F43E695E6ED5}" destId="{E32C4A3B-0D7E-4C16-8F85-01DE06047C0C}" srcOrd="4" destOrd="0" presId="urn:microsoft.com/office/officeart/2005/8/layout/radial5"/>
    <dgm:cxn modelId="{2495973C-9B7E-40DE-B8D2-29FEFBC44EE8}" type="presParOf" srcId="{F0B20987-0F57-4092-AC72-F43E695E6ED5}" destId="{7A478E64-C466-4F7A-82A1-5FCE8F49A9E0}" srcOrd="5" destOrd="0" presId="urn:microsoft.com/office/officeart/2005/8/layout/radial5"/>
    <dgm:cxn modelId="{ACA930D5-260D-4D18-97C8-5612C7CD85A7}" type="presParOf" srcId="{7A478E64-C466-4F7A-82A1-5FCE8F49A9E0}" destId="{DE60E35F-A5B8-44A1-89C7-C2983F56DE8F}" srcOrd="0" destOrd="0" presId="urn:microsoft.com/office/officeart/2005/8/layout/radial5"/>
    <dgm:cxn modelId="{E63AD6AC-3F6E-4A6E-B4BA-79FF0E91FE1F}" type="presParOf" srcId="{F0B20987-0F57-4092-AC72-F43E695E6ED5}" destId="{343D6197-DF03-4EC4-BBBC-68F38A8970A8}" srcOrd="6" destOrd="0" presId="urn:microsoft.com/office/officeart/2005/8/layout/radial5"/>
    <dgm:cxn modelId="{C91E5B83-6440-45B2-AA5D-9F6A38FC433E}" type="presParOf" srcId="{F0B20987-0F57-4092-AC72-F43E695E6ED5}" destId="{828A4C71-9CA5-4473-9D4A-DAF2EBD816E3}" srcOrd="7" destOrd="0" presId="urn:microsoft.com/office/officeart/2005/8/layout/radial5"/>
    <dgm:cxn modelId="{9EF2D472-1745-4A5B-9236-E29027DFEDE2}" type="presParOf" srcId="{828A4C71-9CA5-4473-9D4A-DAF2EBD816E3}" destId="{ECF3C5E8-9CAF-4927-96CA-0E78D47610DC}" srcOrd="0" destOrd="0" presId="urn:microsoft.com/office/officeart/2005/8/layout/radial5"/>
    <dgm:cxn modelId="{00B9F740-B8CC-4E40-B4E4-5C5D35CBF7FF}" type="presParOf" srcId="{F0B20987-0F57-4092-AC72-F43E695E6ED5}" destId="{0CEB1D98-35B4-46FB-A6D1-5408C970B727}" srcOrd="8" destOrd="0" presId="urn:microsoft.com/office/officeart/2005/8/layout/radial5"/>
    <dgm:cxn modelId="{5B7DC1AF-172C-4AD1-80BD-2C69B93A36D3}" type="presParOf" srcId="{F0B20987-0F57-4092-AC72-F43E695E6ED5}" destId="{A24BB86B-B373-40A3-971F-94ED8E1AF67F}" srcOrd="9" destOrd="0" presId="urn:microsoft.com/office/officeart/2005/8/layout/radial5"/>
    <dgm:cxn modelId="{65448DDE-4F7B-4ED8-A135-30794C96336E}" type="presParOf" srcId="{A24BB86B-B373-40A3-971F-94ED8E1AF67F}" destId="{F4D0B81D-866A-4FC4-9B4B-CB6BD074617D}" srcOrd="0" destOrd="0" presId="urn:microsoft.com/office/officeart/2005/8/layout/radial5"/>
    <dgm:cxn modelId="{AFDE27A6-1FC4-4586-95FC-A92D42599EA8}" type="presParOf" srcId="{F0B20987-0F57-4092-AC72-F43E695E6ED5}" destId="{261793C5-A31A-47B7-B05B-DB433F0EA25F}" srcOrd="10" destOrd="0" presId="urn:microsoft.com/office/officeart/2005/8/layout/radial5"/>
    <dgm:cxn modelId="{A974E184-33BC-403F-9DE5-1FA92E4D9D5E}" type="presParOf" srcId="{F0B20987-0F57-4092-AC72-F43E695E6ED5}" destId="{5BB8F63F-A7DC-42E9-AB6E-C85AC065220C}" srcOrd="11" destOrd="0" presId="urn:microsoft.com/office/officeart/2005/8/layout/radial5"/>
    <dgm:cxn modelId="{6BFBB43A-B7D7-4131-94E0-5C25BAE98EB8}" type="presParOf" srcId="{5BB8F63F-A7DC-42E9-AB6E-C85AC065220C}" destId="{79FD1A9C-3F5C-4CCA-B415-5C5FADC14128}" srcOrd="0" destOrd="0" presId="urn:microsoft.com/office/officeart/2005/8/layout/radial5"/>
    <dgm:cxn modelId="{FFEF3BB9-241F-4FAD-86A3-FFA892119D19}" type="presParOf" srcId="{F0B20987-0F57-4092-AC72-F43E695E6ED5}" destId="{612914BD-9A79-460A-AFFF-03F57A811770}" srcOrd="12" destOrd="0" presId="urn:microsoft.com/office/officeart/2005/8/layout/radial5"/>
    <dgm:cxn modelId="{F8DFE4D2-1669-4A5B-8DA5-BF825F567EE5}" type="presParOf" srcId="{F0B20987-0F57-4092-AC72-F43E695E6ED5}" destId="{CDBEF160-382F-4A6E-B7BB-3A3BE6E33711}" srcOrd="13" destOrd="0" presId="urn:microsoft.com/office/officeart/2005/8/layout/radial5"/>
    <dgm:cxn modelId="{B8BC5DD0-BE8B-466F-AD2E-DB00957D840E}" type="presParOf" srcId="{CDBEF160-382F-4A6E-B7BB-3A3BE6E33711}" destId="{BD6BFD56-3514-42E3-9296-955BB2AA6B64}" srcOrd="0" destOrd="0" presId="urn:microsoft.com/office/officeart/2005/8/layout/radial5"/>
    <dgm:cxn modelId="{1E5ECB73-DC09-41B7-8784-651F8FACD9D6}" type="presParOf" srcId="{F0B20987-0F57-4092-AC72-F43E695E6ED5}" destId="{D58F8F66-06CD-48B3-8F77-E38E990F2C76}" srcOrd="14" destOrd="0" presId="urn:microsoft.com/office/officeart/2005/8/layout/radial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5341B-C826-46BC-BCAF-0D65B4358BA3}" type="datetimeFigureOut">
              <a:rPr lang="en-IN" smtClean="0"/>
              <a:t>11-05-2020</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306C5-43C3-4AF9-AC5D-9A4609311A3C}" type="slidenum">
              <a:rPr lang="en-IN" smtClean="0"/>
              <a:t>‹#›</a:t>
            </a:fld>
            <a:endParaRPr lang="en-IN"/>
          </a:p>
        </p:txBody>
      </p:sp>
    </p:spTree>
    <p:extLst>
      <p:ext uri="{BB962C8B-B14F-4D97-AF65-F5344CB8AC3E}">
        <p14:creationId xmlns:p14="http://schemas.microsoft.com/office/powerpoint/2010/main" val="345146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3400">
                <a:solidFill>
                  <a:schemeClr val="tx1"/>
                </a:solidFill>
                <a:latin typeface="Arial" charset="0"/>
                <a:ea typeface="ＭＳ Ｐゴシック" pitchFamily="34" charset="-128"/>
              </a:defRPr>
            </a:lvl1pPr>
            <a:lvl2pPr marL="702756" indent="-270291" defTabSz="914485">
              <a:defRPr sz="3400">
                <a:solidFill>
                  <a:schemeClr val="tx1"/>
                </a:solidFill>
                <a:latin typeface="Arial" charset="0"/>
                <a:ea typeface="ＭＳ Ｐゴシック" pitchFamily="34" charset="-128"/>
              </a:defRPr>
            </a:lvl2pPr>
            <a:lvl3pPr marL="1081164" indent="-216233" defTabSz="914485">
              <a:defRPr sz="3400">
                <a:solidFill>
                  <a:schemeClr val="tx1"/>
                </a:solidFill>
                <a:latin typeface="Arial" charset="0"/>
                <a:ea typeface="ＭＳ Ｐゴシック" pitchFamily="34" charset="-128"/>
              </a:defRPr>
            </a:lvl3pPr>
            <a:lvl4pPr marL="1513629" indent="-216233" defTabSz="914485">
              <a:defRPr sz="3400">
                <a:solidFill>
                  <a:schemeClr val="tx1"/>
                </a:solidFill>
                <a:latin typeface="Arial" charset="0"/>
                <a:ea typeface="ＭＳ Ｐゴシック" pitchFamily="34" charset="-128"/>
              </a:defRPr>
            </a:lvl4pPr>
            <a:lvl5pPr marL="1946095" indent="-216233" defTabSz="914485">
              <a:defRPr sz="3400">
                <a:solidFill>
                  <a:schemeClr val="tx1"/>
                </a:solidFill>
                <a:latin typeface="Arial" charset="0"/>
                <a:ea typeface="ＭＳ Ｐゴシック" pitchFamily="34" charset="-128"/>
              </a:defRPr>
            </a:lvl5pPr>
            <a:lvl6pPr marL="2378560"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6pPr>
            <a:lvl7pPr marL="2811026"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7pPr>
            <a:lvl8pPr marL="3243491"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8pPr>
            <a:lvl9pPr marL="3675957"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9pPr>
          </a:lstStyle>
          <a:p>
            <a:fld id="{223CB410-0E78-40CD-BE23-AE1F31176470}" type="slidenum">
              <a:rPr lang="en-US" altLang="en-US" sz="1100">
                <a:latin typeface="Times New Roman" pitchFamily="1" charset="0"/>
              </a:rPr>
              <a:pPr/>
              <a:t>22</a:t>
            </a:fld>
            <a:endParaRPr lang="en-US" altLang="en-US" sz="1100">
              <a:latin typeface="Times New Roman" pitchFamily="1"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smtClean="0"/>
              <a:t>Community and Public Toilet facilities need to be gender sensitive.</a:t>
            </a:r>
            <a:r>
              <a:rPr lang="en-US" altLang="en-US" baseline="0" dirty="0" smtClean="0"/>
              <a:t> </a:t>
            </a:r>
          </a:p>
          <a:p>
            <a:pPr marL="171450" indent="-171450" eaLnBrk="1" hangingPunct="1">
              <a:buFont typeface="Arial" panose="020B0604020202020204" pitchFamily="34" charset="0"/>
              <a:buChar char="•"/>
            </a:pPr>
            <a:r>
              <a:rPr lang="en-US" altLang="en-US" baseline="0" dirty="0" smtClean="0"/>
              <a:t>The facilities should be easily accessible, should have child care and MHM facilities, separate access for male and female toilets. </a:t>
            </a:r>
          </a:p>
          <a:p>
            <a:pPr marL="171450" indent="-171450" eaLnBrk="1" hangingPunct="1">
              <a:buFont typeface="Arial" panose="020B0604020202020204" pitchFamily="34" charset="0"/>
              <a:buChar char="•"/>
            </a:pPr>
            <a:r>
              <a:rPr lang="en-US" altLang="en-US" baseline="0" dirty="0" smtClean="0"/>
              <a:t>The facilities should be properly maintained and </a:t>
            </a:r>
          </a:p>
          <a:p>
            <a:pPr marL="171450" indent="-171450" eaLnBrk="1" hangingPunct="1">
              <a:buFont typeface="Arial" panose="020B0604020202020204" pitchFamily="34" charset="0"/>
              <a:buChar char="•"/>
            </a:pPr>
            <a:r>
              <a:rPr lang="en-US" altLang="en-US" baseline="0" dirty="0" smtClean="0"/>
              <a:t>Should have water and electricity.     </a:t>
            </a:r>
            <a:r>
              <a:rPr lang="en-US" altLang="en-US" dirty="0" smtClean="0"/>
              <a:t>   </a:t>
            </a:r>
          </a:p>
        </p:txBody>
      </p:sp>
    </p:spTree>
    <p:extLst>
      <p:ext uri="{BB962C8B-B14F-4D97-AF65-F5344CB8AC3E}">
        <p14:creationId xmlns:p14="http://schemas.microsoft.com/office/powerpoint/2010/main" val="428246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3400">
                <a:solidFill>
                  <a:schemeClr val="tx1"/>
                </a:solidFill>
                <a:latin typeface="Arial" charset="0"/>
                <a:ea typeface="ＭＳ Ｐゴシック" pitchFamily="34" charset="-128"/>
              </a:defRPr>
            </a:lvl1pPr>
            <a:lvl2pPr marL="702756" indent="-270291" defTabSz="914485">
              <a:defRPr sz="3400">
                <a:solidFill>
                  <a:schemeClr val="tx1"/>
                </a:solidFill>
                <a:latin typeface="Arial" charset="0"/>
                <a:ea typeface="ＭＳ Ｐゴシック" pitchFamily="34" charset="-128"/>
              </a:defRPr>
            </a:lvl2pPr>
            <a:lvl3pPr marL="1081164" indent="-216233" defTabSz="914485">
              <a:defRPr sz="3400">
                <a:solidFill>
                  <a:schemeClr val="tx1"/>
                </a:solidFill>
                <a:latin typeface="Arial" charset="0"/>
                <a:ea typeface="ＭＳ Ｐゴシック" pitchFamily="34" charset="-128"/>
              </a:defRPr>
            </a:lvl3pPr>
            <a:lvl4pPr marL="1513629" indent="-216233" defTabSz="914485">
              <a:defRPr sz="3400">
                <a:solidFill>
                  <a:schemeClr val="tx1"/>
                </a:solidFill>
                <a:latin typeface="Arial" charset="0"/>
                <a:ea typeface="ＭＳ Ｐゴシック" pitchFamily="34" charset="-128"/>
              </a:defRPr>
            </a:lvl4pPr>
            <a:lvl5pPr marL="1946095" indent="-216233" defTabSz="914485">
              <a:defRPr sz="3400">
                <a:solidFill>
                  <a:schemeClr val="tx1"/>
                </a:solidFill>
                <a:latin typeface="Arial" charset="0"/>
                <a:ea typeface="ＭＳ Ｐゴシック" pitchFamily="34" charset="-128"/>
              </a:defRPr>
            </a:lvl5pPr>
            <a:lvl6pPr marL="2378560"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6pPr>
            <a:lvl7pPr marL="2811026"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7pPr>
            <a:lvl8pPr marL="3243491"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8pPr>
            <a:lvl9pPr marL="3675957"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9pPr>
          </a:lstStyle>
          <a:p>
            <a:fld id="{223CB410-0E78-40CD-BE23-AE1F31176470}" type="slidenum">
              <a:rPr lang="en-US" altLang="en-US" sz="1100">
                <a:latin typeface="Times New Roman" pitchFamily="1" charset="0"/>
              </a:rPr>
              <a:pPr/>
              <a:t>23</a:t>
            </a:fld>
            <a:endParaRPr lang="en-US" altLang="en-US" sz="1100">
              <a:latin typeface="Times New Roman" pitchFamily="1"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smtClean="0"/>
              <a:t>These are stages involved in CTs</a:t>
            </a:r>
            <a:r>
              <a:rPr lang="en-US" altLang="en-US" baseline="0" dirty="0" smtClean="0"/>
              <a:t> and PTs projects </a:t>
            </a:r>
            <a:endParaRPr lang="en-US" altLang="en-US" dirty="0" smtClean="0"/>
          </a:p>
        </p:txBody>
      </p:sp>
    </p:spTree>
    <p:extLst>
      <p:ext uri="{BB962C8B-B14F-4D97-AF65-F5344CB8AC3E}">
        <p14:creationId xmlns:p14="http://schemas.microsoft.com/office/powerpoint/2010/main" val="309928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3400">
                <a:solidFill>
                  <a:schemeClr val="tx1"/>
                </a:solidFill>
                <a:latin typeface="Arial" charset="0"/>
                <a:ea typeface="ＭＳ Ｐゴシック" pitchFamily="34" charset="-128"/>
              </a:defRPr>
            </a:lvl1pPr>
            <a:lvl2pPr marL="702756" indent="-270291" defTabSz="914485">
              <a:defRPr sz="3400">
                <a:solidFill>
                  <a:schemeClr val="tx1"/>
                </a:solidFill>
                <a:latin typeface="Arial" charset="0"/>
                <a:ea typeface="ＭＳ Ｐゴシック" pitchFamily="34" charset="-128"/>
              </a:defRPr>
            </a:lvl2pPr>
            <a:lvl3pPr marL="1081164" indent="-216233" defTabSz="914485">
              <a:defRPr sz="3400">
                <a:solidFill>
                  <a:schemeClr val="tx1"/>
                </a:solidFill>
                <a:latin typeface="Arial" charset="0"/>
                <a:ea typeface="ＭＳ Ｐゴシック" pitchFamily="34" charset="-128"/>
              </a:defRPr>
            </a:lvl3pPr>
            <a:lvl4pPr marL="1513629" indent="-216233" defTabSz="914485">
              <a:defRPr sz="3400">
                <a:solidFill>
                  <a:schemeClr val="tx1"/>
                </a:solidFill>
                <a:latin typeface="Arial" charset="0"/>
                <a:ea typeface="ＭＳ Ｐゴシック" pitchFamily="34" charset="-128"/>
              </a:defRPr>
            </a:lvl4pPr>
            <a:lvl5pPr marL="1946095" indent="-216233" defTabSz="914485">
              <a:defRPr sz="3400">
                <a:solidFill>
                  <a:schemeClr val="tx1"/>
                </a:solidFill>
                <a:latin typeface="Arial" charset="0"/>
                <a:ea typeface="ＭＳ Ｐゴシック" pitchFamily="34" charset="-128"/>
              </a:defRPr>
            </a:lvl5pPr>
            <a:lvl6pPr marL="2378560"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6pPr>
            <a:lvl7pPr marL="2811026"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7pPr>
            <a:lvl8pPr marL="3243491"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8pPr>
            <a:lvl9pPr marL="3675957"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9pPr>
          </a:lstStyle>
          <a:p>
            <a:fld id="{08ADBCD7-E345-464F-A911-0F937FDD0E25}" type="slidenum">
              <a:rPr lang="en-US" altLang="en-US" sz="1100">
                <a:latin typeface="Times New Roman" pitchFamily="1" charset="0"/>
              </a:rPr>
              <a:pPr/>
              <a:t>24</a:t>
            </a:fld>
            <a:endParaRPr lang="en-US" altLang="en-US" sz="1100" dirty="0">
              <a:latin typeface="Times New Roman" pitchFamily="1" charset="0"/>
            </a:endParaRPr>
          </a:p>
        </p:txBody>
      </p:sp>
      <p:sp>
        <p:nvSpPr>
          <p:cNvPr id="23555" name="Rectangle 2"/>
          <p:cNvSpPr>
            <a:spLocks noGrp="1" noRot="1" noChangeAspect="1" noChangeArrowheads="1" noTextEdit="1"/>
          </p:cNvSpPr>
          <p:nvPr>
            <p:ph type="sldImg"/>
          </p:nvPr>
        </p:nvSpPr>
        <p:spPr>
          <a:xfrm>
            <a:off x="901700" y="739775"/>
            <a:ext cx="4932363" cy="3700463"/>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just" eaLnBrk="1" hangingPunct="1"/>
            <a:endParaRPr lang="en-US" altLang="en-US" sz="2400" b="1" dirty="0" smtClean="0"/>
          </a:p>
        </p:txBody>
      </p:sp>
    </p:spTree>
    <p:extLst>
      <p:ext uri="{BB962C8B-B14F-4D97-AF65-F5344CB8AC3E}">
        <p14:creationId xmlns:p14="http://schemas.microsoft.com/office/powerpoint/2010/main" val="380690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3400">
                <a:solidFill>
                  <a:schemeClr val="tx1"/>
                </a:solidFill>
                <a:latin typeface="Arial" charset="0"/>
                <a:ea typeface="ＭＳ Ｐゴシック" pitchFamily="34" charset="-128"/>
              </a:defRPr>
            </a:lvl1pPr>
            <a:lvl2pPr marL="702756" indent="-270291" defTabSz="914485">
              <a:defRPr sz="3400">
                <a:solidFill>
                  <a:schemeClr val="tx1"/>
                </a:solidFill>
                <a:latin typeface="Arial" charset="0"/>
                <a:ea typeface="ＭＳ Ｐゴシック" pitchFamily="34" charset="-128"/>
              </a:defRPr>
            </a:lvl2pPr>
            <a:lvl3pPr marL="1081164" indent="-216233" defTabSz="914485">
              <a:defRPr sz="3400">
                <a:solidFill>
                  <a:schemeClr val="tx1"/>
                </a:solidFill>
                <a:latin typeface="Arial" charset="0"/>
                <a:ea typeface="ＭＳ Ｐゴシック" pitchFamily="34" charset="-128"/>
              </a:defRPr>
            </a:lvl3pPr>
            <a:lvl4pPr marL="1513629" indent="-216233" defTabSz="914485">
              <a:defRPr sz="3400">
                <a:solidFill>
                  <a:schemeClr val="tx1"/>
                </a:solidFill>
                <a:latin typeface="Arial" charset="0"/>
                <a:ea typeface="ＭＳ Ｐゴシック" pitchFamily="34" charset="-128"/>
              </a:defRPr>
            </a:lvl4pPr>
            <a:lvl5pPr marL="1946095" indent="-216233" defTabSz="914485">
              <a:defRPr sz="3400">
                <a:solidFill>
                  <a:schemeClr val="tx1"/>
                </a:solidFill>
                <a:latin typeface="Arial" charset="0"/>
                <a:ea typeface="ＭＳ Ｐゴシック" pitchFamily="34" charset="-128"/>
              </a:defRPr>
            </a:lvl5pPr>
            <a:lvl6pPr marL="2378560"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6pPr>
            <a:lvl7pPr marL="2811026"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7pPr>
            <a:lvl8pPr marL="3243491"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8pPr>
            <a:lvl9pPr marL="3675957"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9pPr>
          </a:lstStyle>
          <a:p>
            <a:fld id="{223CB410-0E78-40CD-BE23-AE1F31176470}" type="slidenum">
              <a:rPr lang="en-US" altLang="en-US" sz="1100">
                <a:latin typeface="Times New Roman" pitchFamily="1" charset="0"/>
              </a:rPr>
              <a:pPr/>
              <a:t>27</a:t>
            </a:fld>
            <a:endParaRPr lang="en-US" altLang="en-US" sz="1100">
              <a:latin typeface="Times New Roman" pitchFamily="1"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183" rtl="0" eaLnBrk="1" fontAlgn="auto" latinLnBrk="0" hangingPunct="1">
              <a:lnSpc>
                <a:spcPct val="100000"/>
              </a:lnSpc>
              <a:spcBef>
                <a:spcPts val="0"/>
              </a:spcBef>
              <a:spcAft>
                <a:spcPts val="0"/>
              </a:spcAft>
              <a:buClrTx/>
              <a:buSzTx/>
              <a:buFontTx/>
              <a:buNone/>
              <a:tabLst/>
              <a:defRPr/>
            </a:pPr>
            <a:r>
              <a:rPr lang="en-IN" sz="1200" b="0" i="0" u="none" strike="noStrike" kern="1200" baseline="0" dirty="0" smtClean="0">
                <a:solidFill>
                  <a:schemeClr val="tx1"/>
                </a:solidFill>
                <a:latin typeface="+mn-lt"/>
                <a:ea typeface="+mn-ea"/>
                <a:cs typeface="+mn-cs"/>
              </a:rPr>
              <a:t>WASH in Schools promotes gender equity, improves children's health, school enrolment, attendance and retention and paves the way for new generation of healthy children.  It develops children as agents of change. </a:t>
            </a:r>
            <a:r>
              <a:rPr lang="en-US" sz="1200" b="0" i="0" u="none" strike="noStrike" kern="1200" baseline="0" dirty="0" smtClean="0">
                <a:solidFill>
                  <a:schemeClr val="tx1"/>
                </a:solidFill>
                <a:latin typeface="+mn-lt"/>
                <a:ea typeface="+mn-ea"/>
                <a:cs typeface="+mn-cs"/>
              </a:rPr>
              <a:t> </a:t>
            </a:r>
          </a:p>
          <a:p>
            <a:pPr marL="0" marR="0" indent="0" algn="l" defTabSz="914183" rtl="0" eaLnBrk="1" fontAlgn="auto" latinLnBrk="0" hangingPunct="1">
              <a:lnSpc>
                <a:spcPct val="100000"/>
              </a:lnSpc>
              <a:spcBef>
                <a:spcPts val="0"/>
              </a:spcBef>
              <a:spcAft>
                <a:spcPts val="0"/>
              </a:spcAft>
              <a:buClrTx/>
              <a:buSzTx/>
              <a:buFontTx/>
              <a:buNone/>
              <a:tabLst/>
              <a:defRPr/>
            </a:pPr>
            <a:r>
              <a:rPr lang="en-IN" sz="1200" b="0" i="0" u="none" strike="noStrike" kern="1200" baseline="0" dirty="0" smtClean="0">
                <a:solidFill>
                  <a:schemeClr val="tx1"/>
                </a:solidFill>
                <a:latin typeface="+mn-lt"/>
                <a:ea typeface="+mn-ea"/>
                <a:cs typeface="+mn-cs"/>
              </a:rPr>
              <a:t>It aims to improve the curriculum and teaching methods while promoting hygiene practices and community ownership of water and sanitation facilities within schools</a:t>
            </a:r>
            <a:endParaRPr lang="en-US" altLang="en-US" dirty="0" smtClean="0"/>
          </a:p>
        </p:txBody>
      </p:sp>
    </p:spTree>
    <p:extLst>
      <p:ext uri="{BB962C8B-B14F-4D97-AF65-F5344CB8AC3E}">
        <p14:creationId xmlns:p14="http://schemas.microsoft.com/office/powerpoint/2010/main" val="302238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sz="2400">
                <a:solidFill>
                  <a:schemeClr val="tx1"/>
                </a:solidFill>
                <a:latin typeface="Arial" pitchFamily="34" charset="0"/>
                <a:ea typeface="ＭＳ Ｐゴシック" pitchFamily="34" charset="-128"/>
              </a:defRPr>
            </a:lvl1pPr>
            <a:lvl2pPr marL="742950" indent="-285750" defTabSz="455613">
              <a:defRPr sz="2400">
                <a:solidFill>
                  <a:schemeClr val="tx1"/>
                </a:solidFill>
                <a:latin typeface="Arial" pitchFamily="34" charset="0"/>
                <a:ea typeface="ＭＳ Ｐゴシック" pitchFamily="34" charset="-128"/>
              </a:defRPr>
            </a:lvl2pPr>
            <a:lvl3pPr marL="1143000" indent="-228600" defTabSz="455613">
              <a:defRPr sz="2400">
                <a:solidFill>
                  <a:schemeClr val="tx1"/>
                </a:solidFill>
                <a:latin typeface="Arial" pitchFamily="34" charset="0"/>
                <a:ea typeface="ＭＳ Ｐゴシック" pitchFamily="34" charset="-128"/>
              </a:defRPr>
            </a:lvl3pPr>
            <a:lvl4pPr marL="1600200" indent="-228600" defTabSz="455613">
              <a:defRPr sz="2400">
                <a:solidFill>
                  <a:schemeClr val="tx1"/>
                </a:solidFill>
                <a:latin typeface="Arial" pitchFamily="34" charset="0"/>
                <a:ea typeface="ＭＳ Ｐゴシック" pitchFamily="34" charset="-128"/>
              </a:defRPr>
            </a:lvl4pPr>
            <a:lvl5pPr marL="2057400" indent="-228600" defTabSz="455613">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dirty="0" err="1" smtClean="0">
                <a:latin typeface="Calibri" pitchFamily="34" charset="0"/>
              </a:rPr>
              <a:t>Strat</a:t>
            </a:r>
            <a:r>
              <a:rPr lang="en-US" altLang="en-US" sz="1200" smtClean="0">
                <a:latin typeface="Calibri" pitchFamily="34" charset="0"/>
              </a:rPr>
              <a:t> Plan Update to Board, May 2011</a:t>
            </a:r>
          </a:p>
        </p:txBody>
      </p:sp>
      <p:sp>
        <p:nvSpPr>
          <p:cNvPr id="59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sz="2400">
                <a:solidFill>
                  <a:schemeClr val="tx1"/>
                </a:solidFill>
                <a:latin typeface="Arial" pitchFamily="34" charset="0"/>
                <a:ea typeface="ＭＳ Ｐゴシック" pitchFamily="34" charset="-128"/>
              </a:defRPr>
            </a:lvl1pPr>
            <a:lvl2pPr marL="742950" indent="-285750" defTabSz="455613">
              <a:defRPr sz="2400">
                <a:solidFill>
                  <a:schemeClr val="tx1"/>
                </a:solidFill>
                <a:latin typeface="Arial" pitchFamily="34" charset="0"/>
                <a:ea typeface="ＭＳ Ｐゴシック" pitchFamily="34" charset="-128"/>
              </a:defRPr>
            </a:lvl2pPr>
            <a:lvl3pPr marL="1143000" indent="-228600" defTabSz="455613">
              <a:defRPr sz="2400">
                <a:solidFill>
                  <a:schemeClr val="tx1"/>
                </a:solidFill>
                <a:latin typeface="Arial" pitchFamily="34" charset="0"/>
                <a:ea typeface="ＭＳ Ｐゴシック" pitchFamily="34" charset="-128"/>
              </a:defRPr>
            </a:lvl3pPr>
            <a:lvl4pPr marL="1600200" indent="-228600" defTabSz="455613">
              <a:defRPr sz="2400">
                <a:solidFill>
                  <a:schemeClr val="tx1"/>
                </a:solidFill>
                <a:latin typeface="Arial" pitchFamily="34" charset="0"/>
                <a:ea typeface="ＭＳ Ｐゴシック" pitchFamily="34" charset="-128"/>
              </a:defRPr>
            </a:lvl4pPr>
            <a:lvl5pPr marL="2057400" indent="-228600" defTabSz="455613">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70F5A4-3159-475D-B178-ABFF26C5446C}" type="slidenum">
              <a:rPr lang="en-US" altLang="en-US" sz="1200" smtClean="0">
                <a:latin typeface="Calibri" pitchFamily="34" charset="0"/>
              </a:rPr>
              <a:pPr eaLnBrk="1" hangingPunct="1"/>
              <a:t>28</a:t>
            </a:fld>
            <a:endParaRPr lang="en-US" altLang="en-US" sz="1200" smtClean="0">
              <a:latin typeface="Calibri" pitchFamily="34" charset="0"/>
            </a:endParaRPr>
          </a:p>
        </p:txBody>
      </p:sp>
      <p:sp>
        <p:nvSpPr>
          <p:cNvPr id="59396" name="Rectangle 7"/>
          <p:cNvSpPr txBox="1">
            <a:spLocks noGrp="1" noChangeArrowheads="1"/>
          </p:cNvSpPr>
          <p:nvPr/>
        </p:nvSpPr>
        <p:spPr bwMode="auto">
          <a:xfrm>
            <a:off x="3816932" y="9372997"/>
            <a:ext cx="2918831" cy="4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4" tIns="45700" rIns="91394" bIns="45700" anchor="b"/>
          <a:lstStyle>
            <a:lvl1pPr defTabSz="925513">
              <a:defRPr sz="2400">
                <a:solidFill>
                  <a:schemeClr val="tx1"/>
                </a:solidFill>
                <a:latin typeface="Arial" pitchFamily="34" charset="0"/>
                <a:ea typeface="ＭＳ Ｐゴシック" pitchFamily="34" charset="-128"/>
              </a:defRPr>
            </a:lvl1pPr>
            <a:lvl2pPr marL="742950" indent="-285750" defTabSz="925513">
              <a:defRPr sz="2400">
                <a:solidFill>
                  <a:schemeClr val="tx1"/>
                </a:solidFill>
                <a:latin typeface="Arial" pitchFamily="34" charset="0"/>
                <a:ea typeface="ＭＳ Ｐゴシック" pitchFamily="34" charset="-128"/>
              </a:defRPr>
            </a:lvl2pPr>
            <a:lvl3pPr marL="1143000" indent="-228600" defTabSz="925513">
              <a:defRPr sz="2400">
                <a:solidFill>
                  <a:schemeClr val="tx1"/>
                </a:solidFill>
                <a:latin typeface="Arial" pitchFamily="34" charset="0"/>
                <a:ea typeface="ＭＳ Ｐゴシック" pitchFamily="34" charset="-128"/>
              </a:defRPr>
            </a:lvl3pPr>
            <a:lvl4pPr marL="1600200" indent="-228600" defTabSz="925513">
              <a:defRPr sz="2400">
                <a:solidFill>
                  <a:schemeClr val="tx1"/>
                </a:solidFill>
                <a:latin typeface="Arial" pitchFamily="34" charset="0"/>
                <a:ea typeface="ＭＳ Ｐゴシック" pitchFamily="34" charset="-128"/>
              </a:defRPr>
            </a:lvl4pPr>
            <a:lvl5pPr marL="2057400" indent="-228600" defTabSz="925513">
              <a:defRPr sz="2400">
                <a:solidFill>
                  <a:schemeClr val="tx1"/>
                </a:solidFill>
                <a:latin typeface="Arial" pitchFamily="34" charset="0"/>
                <a:ea typeface="ＭＳ Ｐゴシック" pitchFamily="34" charset="-128"/>
              </a:defRPr>
            </a:lvl5pPr>
            <a:lvl6pPr marL="25146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59A7D347-DF9F-4DA6-9085-29D337E85454}" type="slidenum">
              <a:rPr lang="en-US" altLang="en-US" sz="1200"/>
              <a:pPr algn="r"/>
              <a:t>28</a:t>
            </a:fld>
            <a:endParaRPr lang="en-US" altLang="en-US" sz="1200"/>
          </a:p>
        </p:txBody>
      </p:sp>
      <p:sp>
        <p:nvSpPr>
          <p:cNvPr id="59397" name="Rectangle 2"/>
          <p:cNvSpPr>
            <a:spLocks noGrp="1" noRot="1" noChangeAspect="1" noChangeArrowheads="1" noTextEdit="1"/>
          </p:cNvSpPr>
          <p:nvPr>
            <p:ph type="sldImg"/>
          </p:nvPr>
        </p:nvSpPr>
        <p:spPr bwMode="auto">
          <a:xfrm>
            <a:off x="925513" y="703263"/>
            <a:ext cx="4930775"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4" tIns="45700" rIns="91394" bIns="45700"/>
          <a:lstStyle/>
          <a:p>
            <a:pPr defTabSz="903288" eaLnBrk="1" hangingPunct="1"/>
            <a:r>
              <a:rPr lang="en-US" altLang="en-US" sz="1600" dirty="0" smtClean="0">
                <a:latin typeface="Arial" pitchFamily="34" charset="0"/>
                <a:cs typeface="Arial" pitchFamily="34" charset="0"/>
              </a:rPr>
              <a:t>These are the essential elements of WASH in Schools. These can be divided in to 2 types</a:t>
            </a:r>
            <a:r>
              <a:rPr lang="en-US" altLang="en-US" sz="1600" baseline="0" dirty="0" smtClean="0">
                <a:latin typeface="Arial" pitchFamily="34" charset="0"/>
                <a:cs typeface="Arial" pitchFamily="34" charset="0"/>
              </a:rPr>
              <a:t> of components – Hardware components and Software components. </a:t>
            </a:r>
          </a:p>
          <a:p>
            <a:pPr defTabSz="903288" eaLnBrk="1" hangingPunct="1"/>
            <a:r>
              <a:rPr lang="en-US" altLang="en-US" sz="1600" b="1" baseline="0" dirty="0" smtClean="0">
                <a:latin typeface="Arial" pitchFamily="34" charset="0"/>
                <a:cs typeface="Arial" pitchFamily="34" charset="0"/>
              </a:rPr>
              <a:t>Hardware Components</a:t>
            </a:r>
            <a:r>
              <a:rPr lang="en-US" altLang="en-US" sz="1600" baseline="0" dirty="0" smtClean="0">
                <a:latin typeface="Arial" pitchFamily="34" charset="0"/>
                <a:cs typeface="Arial" pitchFamily="34" charset="0"/>
              </a:rPr>
              <a:t>: Construction/repairs of  gender segregated toilets,  MHM infrastructure, providing handwashing with soap and drinking water facilities,</a:t>
            </a:r>
          </a:p>
          <a:p>
            <a:pPr defTabSz="903288" eaLnBrk="1" hangingPunct="1"/>
            <a:r>
              <a:rPr lang="en-US" altLang="en-US" sz="1600" b="1" baseline="0" dirty="0" smtClean="0">
                <a:latin typeface="Arial" pitchFamily="34" charset="0"/>
                <a:cs typeface="Arial" pitchFamily="34" charset="0"/>
              </a:rPr>
              <a:t>Software Components: </a:t>
            </a:r>
            <a:r>
              <a:rPr lang="en-US" altLang="en-US" sz="1600" baseline="0" dirty="0" smtClean="0">
                <a:latin typeface="Arial" pitchFamily="34" charset="0"/>
                <a:cs typeface="Arial" pitchFamily="34" charset="0"/>
              </a:rPr>
              <a:t>MHM training, O&amp;M, BCC activities, Hygiene education and building the capacity of the stakeholders.   </a:t>
            </a:r>
            <a:r>
              <a:rPr lang="en-US" altLang="en-US" sz="1600" dirty="0" smtClean="0">
                <a:latin typeface="Arial" pitchFamily="34" charset="0"/>
                <a:cs typeface="Arial" pitchFamily="34" charset="0"/>
              </a:rPr>
              <a:t> </a:t>
            </a:r>
          </a:p>
        </p:txBody>
      </p:sp>
    </p:spTree>
    <p:extLst>
      <p:ext uri="{BB962C8B-B14F-4D97-AF65-F5344CB8AC3E}">
        <p14:creationId xmlns:p14="http://schemas.microsoft.com/office/powerpoint/2010/main" val="1058935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3400">
                <a:solidFill>
                  <a:schemeClr val="tx1"/>
                </a:solidFill>
                <a:latin typeface="Arial" charset="0"/>
                <a:ea typeface="ＭＳ Ｐゴシック" pitchFamily="34" charset="-128"/>
              </a:defRPr>
            </a:lvl1pPr>
            <a:lvl2pPr marL="702756" indent="-270291" defTabSz="914485">
              <a:defRPr sz="3400">
                <a:solidFill>
                  <a:schemeClr val="tx1"/>
                </a:solidFill>
                <a:latin typeface="Arial" charset="0"/>
                <a:ea typeface="ＭＳ Ｐゴシック" pitchFamily="34" charset="-128"/>
              </a:defRPr>
            </a:lvl2pPr>
            <a:lvl3pPr marL="1081164" indent="-216233" defTabSz="914485">
              <a:defRPr sz="3400">
                <a:solidFill>
                  <a:schemeClr val="tx1"/>
                </a:solidFill>
                <a:latin typeface="Arial" charset="0"/>
                <a:ea typeface="ＭＳ Ｐゴシック" pitchFamily="34" charset="-128"/>
              </a:defRPr>
            </a:lvl3pPr>
            <a:lvl4pPr marL="1513629" indent="-216233" defTabSz="914485">
              <a:defRPr sz="3400">
                <a:solidFill>
                  <a:schemeClr val="tx1"/>
                </a:solidFill>
                <a:latin typeface="Arial" charset="0"/>
                <a:ea typeface="ＭＳ Ｐゴシック" pitchFamily="34" charset="-128"/>
              </a:defRPr>
            </a:lvl4pPr>
            <a:lvl5pPr marL="1946095" indent="-216233" defTabSz="914485">
              <a:defRPr sz="3400">
                <a:solidFill>
                  <a:schemeClr val="tx1"/>
                </a:solidFill>
                <a:latin typeface="Arial" charset="0"/>
                <a:ea typeface="ＭＳ Ｐゴシック" pitchFamily="34" charset="-128"/>
              </a:defRPr>
            </a:lvl5pPr>
            <a:lvl6pPr marL="2378560"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6pPr>
            <a:lvl7pPr marL="2811026"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7pPr>
            <a:lvl8pPr marL="3243491"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8pPr>
            <a:lvl9pPr marL="3675957" indent="-216233" algn="ctr" defTabSz="914485" eaLnBrk="0" fontAlgn="base" hangingPunct="0">
              <a:spcBef>
                <a:spcPct val="0"/>
              </a:spcBef>
              <a:spcAft>
                <a:spcPct val="0"/>
              </a:spcAft>
              <a:defRPr sz="3400">
                <a:solidFill>
                  <a:schemeClr val="tx1"/>
                </a:solidFill>
                <a:latin typeface="Arial" charset="0"/>
                <a:ea typeface="ＭＳ Ｐゴシック" pitchFamily="34" charset="-128"/>
              </a:defRPr>
            </a:lvl9pPr>
          </a:lstStyle>
          <a:p>
            <a:fld id="{223CB410-0E78-40CD-BE23-AE1F31176470}" type="slidenum">
              <a:rPr lang="en-US" altLang="en-US" sz="1100">
                <a:latin typeface="Times New Roman" pitchFamily="1" charset="0"/>
              </a:rPr>
              <a:pPr/>
              <a:t>39</a:t>
            </a:fld>
            <a:endParaRPr lang="en-US" altLang="en-US" sz="1100">
              <a:latin typeface="Times New Roman" pitchFamily="1"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264892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7C4985A1-5294-4EA7-BCBD-ED8CD643D095}" type="datetimeFigureOut">
              <a:rPr lang="en-IN" smtClean="0"/>
              <a:t>11-05-2020</a:t>
            </a:fld>
            <a:endParaRPr lang="en-IN"/>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IN"/>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DA8A091-2563-4924-8DAF-4ED5DB81F7B9}" type="slidenum">
              <a:rPr lang="en-IN" smtClean="0"/>
              <a:t>‹#›</a:t>
            </a:fld>
            <a:endParaRPr lang="en-IN"/>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523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4985A1-5294-4EA7-BCBD-ED8CD643D095}" type="datetimeFigureOut">
              <a:rPr lang="en-IN" smtClean="0"/>
              <a:t>11-05-2020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A8A091-2563-4924-8DAF-4ED5DB81F7B9}" type="slidenum">
              <a:rPr lang="en-IN" smtClean="0"/>
              <a:t>‹#›</a:t>
            </a:fld>
            <a:endParaRPr lang="en-IN"/>
          </a:p>
        </p:txBody>
      </p:sp>
    </p:spTree>
    <p:extLst>
      <p:ext uri="{BB962C8B-B14F-4D97-AF65-F5344CB8AC3E}">
        <p14:creationId xmlns:p14="http://schemas.microsoft.com/office/powerpoint/2010/main" val="150313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4985A1-5294-4EA7-BCBD-ED8CD643D095}" type="datetimeFigureOut">
              <a:rPr lang="en-IN" smtClean="0"/>
              <a:t>11-05-2020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A8A091-2563-4924-8DAF-4ED5DB81F7B9}" type="slidenum">
              <a:rPr lang="en-IN" smtClean="0"/>
              <a:t>‹#›</a:t>
            </a:fld>
            <a:endParaRPr lang="en-IN"/>
          </a:p>
        </p:txBody>
      </p:sp>
    </p:spTree>
    <p:extLst>
      <p:ext uri="{BB962C8B-B14F-4D97-AF65-F5344CB8AC3E}">
        <p14:creationId xmlns:p14="http://schemas.microsoft.com/office/powerpoint/2010/main" val="15443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4985A1-5294-4EA7-BCBD-ED8CD643D095}" type="datetimeFigureOut">
              <a:rPr lang="en-IN" smtClean="0"/>
              <a:t>11-05-2020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A8A091-2563-4924-8DAF-4ED5DB81F7B9}" type="slidenum">
              <a:rPr lang="en-IN" smtClean="0"/>
              <a:t>‹#›</a:t>
            </a:fld>
            <a:endParaRPr lang="en-IN"/>
          </a:p>
        </p:txBody>
      </p:sp>
    </p:spTree>
    <p:extLst>
      <p:ext uri="{BB962C8B-B14F-4D97-AF65-F5344CB8AC3E}">
        <p14:creationId xmlns:p14="http://schemas.microsoft.com/office/powerpoint/2010/main" val="159789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7C4985A1-5294-4EA7-BCBD-ED8CD643D095}" type="datetimeFigureOut">
              <a:rPr lang="en-IN" smtClean="0"/>
              <a:t>11-05-2020</a:t>
            </a:fld>
            <a:endParaRPr lang="en-IN"/>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DA8A091-2563-4924-8DAF-4ED5DB81F7B9}" type="slidenum">
              <a:rPr lang="en-IN" smtClean="0"/>
              <a:t>‹#›</a:t>
            </a:fld>
            <a:endParaRPr lang="en-IN"/>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470333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4985A1-5294-4EA7-BCBD-ED8CD643D095}" type="datetimeFigureOut">
              <a:rPr lang="en-IN" smtClean="0"/>
              <a:t>11-05-2020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A8A091-2563-4924-8DAF-4ED5DB81F7B9}" type="slidenum">
              <a:rPr lang="en-IN" smtClean="0"/>
              <a:t>‹#›</a:t>
            </a:fld>
            <a:endParaRPr lang="en-IN"/>
          </a:p>
        </p:txBody>
      </p:sp>
    </p:spTree>
    <p:extLst>
      <p:ext uri="{BB962C8B-B14F-4D97-AF65-F5344CB8AC3E}">
        <p14:creationId xmlns:p14="http://schemas.microsoft.com/office/powerpoint/2010/main" val="2148327657"/>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4985A1-5294-4EA7-BCBD-ED8CD643D095}" type="datetimeFigureOut">
              <a:rPr lang="en-IN" smtClean="0"/>
              <a:t>11-05-2020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DA8A091-2563-4924-8DAF-4ED5DB81F7B9}" type="slidenum">
              <a:rPr lang="en-IN" smtClean="0"/>
              <a:t>‹#›</a:t>
            </a:fld>
            <a:endParaRPr lang="en-IN"/>
          </a:p>
        </p:txBody>
      </p:sp>
    </p:spTree>
    <p:extLst>
      <p:ext uri="{BB962C8B-B14F-4D97-AF65-F5344CB8AC3E}">
        <p14:creationId xmlns:p14="http://schemas.microsoft.com/office/powerpoint/2010/main" val="3593709428"/>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4985A1-5294-4EA7-BCBD-ED8CD643D095}" type="datetimeFigureOut">
              <a:rPr lang="en-IN" smtClean="0"/>
              <a:t>11-05-2020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DA8A091-2563-4924-8DAF-4ED5DB81F7B9}" type="slidenum">
              <a:rPr lang="en-IN" smtClean="0"/>
              <a:t>‹#›</a:t>
            </a:fld>
            <a:endParaRPr lang="en-IN"/>
          </a:p>
        </p:txBody>
      </p:sp>
    </p:spTree>
    <p:extLst>
      <p:ext uri="{BB962C8B-B14F-4D97-AF65-F5344CB8AC3E}">
        <p14:creationId xmlns:p14="http://schemas.microsoft.com/office/powerpoint/2010/main" val="184389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985A1-5294-4EA7-BCBD-ED8CD643D095}" type="datetimeFigureOut">
              <a:rPr lang="en-IN" smtClean="0"/>
              <a:t>11-05-2020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DA8A091-2563-4924-8DAF-4ED5DB81F7B9}" type="slidenum">
              <a:rPr lang="en-IN" smtClean="0"/>
              <a:t>‹#›</a:t>
            </a:fld>
            <a:endParaRPr lang="en-IN"/>
          </a:p>
        </p:txBody>
      </p:sp>
    </p:spTree>
    <p:extLst>
      <p:ext uri="{BB962C8B-B14F-4D97-AF65-F5344CB8AC3E}">
        <p14:creationId xmlns:p14="http://schemas.microsoft.com/office/powerpoint/2010/main" val="27791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7C4985A1-5294-4EA7-BCBD-ED8CD643D095}" type="datetimeFigureOut">
              <a:rPr lang="en-IN" smtClean="0"/>
              <a:t>11-05-2020</a:t>
            </a:fld>
            <a:endParaRPr lang="en-IN"/>
          </a:p>
        </p:txBody>
      </p:sp>
      <p:sp>
        <p:nvSpPr>
          <p:cNvPr id="6" name="Footer Placeholder 5"/>
          <p:cNvSpPr>
            <a:spLocks noGrp="1"/>
          </p:cNvSpPr>
          <p:nvPr>
            <p:ph type="ftr" sz="quarter" idx="11"/>
          </p:nvPr>
        </p:nvSpPr>
        <p:spPr>
          <a:xfrm>
            <a:off x="1577716" y="6375679"/>
            <a:ext cx="2611634" cy="345796"/>
          </a:xfrm>
        </p:spPr>
        <p:txBody>
          <a:bodyPr/>
          <a:lstStyle/>
          <a:p>
            <a:endParaRPr lang="en-IN"/>
          </a:p>
        </p:txBody>
      </p:sp>
      <p:sp>
        <p:nvSpPr>
          <p:cNvPr id="7" name="Slide Number Placeholder 6"/>
          <p:cNvSpPr>
            <a:spLocks noGrp="1"/>
          </p:cNvSpPr>
          <p:nvPr>
            <p:ph type="sldNum" sz="quarter" idx="12"/>
          </p:nvPr>
        </p:nvSpPr>
        <p:spPr>
          <a:xfrm>
            <a:off x="4268261" y="6375679"/>
            <a:ext cx="924342" cy="345796"/>
          </a:xfrm>
        </p:spPr>
        <p:txBody>
          <a:bodyPr/>
          <a:lstStyle/>
          <a:p>
            <a:fld id="{BDA8A091-2563-4924-8DAF-4ED5DB81F7B9}" type="slidenum">
              <a:rPr lang="en-IN" smtClean="0"/>
              <a:t>‹#›</a:t>
            </a:fld>
            <a:endParaRPr lang="en-IN"/>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8223887"/>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7C4985A1-5294-4EA7-BCBD-ED8CD643D095}" type="datetimeFigureOut">
              <a:rPr lang="en-IN" smtClean="0"/>
              <a:t>11-05-2020</a:t>
            </a:fld>
            <a:endParaRPr lang="en-IN"/>
          </a:p>
        </p:txBody>
      </p:sp>
      <p:sp>
        <p:nvSpPr>
          <p:cNvPr id="6" name="Footer Placeholder 5"/>
          <p:cNvSpPr>
            <a:spLocks noGrp="1"/>
          </p:cNvSpPr>
          <p:nvPr>
            <p:ph type="ftr" sz="quarter" idx="11"/>
          </p:nvPr>
        </p:nvSpPr>
        <p:spPr>
          <a:xfrm>
            <a:off x="1577716" y="6375679"/>
            <a:ext cx="2611634" cy="345796"/>
          </a:xfrm>
        </p:spPr>
        <p:txBody>
          <a:bodyPr/>
          <a:lstStyle/>
          <a:p>
            <a:endParaRPr lang="en-IN"/>
          </a:p>
        </p:txBody>
      </p:sp>
      <p:sp>
        <p:nvSpPr>
          <p:cNvPr id="7" name="Slide Number Placeholder 6"/>
          <p:cNvSpPr>
            <a:spLocks noGrp="1"/>
          </p:cNvSpPr>
          <p:nvPr>
            <p:ph type="sldNum" sz="quarter" idx="12"/>
          </p:nvPr>
        </p:nvSpPr>
        <p:spPr>
          <a:xfrm>
            <a:off x="4256153" y="6375679"/>
            <a:ext cx="947460" cy="345796"/>
          </a:xfrm>
        </p:spPr>
        <p:txBody>
          <a:bodyPr/>
          <a:lstStyle/>
          <a:p>
            <a:fld id="{BDA8A091-2563-4924-8DAF-4ED5DB81F7B9}" type="slidenum">
              <a:rPr lang="en-IN" smtClean="0"/>
              <a:t>‹#›</a:t>
            </a:fld>
            <a:endParaRPr lang="en-IN"/>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024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7C4985A1-5294-4EA7-BCBD-ED8CD643D095}" type="datetimeFigureOut">
              <a:rPr lang="en-IN" smtClean="0"/>
              <a:t>11-05-2020</a:t>
            </a:fld>
            <a:endParaRPr lang="en-IN"/>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IN"/>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DA8A091-2563-4924-8DAF-4ED5DB81F7B9}" type="slidenum">
              <a:rPr lang="en-IN" smtClean="0"/>
              <a:t>‹#›</a:t>
            </a:fld>
            <a:endParaRPr lang="en-IN"/>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8257967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25.png"/><Relationship Id="rId4" Type="http://schemas.openxmlformats.org/officeDocument/2006/relationships/image" Target="../media/image40.pn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jpeg"/><Relationship Id="rId4" Type="http://schemas.openxmlformats.org/officeDocument/2006/relationships/image" Target="../media/image50.emf"/></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7.png"/><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emf"/></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emf"/></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537332"/>
            <a:ext cx="3076818" cy="762003"/>
          </a:xfrm>
          <a:prstGeom prst="rect">
            <a:avLst/>
          </a:prstGeom>
        </p:spPr>
      </p:pic>
      <p:sp>
        <p:nvSpPr>
          <p:cNvPr id="6" name="Google Shape;54;p13"/>
          <p:cNvSpPr txBox="1">
            <a:spLocks/>
          </p:cNvSpPr>
          <p:nvPr/>
        </p:nvSpPr>
        <p:spPr>
          <a:xfrm>
            <a:off x="2889228" y="3000739"/>
            <a:ext cx="3706058" cy="2089500"/>
          </a:xfrm>
          <a:prstGeom prst="rect">
            <a:avLst/>
          </a:prstGeom>
        </p:spPr>
        <p:txBody>
          <a:bodyPr spcFirstLastPara="1" vert="horz" wrap="square" lIns="91425" tIns="91425" rIns="91425" bIns="91425" rtlCol="0" anchor="b" anchorCtr="0">
            <a:noAutofit/>
          </a:bodyPr>
          <a:lstStyle>
            <a:lvl1pPr algn="ctr" defTabSz="685800" rtl="0" eaLnBrk="1" latinLnBrk="0" hangingPunct="1">
              <a:lnSpc>
                <a:spcPct val="90000"/>
              </a:lnSpc>
              <a:spcBef>
                <a:spcPct val="0"/>
              </a:spcBef>
              <a:buNone/>
              <a:defRPr sz="7500" kern="1200" cap="all" spc="600" baseline="0">
                <a:solidFill>
                  <a:schemeClr val="tx2"/>
                </a:solidFill>
                <a:latin typeface="+mj-lt"/>
                <a:ea typeface="+mj-ea"/>
                <a:cs typeface="+mj-cs"/>
              </a:defRPr>
            </a:lvl1pPr>
          </a:lstStyle>
          <a:p>
            <a:pPr>
              <a:lnSpc>
                <a:spcPct val="115000"/>
              </a:lnSpc>
              <a:buSzPts val="1100"/>
            </a:pPr>
            <a:r>
              <a:rPr lang="en-GB" sz="4000" b="1" spc="300" dirty="0" smtClean="0">
                <a:solidFill>
                  <a:schemeClr val="tx2">
                    <a:lumMod val="90000"/>
                    <a:lumOff val="10000"/>
                  </a:schemeClr>
                </a:solidFill>
              </a:rPr>
              <a:t>Rotary India </a:t>
            </a:r>
            <a:r>
              <a:rPr lang="en-GB" sz="4000" b="1" spc="300" dirty="0" smtClean="0">
                <a:solidFill>
                  <a:srgbClr val="00B050"/>
                </a:solidFill>
              </a:rPr>
              <a:t>SANITATION </a:t>
            </a:r>
            <a:r>
              <a:rPr lang="en-GB" sz="4000" b="1" spc="300" dirty="0" smtClean="0">
                <a:solidFill>
                  <a:schemeClr val="tx2">
                    <a:lumMod val="90000"/>
                    <a:lumOff val="10000"/>
                  </a:schemeClr>
                </a:solidFill>
              </a:rPr>
              <a:t>MISSION</a:t>
            </a:r>
            <a:endParaRPr lang="en-GB" sz="8000" spc="300" dirty="0">
              <a:solidFill>
                <a:schemeClr val="tx2">
                  <a:lumMod val="90000"/>
                  <a:lumOff val="10000"/>
                </a:schemeClr>
              </a:solidFill>
            </a:endParaRPr>
          </a:p>
        </p:txBody>
      </p:sp>
      <p:sp>
        <p:nvSpPr>
          <p:cNvPr id="2" name="TextBox 1"/>
          <p:cNvSpPr txBox="1"/>
          <p:nvPr/>
        </p:nvSpPr>
        <p:spPr>
          <a:xfrm>
            <a:off x="6426200" y="6184900"/>
            <a:ext cx="1582484" cy="369332"/>
          </a:xfrm>
          <a:prstGeom prst="rect">
            <a:avLst/>
          </a:prstGeom>
          <a:noFill/>
        </p:spPr>
        <p:txBody>
          <a:bodyPr wrap="none" rtlCol="0">
            <a:spAutoFit/>
          </a:bodyPr>
          <a:lstStyle/>
          <a:p>
            <a:r>
              <a:rPr lang="en-US" dirty="0" smtClean="0"/>
              <a:t>R/IND/RISM1</a:t>
            </a:r>
            <a:endParaRPr lang="en-US" dirty="0"/>
          </a:p>
        </p:txBody>
      </p:sp>
    </p:spTree>
    <p:extLst>
      <p:ext uri="{BB962C8B-B14F-4D97-AF65-F5344CB8AC3E}">
        <p14:creationId xmlns:p14="http://schemas.microsoft.com/office/powerpoint/2010/main" val="1503281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6" y="382385"/>
            <a:ext cx="8205244" cy="811415"/>
          </a:xfrm>
        </p:spPr>
        <p:txBody>
          <a:bodyPr>
            <a:noAutofit/>
          </a:bodyPr>
          <a:lstStyle/>
          <a:p>
            <a:r>
              <a:rPr lang="da-DK" sz="4000" dirty="0"/>
              <a:t>Solid &amp; Liquid Waste Management</a:t>
            </a:r>
            <a:endParaRPr lang="en-IN" sz="4000" dirty="0"/>
          </a:p>
        </p:txBody>
      </p:sp>
      <p:sp>
        <p:nvSpPr>
          <p:cNvPr id="3" name="Content Placeholder 2"/>
          <p:cNvSpPr>
            <a:spLocks noGrp="1"/>
          </p:cNvSpPr>
          <p:nvPr>
            <p:ph idx="1"/>
          </p:nvPr>
        </p:nvSpPr>
        <p:spPr>
          <a:xfrm>
            <a:off x="863600" y="1300610"/>
            <a:ext cx="7480299" cy="5135793"/>
          </a:xfrm>
        </p:spPr>
        <p:txBody>
          <a:bodyPr>
            <a:noAutofit/>
          </a:bodyPr>
          <a:lstStyle/>
          <a:p>
            <a:pPr marL="457200" indent="-457200">
              <a:spcBef>
                <a:spcPts val="0"/>
              </a:spcBef>
              <a:spcAft>
                <a:spcPts val="600"/>
              </a:spcAft>
              <a:buFont typeface="+mj-lt"/>
              <a:buAutoNum type="arabicPeriod"/>
            </a:pPr>
            <a:r>
              <a:rPr lang="en-US" sz="2400" dirty="0"/>
              <a:t>Biodegradable Waste </a:t>
            </a:r>
            <a:r>
              <a:rPr lang="en-US" sz="2400" dirty="0" smtClean="0"/>
              <a:t>Management </a:t>
            </a:r>
          </a:p>
          <a:p>
            <a:pPr marL="723900">
              <a:spcBef>
                <a:spcPts val="0"/>
              </a:spcBef>
              <a:spcAft>
                <a:spcPts val="600"/>
              </a:spcAft>
              <a:buSzPct val="65000"/>
              <a:buFont typeface="Wingdings" panose="05000000000000000000" pitchFamily="2" charset="2"/>
              <a:buChar char="§"/>
            </a:pPr>
            <a:r>
              <a:rPr lang="en-US" sz="2400" dirty="0" smtClean="0"/>
              <a:t>Composting </a:t>
            </a:r>
            <a:r>
              <a:rPr lang="en-US" sz="2400" dirty="0"/>
              <a:t>at the household level</a:t>
            </a:r>
          </a:p>
          <a:p>
            <a:pPr marL="723900">
              <a:spcBef>
                <a:spcPts val="0"/>
              </a:spcBef>
              <a:spcAft>
                <a:spcPts val="600"/>
              </a:spcAft>
              <a:buSzPct val="65000"/>
              <a:buFont typeface="Wingdings" panose="05000000000000000000" pitchFamily="2" charset="2"/>
              <a:buChar char="§"/>
            </a:pPr>
            <a:r>
              <a:rPr lang="en-US" sz="2400" dirty="0"/>
              <a:t>Composting at the village levels</a:t>
            </a:r>
          </a:p>
          <a:p>
            <a:pPr marL="723900">
              <a:spcBef>
                <a:spcPts val="0"/>
              </a:spcBef>
              <a:spcAft>
                <a:spcPts val="2400"/>
              </a:spcAft>
              <a:buSzPct val="65000"/>
              <a:buFont typeface="Wingdings" panose="05000000000000000000" pitchFamily="2" charset="2"/>
              <a:buChar char="§"/>
            </a:pPr>
            <a:r>
              <a:rPr lang="en-US" sz="2400" dirty="0"/>
              <a:t>IEC Campaigns</a:t>
            </a:r>
          </a:p>
          <a:p>
            <a:pPr>
              <a:spcBef>
                <a:spcPts val="0"/>
              </a:spcBef>
              <a:spcAft>
                <a:spcPts val="600"/>
              </a:spcAft>
            </a:pPr>
            <a:endParaRPr lang="en-US" sz="2400" dirty="0" smtClean="0"/>
          </a:p>
          <a:p>
            <a:pPr marL="457200" indent="-457200">
              <a:spcBef>
                <a:spcPts val="0"/>
              </a:spcBef>
              <a:spcAft>
                <a:spcPts val="600"/>
              </a:spcAft>
              <a:buFont typeface="+mj-lt"/>
              <a:buAutoNum type="arabicPeriod" startAt="2"/>
            </a:pPr>
            <a:r>
              <a:rPr lang="en-US" sz="2400" dirty="0" smtClean="0"/>
              <a:t>Plastic </a:t>
            </a:r>
            <a:r>
              <a:rPr lang="en-US" sz="2400" dirty="0"/>
              <a:t>Waste Management</a:t>
            </a:r>
          </a:p>
          <a:p>
            <a:pPr marL="723900">
              <a:spcBef>
                <a:spcPts val="0"/>
              </a:spcBef>
              <a:spcAft>
                <a:spcPts val="600"/>
              </a:spcAft>
              <a:buSzPct val="65000"/>
              <a:buFont typeface="Wingdings" panose="05000000000000000000" pitchFamily="2" charset="2"/>
              <a:buChar char="§"/>
            </a:pPr>
            <a:r>
              <a:rPr lang="en-US" sz="2400" dirty="0"/>
              <a:t>Segregation </a:t>
            </a:r>
          </a:p>
          <a:p>
            <a:pPr marL="723900">
              <a:spcBef>
                <a:spcPts val="0"/>
              </a:spcBef>
              <a:spcAft>
                <a:spcPts val="600"/>
              </a:spcAft>
              <a:buSzPct val="65000"/>
              <a:buFont typeface="Wingdings" panose="05000000000000000000" pitchFamily="2" charset="2"/>
              <a:buChar char="§"/>
            </a:pPr>
            <a:r>
              <a:rPr lang="en-US" sz="2400" dirty="0"/>
              <a:t>Collection </a:t>
            </a:r>
          </a:p>
          <a:p>
            <a:pPr marL="723900">
              <a:spcBef>
                <a:spcPts val="0"/>
              </a:spcBef>
              <a:spcAft>
                <a:spcPts val="600"/>
              </a:spcAft>
              <a:buSzPct val="65000"/>
              <a:buFont typeface="Wingdings" panose="05000000000000000000" pitchFamily="2" charset="2"/>
              <a:buChar char="§"/>
            </a:pPr>
            <a:r>
              <a:rPr lang="en-US" sz="2400" dirty="0"/>
              <a:t>disposal/treatment </a:t>
            </a:r>
          </a:p>
          <a:p>
            <a:pPr marL="723900">
              <a:spcBef>
                <a:spcPts val="0"/>
              </a:spcBef>
              <a:buSzPct val="65000"/>
              <a:buFont typeface="Wingdings" panose="05000000000000000000" pitchFamily="2" charset="2"/>
              <a:buChar char="§"/>
            </a:pPr>
            <a:r>
              <a:rPr lang="en-US" sz="2400" dirty="0"/>
              <a:t>IEC Campaigns</a:t>
            </a:r>
            <a:endParaRPr lang="en-IN"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5" name="Picture 4" descr="C:\Users\apcor\Desktop\Sanitation &amp; Hygiene\RISM Brochure Matter\960x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783"/>
          <a:stretch/>
        </p:blipFill>
        <p:spPr bwMode="auto">
          <a:xfrm>
            <a:off x="6162580" y="4655169"/>
            <a:ext cx="2752820" cy="1562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pcor\Desktop\Sanitation &amp; Hygiene\RISM Brochure Matter\1501233335-242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13036" y="2585662"/>
            <a:ext cx="2696014" cy="2069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01046" y="1006833"/>
            <a:ext cx="2714354" cy="156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35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6" y="382385"/>
            <a:ext cx="8205244" cy="811415"/>
          </a:xfrm>
        </p:spPr>
        <p:txBody>
          <a:bodyPr>
            <a:noAutofit/>
          </a:bodyPr>
          <a:lstStyle/>
          <a:p>
            <a:r>
              <a:rPr lang="da-DK" sz="4000" dirty="0"/>
              <a:t>Solid &amp; Liquid Waste Management </a:t>
            </a:r>
            <a:endParaRPr lang="en-IN" sz="4000" dirty="0"/>
          </a:p>
        </p:txBody>
      </p:sp>
      <p:sp>
        <p:nvSpPr>
          <p:cNvPr id="3" name="Content Placeholder 2"/>
          <p:cNvSpPr>
            <a:spLocks noGrp="1"/>
          </p:cNvSpPr>
          <p:nvPr>
            <p:ph idx="1"/>
          </p:nvPr>
        </p:nvSpPr>
        <p:spPr>
          <a:xfrm>
            <a:off x="863601" y="1478411"/>
            <a:ext cx="4445000" cy="4541390"/>
          </a:xfrm>
        </p:spPr>
        <p:txBody>
          <a:bodyPr>
            <a:noAutofit/>
          </a:bodyPr>
          <a:lstStyle/>
          <a:p>
            <a:pPr marL="457200" indent="-457200">
              <a:spcBef>
                <a:spcPts val="0"/>
              </a:spcBef>
              <a:spcAft>
                <a:spcPts val="1800"/>
              </a:spcAft>
              <a:buFont typeface="+mj-lt"/>
              <a:buAutoNum type="arabicPeriod" startAt="3"/>
            </a:pPr>
            <a:r>
              <a:rPr lang="en-US" sz="2400" dirty="0"/>
              <a:t>Greywater Management </a:t>
            </a:r>
            <a:endParaRPr lang="en-US" sz="2400" dirty="0" smtClean="0"/>
          </a:p>
          <a:p>
            <a:pPr marL="723900">
              <a:spcBef>
                <a:spcPts val="0"/>
              </a:spcBef>
              <a:spcAft>
                <a:spcPts val="1800"/>
              </a:spcAft>
              <a:buSzPct val="65000"/>
              <a:buFont typeface="Wingdings" panose="05000000000000000000" pitchFamily="2" charset="2"/>
              <a:buChar char="§"/>
            </a:pPr>
            <a:r>
              <a:rPr lang="en-US" sz="2400" dirty="0"/>
              <a:t>At community level through soak pits or leach pits</a:t>
            </a:r>
          </a:p>
          <a:p>
            <a:pPr marL="723900">
              <a:spcBef>
                <a:spcPts val="0"/>
              </a:spcBef>
              <a:spcAft>
                <a:spcPts val="1800"/>
              </a:spcAft>
              <a:buSzPct val="65000"/>
              <a:buFont typeface="Wingdings" panose="05000000000000000000" pitchFamily="2" charset="2"/>
              <a:buChar char="§"/>
            </a:pPr>
            <a:r>
              <a:rPr lang="en-US" sz="2400" dirty="0"/>
              <a:t>At village level - conveyance through pipes or existing open drains and </a:t>
            </a:r>
          </a:p>
          <a:p>
            <a:pPr marL="723900">
              <a:spcBef>
                <a:spcPts val="0"/>
              </a:spcBef>
              <a:spcAft>
                <a:spcPts val="1800"/>
              </a:spcAft>
              <a:buSzPct val="65000"/>
              <a:buFont typeface="Wingdings" panose="05000000000000000000" pitchFamily="2" charset="2"/>
              <a:buChar char="§"/>
            </a:pPr>
            <a:r>
              <a:rPr lang="en-US" sz="2400" dirty="0"/>
              <a:t>Treatment of grey water before drains discharge into water </a:t>
            </a:r>
            <a:r>
              <a:rPr lang="en-US" sz="2400" dirty="0" smtClean="0"/>
              <a:t>bodies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560"/>
          <a:stretch/>
        </p:blipFill>
        <p:spPr bwMode="auto">
          <a:xfrm>
            <a:off x="5566845" y="972775"/>
            <a:ext cx="3348554" cy="261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C:\Users\apcor\Desktop\Sanitation &amp; Hygiene\RISM Brochure Matter\download.jf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76900" y="3591136"/>
            <a:ext cx="3238499" cy="264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8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6" y="382385"/>
            <a:ext cx="8205244" cy="811415"/>
          </a:xfrm>
        </p:spPr>
        <p:txBody>
          <a:bodyPr>
            <a:noAutofit/>
          </a:bodyPr>
          <a:lstStyle/>
          <a:p>
            <a:r>
              <a:rPr lang="da-DK" sz="4000" dirty="0"/>
              <a:t>Solid &amp; Liquid Waste Management </a:t>
            </a:r>
            <a:endParaRPr lang="en-IN" sz="4000" dirty="0"/>
          </a:p>
        </p:txBody>
      </p:sp>
      <p:sp>
        <p:nvSpPr>
          <p:cNvPr id="3" name="Content Placeholder 2"/>
          <p:cNvSpPr>
            <a:spLocks noGrp="1"/>
          </p:cNvSpPr>
          <p:nvPr>
            <p:ph idx="1"/>
          </p:nvPr>
        </p:nvSpPr>
        <p:spPr>
          <a:xfrm>
            <a:off x="863600" y="1770511"/>
            <a:ext cx="4800599" cy="3944489"/>
          </a:xfrm>
        </p:spPr>
        <p:txBody>
          <a:bodyPr>
            <a:noAutofit/>
          </a:bodyPr>
          <a:lstStyle/>
          <a:p>
            <a:pPr marL="457200" indent="-457200">
              <a:spcBef>
                <a:spcPts val="0"/>
              </a:spcBef>
              <a:spcAft>
                <a:spcPts val="1800"/>
              </a:spcAft>
              <a:buFont typeface="+mj-lt"/>
              <a:buAutoNum type="arabicPeriod" startAt="4"/>
            </a:pPr>
            <a:r>
              <a:rPr lang="en-US" sz="2400" dirty="0" err="1"/>
              <a:t>Faecal</a:t>
            </a:r>
            <a:r>
              <a:rPr lang="en-US" sz="2400" dirty="0"/>
              <a:t> Sludge Management (FSM) </a:t>
            </a:r>
            <a:endParaRPr lang="en-US" sz="2400" dirty="0" smtClean="0"/>
          </a:p>
          <a:p>
            <a:pPr marL="723900">
              <a:spcBef>
                <a:spcPts val="0"/>
              </a:spcBef>
              <a:spcAft>
                <a:spcPts val="1800"/>
              </a:spcAft>
              <a:buSzPct val="65000"/>
              <a:buFont typeface="Wingdings" panose="05000000000000000000" pitchFamily="2" charset="2"/>
              <a:buChar char="§"/>
            </a:pPr>
            <a:r>
              <a:rPr lang="en-US" sz="2400" dirty="0"/>
              <a:t>Twin pit toilet technology</a:t>
            </a:r>
          </a:p>
          <a:p>
            <a:pPr marL="723900">
              <a:spcBef>
                <a:spcPts val="0"/>
              </a:spcBef>
              <a:spcAft>
                <a:spcPts val="1800"/>
              </a:spcAft>
              <a:buSzPct val="65000"/>
              <a:buFont typeface="Wingdings" panose="05000000000000000000" pitchFamily="2" charset="2"/>
              <a:buChar char="§"/>
            </a:pPr>
            <a:r>
              <a:rPr lang="en-US" sz="2400" dirty="0"/>
              <a:t>Single pit upgraded into twin pit technology </a:t>
            </a:r>
          </a:p>
          <a:p>
            <a:pPr marL="723900">
              <a:spcBef>
                <a:spcPts val="0"/>
              </a:spcBef>
              <a:spcAft>
                <a:spcPts val="1800"/>
              </a:spcAft>
              <a:buSzPct val="65000"/>
              <a:buFont typeface="Wingdings" panose="05000000000000000000" pitchFamily="2" charset="2"/>
              <a:buChar char="§"/>
            </a:pPr>
            <a:r>
              <a:rPr lang="en-US" sz="2400" dirty="0"/>
              <a:t>Septic tanks – adding soak pit or desludging at periodic intervals of  3-5 years</a:t>
            </a:r>
            <a:endParaRPr lang="en-US" sz="2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6475" y="4241800"/>
            <a:ext cx="2804291" cy="177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26476" y="914400"/>
            <a:ext cx="280429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descr="Why twin pit toilets? – Swachh Bharat (Gramee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1400" y="2286000"/>
            <a:ext cx="2781300" cy="195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8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758" y="2044702"/>
            <a:ext cx="7633742" cy="3593591"/>
          </a:xfrm>
        </p:spPr>
        <p:txBody>
          <a:bodyPr>
            <a:noAutofit/>
          </a:bodyPr>
          <a:lstStyle/>
          <a:p>
            <a:pPr marL="0" indent="0" algn="ctr">
              <a:buNone/>
            </a:pPr>
            <a:r>
              <a:rPr lang="en-US" sz="4800" b="1" dirty="0">
                <a:solidFill>
                  <a:schemeClr val="bg2">
                    <a:lumMod val="25000"/>
                  </a:schemeClr>
                </a:solidFill>
              </a:rPr>
              <a:t>Jal </a:t>
            </a:r>
            <a:r>
              <a:rPr lang="en-US" sz="4800" b="1" dirty="0" err="1">
                <a:solidFill>
                  <a:schemeClr val="bg2">
                    <a:lumMod val="25000"/>
                  </a:schemeClr>
                </a:solidFill>
              </a:rPr>
              <a:t>Jeevan</a:t>
            </a:r>
            <a:r>
              <a:rPr lang="en-US" sz="4800" b="1" dirty="0">
                <a:solidFill>
                  <a:schemeClr val="bg2">
                    <a:lumMod val="25000"/>
                  </a:schemeClr>
                </a:solidFill>
              </a:rPr>
              <a:t> Mission (JJM)</a:t>
            </a:r>
          </a:p>
          <a:p>
            <a:pPr marL="0" indent="0" algn="ctr">
              <a:buNone/>
            </a:pPr>
            <a:r>
              <a:rPr lang="en-US" sz="3200" b="1" dirty="0">
                <a:solidFill>
                  <a:schemeClr val="bg2">
                    <a:lumMod val="25000"/>
                  </a:schemeClr>
                </a:solidFill>
              </a:rPr>
              <a:t>Functional Household Tap Connections (FHTC) in every Rural Household </a:t>
            </a:r>
          </a:p>
          <a:p>
            <a:pPr marL="0" indent="0" algn="ctr">
              <a:buNone/>
            </a:pPr>
            <a:r>
              <a:rPr lang="en-US" sz="4800" b="1" dirty="0" err="1">
                <a:solidFill>
                  <a:schemeClr val="bg2">
                    <a:lumMod val="25000"/>
                  </a:schemeClr>
                </a:solidFill>
              </a:rPr>
              <a:t>Har</a:t>
            </a:r>
            <a:r>
              <a:rPr lang="en-US" sz="4800" b="1" dirty="0">
                <a:solidFill>
                  <a:schemeClr val="bg2">
                    <a:lumMod val="25000"/>
                  </a:schemeClr>
                </a:solidFill>
              </a:rPr>
              <a:t> </a:t>
            </a:r>
            <a:r>
              <a:rPr lang="en-US" sz="4800" b="1" dirty="0" err="1">
                <a:solidFill>
                  <a:schemeClr val="bg2">
                    <a:lumMod val="25000"/>
                  </a:schemeClr>
                </a:solidFill>
              </a:rPr>
              <a:t>Ghar</a:t>
            </a:r>
            <a:r>
              <a:rPr lang="en-US" sz="4800" b="1" dirty="0">
                <a:solidFill>
                  <a:schemeClr val="bg2">
                    <a:lumMod val="25000"/>
                  </a:schemeClr>
                </a:solidFill>
              </a:rPr>
              <a:t> </a:t>
            </a:r>
            <a:r>
              <a:rPr lang="en-US" sz="4800" b="1" dirty="0" err="1">
                <a:solidFill>
                  <a:schemeClr val="bg2">
                    <a:lumMod val="25000"/>
                  </a:schemeClr>
                </a:solidFill>
              </a:rPr>
              <a:t>Nal</a:t>
            </a:r>
            <a:r>
              <a:rPr lang="en-US" sz="4800" b="1" dirty="0">
                <a:solidFill>
                  <a:schemeClr val="bg2">
                    <a:lumMod val="25000"/>
                  </a:schemeClr>
                </a:solidFill>
              </a:rPr>
              <a:t> Se Jal (HGNSJ) </a:t>
            </a: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7603" y="355600"/>
            <a:ext cx="179145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838054" y="432845"/>
            <a:ext cx="0" cy="76730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E:\ROTARY_ALL_DRIVE_E\RI District 3012\RI DIST 3012 2020-21\theme20-21_en\Theme 2020-21 for web\T2021EN_Lockup_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358" y="433954"/>
            <a:ext cx="5749836" cy="81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11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Image result for household water connctions in ind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0276" y="3798173"/>
            <a:ext cx="2902864" cy="21454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73656" y="382385"/>
            <a:ext cx="8205244" cy="811415"/>
          </a:xfrm>
        </p:spPr>
        <p:txBody>
          <a:bodyPr>
            <a:noAutofit/>
          </a:bodyPr>
          <a:lstStyle/>
          <a:p>
            <a:r>
              <a:rPr lang="da-DK" sz="4000" dirty="0"/>
              <a:t>Jal Jeevan Mission</a:t>
            </a:r>
            <a:endParaRPr lang="en-IN" sz="4000" dirty="0"/>
          </a:p>
        </p:txBody>
      </p:sp>
      <p:sp>
        <p:nvSpPr>
          <p:cNvPr id="3" name="Content Placeholder 2"/>
          <p:cNvSpPr>
            <a:spLocks noGrp="1"/>
          </p:cNvSpPr>
          <p:nvPr>
            <p:ph idx="1"/>
          </p:nvPr>
        </p:nvSpPr>
        <p:spPr>
          <a:xfrm>
            <a:off x="1066801" y="1448357"/>
            <a:ext cx="4445000" cy="4541390"/>
          </a:xfrm>
        </p:spPr>
        <p:txBody>
          <a:bodyPr>
            <a:noAutofit/>
          </a:bodyPr>
          <a:lstStyle/>
          <a:p>
            <a:pPr>
              <a:spcBef>
                <a:spcPts val="0"/>
              </a:spcBef>
              <a:spcAft>
                <a:spcPts val="1800"/>
              </a:spcAft>
            </a:pPr>
            <a:r>
              <a:rPr lang="en-US" sz="2400" dirty="0"/>
              <a:t>Piped water connections in  only 3.27 Crore rural households out of total 17.87 Crore rural households as on March 2019 (as per </a:t>
            </a:r>
            <a:r>
              <a:rPr lang="en-US" sz="2400" dirty="0" err="1"/>
              <a:t>GoI</a:t>
            </a:r>
            <a:r>
              <a:rPr lang="en-US" sz="2400" dirty="0"/>
              <a:t>).</a:t>
            </a:r>
          </a:p>
          <a:p>
            <a:pPr>
              <a:spcBef>
                <a:spcPts val="0"/>
              </a:spcBef>
              <a:spcAft>
                <a:spcPts val="1800"/>
              </a:spcAft>
            </a:pPr>
            <a:r>
              <a:rPr lang="en-US" sz="2400" dirty="0" err="1"/>
              <a:t>GoI</a:t>
            </a:r>
            <a:r>
              <a:rPr lang="en-US" sz="2400" dirty="0"/>
              <a:t> has launched Jal </a:t>
            </a:r>
            <a:r>
              <a:rPr lang="en-US" sz="2400" dirty="0" err="1"/>
              <a:t>Jeevan</a:t>
            </a:r>
            <a:r>
              <a:rPr lang="en-US" sz="2400" dirty="0"/>
              <a:t> Mission (JJM) in 2019.</a:t>
            </a:r>
          </a:p>
          <a:p>
            <a:pPr>
              <a:spcBef>
                <a:spcPts val="0"/>
              </a:spcBef>
              <a:spcAft>
                <a:spcPts val="1800"/>
              </a:spcAft>
            </a:pPr>
            <a:r>
              <a:rPr lang="en-US" sz="2400" dirty="0"/>
              <a:t>Functional Household Tap Connection (FHTC) to every rural household - </a:t>
            </a:r>
            <a:r>
              <a:rPr lang="en-US" sz="2400" dirty="0" err="1"/>
              <a:t>Har</a:t>
            </a:r>
            <a:r>
              <a:rPr lang="en-US" sz="2400" dirty="0"/>
              <a:t> </a:t>
            </a:r>
            <a:r>
              <a:rPr lang="en-US" sz="2400" dirty="0" err="1"/>
              <a:t>Ghar</a:t>
            </a:r>
            <a:r>
              <a:rPr lang="en-US" sz="2400" dirty="0"/>
              <a:t> </a:t>
            </a:r>
            <a:r>
              <a:rPr lang="en-US" sz="2400" dirty="0" err="1"/>
              <a:t>Nal</a:t>
            </a:r>
            <a:r>
              <a:rPr lang="en-US" sz="2400" dirty="0"/>
              <a:t> Se Jal (HGNSJ) by 2024.</a:t>
            </a:r>
            <a:endParaRPr lang="en-US"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7" name="Picture 3" descr="C:\Users\apcor\Desktop\Sanitation &amp; Hygiene\drinking-water-.jf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0275" y="1905000"/>
            <a:ext cx="2930525" cy="17993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0275" y="0"/>
            <a:ext cx="2914967" cy="179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10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6" y="382385"/>
            <a:ext cx="8205244" cy="811415"/>
          </a:xfrm>
        </p:spPr>
        <p:txBody>
          <a:bodyPr>
            <a:noAutofit/>
          </a:bodyPr>
          <a:lstStyle/>
          <a:p>
            <a:r>
              <a:rPr lang="en-US" sz="4000" dirty="0"/>
              <a:t>Coverage of HHTP </a:t>
            </a:r>
            <a:r>
              <a:rPr lang="en-US" sz="2400" dirty="0"/>
              <a:t>(as on 1st April 2019)</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9" name="Picture 2"/>
          <p:cNvPicPr>
            <a:picLocks noChangeAspect="1" noChangeArrowheads="1"/>
          </p:cNvPicPr>
          <p:nvPr/>
        </p:nvPicPr>
        <p:blipFill rotWithShape="1">
          <a:blip r:embed="rId3" cstate="email">
            <a:clrChange>
              <a:clrFrom>
                <a:srgbClr val="F0D69E"/>
              </a:clrFrom>
              <a:clrTo>
                <a:srgbClr val="F0D69E">
                  <a:alpha val="0"/>
                </a:srgbClr>
              </a:clrTo>
            </a:clrChange>
            <a:extLst>
              <a:ext uri="{28A0092B-C50C-407E-A947-70E740481C1C}">
                <a14:useLocalDpi xmlns:a14="http://schemas.microsoft.com/office/drawing/2010/main"/>
              </a:ext>
            </a:extLst>
          </a:blip>
          <a:srcRect/>
          <a:stretch/>
        </p:blipFill>
        <p:spPr bwMode="auto">
          <a:xfrm>
            <a:off x="1535656" y="914060"/>
            <a:ext cx="5766844" cy="578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46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6" y="382385"/>
            <a:ext cx="8205244" cy="811415"/>
          </a:xfrm>
        </p:spPr>
        <p:txBody>
          <a:bodyPr>
            <a:noAutofit/>
          </a:bodyPr>
          <a:lstStyle/>
          <a:p>
            <a:r>
              <a:rPr lang="da-DK" sz="4000" dirty="0"/>
              <a:t>Jal Jeevan Mission</a:t>
            </a:r>
            <a:endParaRPr lang="en-IN" sz="4000" dirty="0"/>
          </a:p>
        </p:txBody>
      </p:sp>
      <p:sp>
        <p:nvSpPr>
          <p:cNvPr id="3" name="Content Placeholder 2"/>
          <p:cNvSpPr>
            <a:spLocks noGrp="1"/>
          </p:cNvSpPr>
          <p:nvPr>
            <p:ph idx="1"/>
          </p:nvPr>
        </p:nvSpPr>
        <p:spPr>
          <a:xfrm>
            <a:off x="773656" y="1193800"/>
            <a:ext cx="5313361" cy="4795947"/>
          </a:xfrm>
        </p:spPr>
        <p:txBody>
          <a:bodyPr>
            <a:noAutofit/>
          </a:bodyPr>
          <a:lstStyle/>
          <a:p>
            <a:pPr>
              <a:spcBef>
                <a:spcPts val="0"/>
              </a:spcBef>
              <a:spcAft>
                <a:spcPts val="1800"/>
              </a:spcAft>
            </a:pPr>
            <a:r>
              <a:rPr lang="en-US" sz="2400" dirty="0"/>
              <a:t>Tap water connection to every household in a village at the service level of 55 </a:t>
            </a:r>
            <a:r>
              <a:rPr lang="en-US" sz="2400" dirty="0" err="1"/>
              <a:t>Lpcd</a:t>
            </a:r>
            <a:r>
              <a:rPr lang="en-US" sz="2400" dirty="0"/>
              <a:t>. </a:t>
            </a:r>
          </a:p>
          <a:p>
            <a:pPr>
              <a:spcBef>
                <a:spcPts val="0"/>
              </a:spcBef>
              <a:spcAft>
                <a:spcPts val="1800"/>
              </a:spcAft>
            </a:pPr>
            <a:r>
              <a:rPr lang="en-US" sz="2400" dirty="0"/>
              <a:t>Development of reliable drinking water source.  </a:t>
            </a:r>
          </a:p>
          <a:p>
            <a:pPr>
              <a:spcBef>
                <a:spcPts val="0"/>
              </a:spcBef>
              <a:spcAft>
                <a:spcPts val="1800"/>
              </a:spcAft>
            </a:pPr>
            <a:r>
              <a:rPr lang="en-US" sz="2400" dirty="0"/>
              <a:t>Making drinking water potable</a:t>
            </a:r>
          </a:p>
          <a:p>
            <a:pPr>
              <a:spcBef>
                <a:spcPts val="0"/>
              </a:spcBef>
              <a:spcAft>
                <a:spcPts val="1800"/>
              </a:spcAft>
            </a:pPr>
            <a:r>
              <a:rPr lang="en-US" sz="2400" dirty="0"/>
              <a:t>Retrofitting of piped water supply schemes.  </a:t>
            </a:r>
          </a:p>
          <a:p>
            <a:pPr>
              <a:spcBef>
                <a:spcPts val="0"/>
              </a:spcBef>
              <a:spcAft>
                <a:spcPts val="1800"/>
              </a:spcAft>
            </a:pPr>
            <a:r>
              <a:rPr lang="en-US" sz="2400" dirty="0"/>
              <a:t>Grey water management.</a:t>
            </a:r>
          </a:p>
          <a:p>
            <a:pPr>
              <a:spcBef>
                <a:spcPts val="0"/>
              </a:spcBef>
              <a:spcAft>
                <a:spcPts val="1800"/>
              </a:spcAft>
            </a:pPr>
            <a:r>
              <a:rPr lang="en-US" sz="2400" dirty="0"/>
              <a:t>Support activities &amp; Capacity building. </a:t>
            </a:r>
            <a:endParaRPr lang="en-US" sz="2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8" name="Picture 2" descr="C:\Users\apcor\Desktop\Sanitation &amp; Hygiene\JJM_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21400" y="39732"/>
            <a:ext cx="2823117" cy="23097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1400" y="4306418"/>
            <a:ext cx="2819400" cy="162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1400" y="2323733"/>
            <a:ext cx="2819400" cy="201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908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6" y="382385"/>
            <a:ext cx="8205244" cy="811415"/>
          </a:xfrm>
        </p:spPr>
        <p:txBody>
          <a:bodyPr>
            <a:noAutofit/>
          </a:bodyPr>
          <a:lstStyle/>
          <a:p>
            <a:r>
              <a:rPr lang="en-US" sz="4000" dirty="0"/>
              <a:t>Scheme Cycle for JJM Projects</a:t>
            </a:r>
            <a:endParaRPr lang="en-IN"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728101123"/>
              </p:ext>
            </p:extLst>
          </p:nvPr>
        </p:nvGraphicFramePr>
        <p:xfrm>
          <a:off x="912813" y="1638300"/>
          <a:ext cx="7634286" cy="4320000"/>
        </p:xfrm>
        <a:graphic>
          <a:graphicData uri="http://schemas.openxmlformats.org/drawingml/2006/table">
            <a:tbl>
              <a:tblPr firstRow="1" bandRow="1">
                <a:tableStyleId>{5C22544A-7EE6-4342-B048-85BDC9FD1C3A}</a:tableStyleId>
              </a:tblPr>
              <a:tblGrid>
                <a:gridCol w="1804987">
                  <a:extLst>
                    <a:ext uri="{9D8B030D-6E8A-4147-A177-3AD203B41FA5}">
                      <a16:colId xmlns:a16="http://schemas.microsoft.com/office/drawing/2014/main" xmlns="" val="1910264423"/>
                    </a:ext>
                  </a:extLst>
                </a:gridCol>
                <a:gridCol w="3797300">
                  <a:extLst>
                    <a:ext uri="{9D8B030D-6E8A-4147-A177-3AD203B41FA5}">
                      <a16:colId xmlns:a16="http://schemas.microsoft.com/office/drawing/2014/main" xmlns="" val="1986104994"/>
                    </a:ext>
                  </a:extLst>
                </a:gridCol>
                <a:gridCol w="2031999">
                  <a:extLst>
                    <a:ext uri="{9D8B030D-6E8A-4147-A177-3AD203B41FA5}">
                      <a16:colId xmlns:a16="http://schemas.microsoft.com/office/drawing/2014/main" xmlns="" val="3405137980"/>
                    </a:ext>
                  </a:extLst>
                </a:gridCol>
              </a:tblGrid>
              <a:tr h="1080000">
                <a:tc>
                  <a:txBody>
                    <a:bodyPr/>
                    <a:lstStyle/>
                    <a:p>
                      <a:pPr marL="0" algn="l" defTabSz="685800" rtl="0" eaLnBrk="1" latinLnBrk="0" hangingPunct="1"/>
                      <a:r>
                        <a:rPr lang="en-IN" sz="2400" b="0" kern="1200" dirty="0" smtClean="0">
                          <a:solidFill>
                            <a:schemeClr val="dk1"/>
                          </a:solidFill>
                          <a:latin typeface="+mn-lt"/>
                          <a:ea typeface="+mn-ea"/>
                          <a:cs typeface="+mn-cs"/>
                        </a:rPr>
                        <a:t>PHASE - 1</a:t>
                      </a:r>
                      <a:endParaRPr lang="en-IN" sz="2400" b="0" kern="1200" dirty="0">
                        <a:solidFill>
                          <a:schemeClr val="dk1"/>
                        </a:solidFill>
                        <a:latin typeface="+mn-lt"/>
                        <a:ea typeface="+mn-ea"/>
                        <a:cs typeface="+mn-cs"/>
                      </a:endParaRPr>
                    </a:p>
                  </a:txBody>
                  <a:tcPr anchor="ctr">
                    <a:solidFill>
                      <a:srgbClr val="D1E3D5"/>
                    </a:solidFill>
                  </a:tcPr>
                </a:tc>
                <a:tc>
                  <a:txBody>
                    <a:bodyPr/>
                    <a:lstStyle/>
                    <a:p>
                      <a:pPr marL="0" algn="l" defTabSz="685800" rtl="0" eaLnBrk="1" latinLnBrk="0" hangingPunct="1"/>
                      <a:r>
                        <a:rPr lang="en-IN" sz="2400" b="0" kern="1200" dirty="0" smtClean="0">
                          <a:solidFill>
                            <a:schemeClr val="dk1"/>
                          </a:solidFill>
                          <a:latin typeface="+mn-lt"/>
                          <a:ea typeface="+mn-ea"/>
                          <a:cs typeface="+mn-cs"/>
                        </a:rPr>
                        <a:t>Planning and Mobilization </a:t>
                      </a:r>
                      <a:endParaRPr lang="en-IN" sz="2400" b="0" kern="1200" dirty="0">
                        <a:solidFill>
                          <a:schemeClr val="dk1"/>
                        </a:solidFill>
                        <a:latin typeface="+mn-lt"/>
                        <a:ea typeface="+mn-ea"/>
                        <a:cs typeface="+mn-cs"/>
                      </a:endParaRPr>
                    </a:p>
                  </a:txBody>
                  <a:tcPr anchor="ctr">
                    <a:solidFill>
                      <a:srgbClr val="D1E3D5"/>
                    </a:solidFill>
                  </a:tcPr>
                </a:tc>
                <a:tc>
                  <a:txBody>
                    <a:bodyPr/>
                    <a:lstStyle/>
                    <a:p>
                      <a:pPr marL="0" algn="l" defTabSz="685800" rtl="0" eaLnBrk="1" latinLnBrk="0" hangingPunct="1"/>
                      <a:r>
                        <a:rPr lang="en-IN" sz="2400" b="0" kern="1200" dirty="0" smtClean="0">
                          <a:solidFill>
                            <a:schemeClr val="dk1"/>
                          </a:solidFill>
                          <a:latin typeface="+mn-lt"/>
                          <a:ea typeface="+mn-ea"/>
                          <a:cs typeface="+mn-cs"/>
                        </a:rPr>
                        <a:t>3-6 Months</a:t>
                      </a:r>
                      <a:endParaRPr lang="en-IN" sz="2400" b="0" kern="1200" dirty="0">
                        <a:solidFill>
                          <a:schemeClr val="dk1"/>
                        </a:solidFill>
                        <a:latin typeface="+mn-lt"/>
                        <a:ea typeface="+mn-ea"/>
                        <a:cs typeface="+mn-cs"/>
                      </a:endParaRPr>
                    </a:p>
                  </a:txBody>
                  <a:tcPr anchor="ctr">
                    <a:solidFill>
                      <a:srgbClr val="D1E3D5"/>
                    </a:solidFill>
                  </a:tcPr>
                </a:tc>
                <a:extLst>
                  <a:ext uri="{0D108BD9-81ED-4DB2-BD59-A6C34878D82A}">
                    <a16:rowId xmlns:a16="http://schemas.microsoft.com/office/drawing/2014/main" xmlns="" val="3753769528"/>
                  </a:ext>
                </a:extLst>
              </a:tr>
              <a:tr h="1080000">
                <a:tc>
                  <a:txBody>
                    <a:bodyPr/>
                    <a:lstStyle/>
                    <a:p>
                      <a:r>
                        <a:rPr lang="en-IN" sz="2400" dirty="0" smtClean="0"/>
                        <a:t>PHASE</a:t>
                      </a:r>
                      <a:r>
                        <a:rPr lang="en-IN" sz="2400" baseline="0" dirty="0" smtClean="0"/>
                        <a:t> – 2</a:t>
                      </a:r>
                      <a:endParaRPr lang="en-IN" sz="2400" dirty="0"/>
                    </a:p>
                  </a:txBody>
                  <a:tcPr anchor="ctr">
                    <a:solidFill>
                      <a:srgbClr val="E9F2EB"/>
                    </a:solidFill>
                  </a:tcPr>
                </a:tc>
                <a:tc>
                  <a:txBody>
                    <a:bodyPr/>
                    <a:lstStyle/>
                    <a:p>
                      <a:r>
                        <a:rPr lang="en-IN" sz="2400" dirty="0" smtClean="0"/>
                        <a:t>Implementation</a:t>
                      </a:r>
                      <a:endParaRPr lang="en-IN" sz="2400" dirty="0"/>
                    </a:p>
                  </a:txBody>
                  <a:tcPr anchor="ctr">
                    <a:solidFill>
                      <a:srgbClr val="E9F2EB"/>
                    </a:solidFill>
                  </a:tcPr>
                </a:tc>
                <a:tc>
                  <a:txBody>
                    <a:bodyPr/>
                    <a:lstStyle/>
                    <a:p>
                      <a:r>
                        <a:rPr lang="en-IN" sz="2400" dirty="0" smtClean="0"/>
                        <a:t>6-12</a:t>
                      </a:r>
                      <a:r>
                        <a:rPr lang="en-IN" sz="2400" baseline="0" dirty="0" smtClean="0"/>
                        <a:t> Months</a:t>
                      </a:r>
                      <a:endParaRPr lang="en-IN" sz="2400" dirty="0"/>
                    </a:p>
                  </a:txBody>
                  <a:tcPr anchor="ctr">
                    <a:solidFill>
                      <a:srgbClr val="E9F2EB"/>
                    </a:solidFill>
                  </a:tcPr>
                </a:tc>
                <a:extLst>
                  <a:ext uri="{0D108BD9-81ED-4DB2-BD59-A6C34878D82A}">
                    <a16:rowId xmlns:a16="http://schemas.microsoft.com/office/drawing/2014/main" xmlns="" val="127277192"/>
                  </a:ext>
                </a:extLst>
              </a:tr>
              <a:tr h="1080000">
                <a:tc>
                  <a:txBody>
                    <a:bodyPr/>
                    <a:lstStyle/>
                    <a:p>
                      <a:r>
                        <a:rPr lang="en-IN" sz="2400" dirty="0" smtClean="0"/>
                        <a:t>PHASE</a:t>
                      </a:r>
                      <a:r>
                        <a:rPr lang="en-IN" sz="2400" baseline="0" dirty="0" smtClean="0"/>
                        <a:t> – 3</a:t>
                      </a:r>
                      <a:endParaRPr lang="en-IN" sz="2400" dirty="0"/>
                    </a:p>
                  </a:txBody>
                  <a:tcPr anchor="ctr">
                    <a:solidFill>
                      <a:srgbClr val="D1E3D5"/>
                    </a:solidFill>
                  </a:tcPr>
                </a:tc>
                <a:tc>
                  <a:txBody>
                    <a:bodyPr/>
                    <a:lstStyle/>
                    <a:p>
                      <a:r>
                        <a:rPr lang="en-IN" sz="2400" dirty="0" smtClean="0"/>
                        <a:t>Post Implementation</a:t>
                      </a:r>
                      <a:endParaRPr lang="en-IN" sz="2400" dirty="0"/>
                    </a:p>
                  </a:txBody>
                  <a:tcPr anchor="ctr">
                    <a:solidFill>
                      <a:srgbClr val="D1E3D5"/>
                    </a:solidFill>
                  </a:tcPr>
                </a:tc>
                <a:tc>
                  <a:txBody>
                    <a:bodyPr/>
                    <a:lstStyle/>
                    <a:p>
                      <a:r>
                        <a:rPr lang="en-IN" sz="2400" dirty="0" smtClean="0"/>
                        <a:t>3-4</a:t>
                      </a:r>
                      <a:r>
                        <a:rPr lang="en-IN" sz="2400" baseline="0" dirty="0" smtClean="0"/>
                        <a:t> Months</a:t>
                      </a:r>
                      <a:endParaRPr lang="en-IN" sz="2400" dirty="0"/>
                    </a:p>
                  </a:txBody>
                  <a:tcPr anchor="ctr">
                    <a:solidFill>
                      <a:srgbClr val="D1E3D5"/>
                    </a:solidFill>
                  </a:tcPr>
                </a:tc>
                <a:extLst>
                  <a:ext uri="{0D108BD9-81ED-4DB2-BD59-A6C34878D82A}">
                    <a16:rowId xmlns:a16="http://schemas.microsoft.com/office/drawing/2014/main" xmlns="" val="925533227"/>
                  </a:ext>
                </a:extLst>
              </a:tr>
              <a:tr h="1080000">
                <a:tc gridSpan="3">
                  <a:txBody>
                    <a:bodyPr/>
                    <a:lstStyle/>
                    <a:p>
                      <a:r>
                        <a:rPr lang="en-US" sz="2400" dirty="0" smtClean="0"/>
                        <a:t>Note: For single villages, scheme cycle can range between 12 to 18 months from the day of G.P resolution.</a:t>
                      </a:r>
                      <a:endParaRPr lang="en-IN" sz="2400" dirty="0"/>
                    </a:p>
                  </a:txBody>
                  <a:tcPr anchor="ctr">
                    <a:solidFill>
                      <a:srgbClr val="E9F2EB"/>
                    </a:solidFill>
                  </a:tcPr>
                </a:tc>
                <a:tc hMerge="1">
                  <a:txBody>
                    <a:bodyPr/>
                    <a:lstStyle/>
                    <a:p>
                      <a:endParaRPr lang="en-IN"/>
                    </a:p>
                  </a:txBody>
                  <a:tcPr>
                    <a:solidFill>
                      <a:srgbClr val="E9F2EB"/>
                    </a:solidFill>
                  </a:tcPr>
                </a:tc>
                <a:tc hMerge="1">
                  <a:txBody>
                    <a:bodyPr/>
                    <a:lstStyle/>
                    <a:p>
                      <a:endParaRPr lang="en-IN" dirty="0"/>
                    </a:p>
                  </a:txBody>
                  <a:tcPr>
                    <a:solidFill>
                      <a:srgbClr val="E9F2EB"/>
                    </a:solidFill>
                  </a:tcPr>
                </a:tc>
                <a:extLst>
                  <a:ext uri="{0D108BD9-81ED-4DB2-BD59-A6C34878D82A}">
                    <a16:rowId xmlns:a16="http://schemas.microsoft.com/office/drawing/2014/main" xmlns="" val="3390087169"/>
                  </a:ext>
                </a:extLst>
              </a:tr>
            </a:tbl>
          </a:graphicData>
        </a:graphic>
      </p:graphicFrame>
    </p:spTree>
    <p:extLst>
      <p:ext uri="{BB962C8B-B14F-4D97-AF65-F5344CB8AC3E}">
        <p14:creationId xmlns:p14="http://schemas.microsoft.com/office/powerpoint/2010/main" val="2108015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6" y="382385"/>
            <a:ext cx="8205244" cy="811415"/>
          </a:xfrm>
        </p:spPr>
        <p:txBody>
          <a:bodyPr>
            <a:noAutofit/>
          </a:bodyPr>
          <a:lstStyle/>
          <a:p>
            <a:r>
              <a:rPr lang="en-US" sz="4000" dirty="0"/>
              <a:t>Broad Outcomes of JJM</a:t>
            </a:r>
            <a:endParaRPr lang="en-IN"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2372266774"/>
              </p:ext>
            </p:extLst>
          </p:nvPr>
        </p:nvGraphicFramePr>
        <p:xfrm>
          <a:off x="912813" y="1638300"/>
          <a:ext cx="7634286" cy="4320000"/>
        </p:xfrm>
        <a:graphic>
          <a:graphicData uri="http://schemas.openxmlformats.org/drawingml/2006/table">
            <a:tbl>
              <a:tblPr firstRow="1" bandRow="1">
                <a:tableStyleId>{5C22544A-7EE6-4342-B048-85BDC9FD1C3A}</a:tableStyleId>
              </a:tblPr>
              <a:tblGrid>
                <a:gridCol w="7634286">
                  <a:extLst>
                    <a:ext uri="{9D8B030D-6E8A-4147-A177-3AD203B41FA5}">
                      <a16:colId xmlns:a16="http://schemas.microsoft.com/office/drawing/2014/main" xmlns="" val="1910264423"/>
                    </a:ext>
                  </a:extLst>
                </a:gridCol>
              </a:tblGrid>
              <a:tr h="1080000">
                <a:tc>
                  <a:txBody>
                    <a:bodyPr/>
                    <a:lstStyle/>
                    <a:p>
                      <a:pPr marL="342900" indent="-342900">
                        <a:buFont typeface="Arial" panose="020B0604020202020204" pitchFamily="34" charset="0"/>
                        <a:buChar char="•"/>
                      </a:pPr>
                      <a:r>
                        <a:rPr lang="en-US" sz="2400" b="1" kern="1200" dirty="0" smtClean="0">
                          <a:solidFill>
                            <a:srgbClr val="171312"/>
                          </a:solidFill>
                          <a:effectLst/>
                          <a:latin typeface="+mn-lt"/>
                          <a:ea typeface="+mn-ea"/>
                          <a:cs typeface="+mn-cs"/>
                        </a:rPr>
                        <a:t>Reduced waterborne diseases and healthy rural communities</a:t>
                      </a:r>
                      <a:endParaRPr lang="en-IN" sz="2800" b="1" kern="1200" dirty="0">
                        <a:solidFill>
                          <a:srgbClr val="171312"/>
                        </a:solidFill>
                        <a:effectLst/>
                        <a:latin typeface="+mn-lt"/>
                        <a:ea typeface="+mn-ea"/>
                        <a:cs typeface="+mn-cs"/>
                      </a:endParaRPr>
                    </a:p>
                  </a:txBody>
                  <a:tcPr anchor="ctr">
                    <a:solidFill>
                      <a:srgbClr val="D1E3D5"/>
                    </a:solidFill>
                  </a:tcPr>
                </a:tc>
                <a:extLst>
                  <a:ext uri="{0D108BD9-81ED-4DB2-BD59-A6C34878D82A}">
                    <a16:rowId xmlns:a16="http://schemas.microsoft.com/office/drawing/2014/main" xmlns="" val="3753769528"/>
                  </a:ext>
                </a:extLst>
              </a:tr>
              <a:tr h="1080000">
                <a:tc>
                  <a:txBody>
                    <a:bodyPr/>
                    <a:lstStyle/>
                    <a:p>
                      <a:pPr marL="342900" lvl="0" indent="-342900" algn="l" defTabSz="685800" rtl="0" eaLnBrk="1" latinLnBrk="0" hangingPunct="1">
                        <a:buFont typeface="Arial" panose="020B0604020202020204" pitchFamily="34" charset="0"/>
                        <a:buChar char="•"/>
                      </a:pPr>
                      <a:r>
                        <a:rPr lang="en-US" sz="2400" b="1" kern="1200" dirty="0" smtClean="0">
                          <a:solidFill>
                            <a:srgbClr val="171312"/>
                          </a:solidFill>
                          <a:effectLst/>
                          <a:latin typeface="+mn-lt"/>
                          <a:ea typeface="+mn-ea"/>
                          <a:cs typeface="+mn-cs"/>
                        </a:rPr>
                        <a:t>Reduced drudgery of women</a:t>
                      </a:r>
                      <a:endParaRPr lang="en-IN" sz="2400" b="1" kern="1200" dirty="0">
                        <a:solidFill>
                          <a:srgbClr val="171312"/>
                        </a:solidFill>
                        <a:effectLst/>
                        <a:latin typeface="+mn-lt"/>
                        <a:ea typeface="+mn-ea"/>
                        <a:cs typeface="+mn-cs"/>
                      </a:endParaRPr>
                    </a:p>
                  </a:txBody>
                  <a:tcPr anchor="ctr">
                    <a:solidFill>
                      <a:srgbClr val="E9F2EB"/>
                    </a:solidFill>
                  </a:tcPr>
                </a:tc>
                <a:extLst>
                  <a:ext uri="{0D108BD9-81ED-4DB2-BD59-A6C34878D82A}">
                    <a16:rowId xmlns:a16="http://schemas.microsoft.com/office/drawing/2014/main" xmlns="" val="127277192"/>
                  </a:ext>
                </a:extLst>
              </a:tr>
              <a:tr h="1080000">
                <a:tc>
                  <a:txBody>
                    <a:bodyPr/>
                    <a:lstStyle/>
                    <a:p>
                      <a:pPr marL="342900" indent="-342900">
                        <a:buFont typeface="Arial" panose="020B0604020202020204" pitchFamily="34" charset="0"/>
                        <a:buChar char="•"/>
                      </a:pPr>
                      <a:r>
                        <a:rPr lang="en-US" sz="2400" b="1" kern="1200" dirty="0" smtClean="0">
                          <a:solidFill>
                            <a:srgbClr val="171312"/>
                          </a:solidFill>
                          <a:effectLst/>
                          <a:latin typeface="+mn-lt"/>
                          <a:ea typeface="+mn-ea"/>
                          <a:cs typeface="+mn-cs"/>
                        </a:rPr>
                        <a:t>Reduced drop out of upper primary school girls</a:t>
                      </a:r>
                      <a:endParaRPr lang="en-IN" sz="2400" b="1" kern="1200" dirty="0">
                        <a:solidFill>
                          <a:srgbClr val="171312"/>
                        </a:solidFill>
                        <a:effectLst/>
                        <a:latin typeface="+mn-lt"/>
                        <a:ea typeface="+mn-ea"/>
                        <a:cs typeface="+mn-cs"/>
                      </a:endParaRPr>
                    </a:p>
                  </a:txBody>
                  <a:tcPr anchor="ctr">
                    <a:solidFill>
                      <a:srgbClr val="D1E3D5"/>
                    </a:solidFill>
                  </a:tcPr>
                </a:tc>
                <a:extLst>
                  <a:ext uri="{0D108BD9-81ED-4DB2-BD59-A6C34878D82A}">
                    <a16:rowId xmlns:a16="http://schemas.microsoft.com/office/drawing/2014/main" xmlns="" val="925533227"/>
                  </a:ext>
                </a:extLst>
              </a:tr>
              <a:tr h="1080000">
                <a:tc>
                  <a:txBody>
                    <a:bodyPr/>
                    <a:lstStyle/>
                    <a:p>
                      <a:pPr marL="342900" indent="-342900">
                        <a:buFont typeface="Arial" panose="020B0604020202020204" pitchFamily="34" charset="0"/>
                        <a:buChar char="•"/>
                      </a:pPr>
                      <a:r>
                        <a:rPr lang="en-US" sz="2400" b="1" kern="1200" dirty="0" smtClean="0">
                          <a:solidFill>
                            <a:srgbClr val="171312"/>
                          </a:solidFill>
                          <a:effectLst/>
                          <a:latin typeface="+mn-lt"/>
                          <a:ea typeface="+mn-ea"/>
                          <a:cs typeface="+mn-cs"/>
                        </a:rPr>
                        <a:t>Increased employment opportunities for rural people </a:t>
                      </a:r>
                      <a:endParaRPr lang="en-IN" sz="2400" b="1" kern="1200" dirty="0">
                        <a:solidFill>
                          <a:srgbClr val="171312"/>
                        </a:solidFill>
                        <a:effectLst/>
                        <a:latin typeface="+mn-lt"/>
                        <a:ea typeface="+mn-ea"/>
                        <a:cs typeface="+mn-cs"/>
                      </a:endParaRPr>
                    </a:p>
                  </a:txBody>
                  <a:tcPr anchor="ctr">
                    <a:solidFill>
                      <a:srgbClr val="E9F2EB"/>
                    </a:solidFill>
                  </a:tcPr>
                </a:tc>
                <a:extLst>
                  <a:ext uri="{0D108BD9-81ED-4DB2-BD59-A6C34878D82A}">
                    <a16:rowId xmlns:a16="http://schemas.microsoft.com/office/drawing/2014/main" xmlns="" val="3390087169"/>
                  </a:ext>
                </a:extLst>
              </a:tr>
            </a:tbl>
          </a:graphicData>
        </a:graphic>
      </p:graphicFrame>
    </p:spTree>
    <p:extLst>
      <p:ext uri="{BB962C8B-B14F-4D97-AF65-F5344CB8AC3E}">
        <p14:creationId xmlns:p14="http://schemas.microsoft.com/office/powerpoint/2010/main" val="2876801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758" y="2222502"/>
            <a:ext cx="7633742" cy="3593591"/>
          </a:xfrm>
        </p:spPr>
        <p:txBody>
          <a:bodyPr>
            <a:noAutofit/>
          </a:bodyPr>
          <a:lstStyle/>
          <a:p>
            <a:pPr marL="0" indent="0" algn="ctr">
              <a:buNone/>
            </a:pPr>
            <a:r>
              <a:rPr lang="en-US" sz="4400" b="1" dirty="0">
                <a:solidFill>
                  <a:schemeClr val="bg2">
                    <a:lumMod val="25000"/>
                  </a:schemeClr>
                </a:solidFill>
              </a:rPr>
              <a:t>Community &amp; Public Toilets</a:t>
            </a:r>
          </a:p>
          <a:p>
            <a:pPr marL="0" indent="0" algn="ctr">
              <a:buNone/>
            </a:pPr>
            <a:endParaRPr lang="en-US" sz="4400" b="1" dirty="0">
              <a:solidFill>
                <a:schemeClr val="bg2">
                  <a:lumMod val="25000"/>
                </a:schemeClr>
              </a:solidFill>
            </a:endParaRPr>
          </a:p>
          <a:p>
            <a:pPr marL="0" indent="0" algn="ctr">
              <a:buNone/>
            </a:pPr>
            <a:r>
              <a:rPr lang="en-US" sz="6000" b="1" dirty="0">
                <a:solidFill>
                  <a:schemeClr val="bg2">
                    <a:lumMod val="25000"/>
                  </a:schemeClr>
                </a:solidFill>
              </a:rPr>
              <a:t>Rotary India Sanitation Mission</a:t>
            </a: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7603" y="355600"/>
            <a:ext cx="179145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838054" y="432845"/>
            <a:ext cx="0" cy="76730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E:\ROTARY_ALL_DRIVE_E\RI District 3012\RI DIST 3012 2020-21\theme20-21_en\Theme 2020-21 for web\T2021EN_Lockup_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358" y="433954"/>
            <a:ext cx="5749836" cy="8189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74656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4983478" cy="1492132"/>
          </a:xfrm>
        </p:spPr>
        <p:txBody>
          <a:bodyPr>
            <a:normAutofit/>
          </a:bodyPr>
          <a:lstStyle/>
          <a:p>
            <a:r>
              <a:rPr lang="en-US" sz="4000" dirty="0" smtClean="0"/>
              <a:t>Why Rotary India Sanitation Mission?</a:t>
            </a:r>
            <a:endParaRPr lang="en-IN" sz="4000" dirty="0"/>
          </a:p>
        </p:txBody>
      </p:sp>
      <p:sp>
        <p:nvSpPr>
          <p:cNvPr id="3" name="Content Placeholder 2"/>
          <p:cNvSpPr>
            <a:spLocks noGrp="1"/>
          </p:cNvSpPr>
          <p:nvPr>
            <p:ph idx="1"/>
          </p:nvPr>
        </p:nvSpPr>
        <p:spPr>
          <a:xfrm>
            <a:off x="938758" y="1874517"/>
            <a:ext cx="7633742" cy="4983483"/>
          </a:xfrm>
        </p:spPr>
        <p:txBody>
          <a:bodyPr>
            <a:noAutofit/>
          </a:bodyPr>
          <a:lstStyle/>
          <a:p>
            <a:pPr>
              <a:spcBef>
                <a:spcPts val="0"/>
              </a:spcBef>
              <a:spcAft>
                <a:spcPts val="1800"/>
              </a:spcAft>
            </a:pPr>
            <a:r>
              <a:rPr lang="en-US" sz="2200" dirty="0" smtClean="0"/>
              <a:t>India achieved ODF status in 2019 but many households still lack individual toilet.</a:t>
            </a:r>
          </a:p>
          <a:p>
            <a:pPr>
              <a:spcBef>
                <a:spcPts val="0"/>
              </a:spcBef>
              <a:spcAft>
                <a:spcPts val="1800"/>
              </a:spcAft>
            </a:pPr>
            <a:r>
              <a:rPr lang="en-US" sz="2200" dirty="0" smtClean="0"/>
              <a:t>Many household toilets are not functional and are not being used.</a:t>
            </a:r>
          </a:p>
          <a:p>
            <a:pPr>
              <a:spcBef>
                <a:spcPts val="0"/>
              </a:spcBef>
              <a:spcAft>
                <a:spcPts val="1800"/>
              </a:spcAft>
            </a:pPr>
            <a:r>
              <a:rPr lang="en-US" sz="2200" dirty="0" smtClean="0"/>
              <a:t>Only 3.27 lakh households (out of 17.87 lakhs) in the country have tapped water connection. </a:t>
            </a:r>
          </a:p>
          <a:p>
            <a:pPr>
              <a:spcBef>
                <a:spcPts val="0"/>
              </a:spcBef>
              <a:spcAft>
                <a:spcPts val="1800"/>
              </a:spcAft>
            </a:pPr>
            <a:r>
              <a:rPr lang="en-US" sz="2200" dirty="0" smtClean="0"/>
              <a:t>Only 54.5% of 15.5 lakhs total no of schools in India have handwashing facilities with soap</a:t>
            </a:r>
          </a:p>
          <a:p>
            <a:pPr>
              <a:spcBef>
                <a:spcPts val="0"/>
              </a:spcBef>
              <a:spcAft>
                <a:spcPts val="1800"/>
              </a:spcAft>
            </a:pPr>
            <a:r>
              <a:rPr lang="en-US" sz="2200" dirty="0" smtClean="0"/>
              <a:t>7% of the total of 31,000 Healthcare facilities in India don’t have water &amp; 45% have no sanitation.</a:t>
            </a:r>
            <a:endParaRPr lang="en-IN"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824851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pcor\Desktop\Sanitation &amp; Hygiene\RISM Brochure Matter\maxresdefault.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0217"/>
          <a:stretch/>
        </p:blipFill>
        <p:spPr bwMode="auto">
          <a:xfrm>
            <a:off x="5490032" y="1481341"/>
            <a:ext cx="3450768" cy="2882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0031" y="4451781"/>
            <a:ext cx="3450769" cy="233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953220" y="1536827"/>
            <a:ext cx="4468269" cy="4594776"/>
          </a:xfrm>
        </p:spPr>
        <p:txBody>
          <a:bodyPr>
            <a:noAutofit/>
          </a:bodyPr>
          <a:lstStyle/>
          <a:p>
            <a:pPr>
              <a:spcBef>
                <a:spcPts val="0"/>
              </a:spcBef>
              <a:spcAft>
                <a:spcPts val="2400"/>
              </a:spcAft>
            </a:pPr>
            <a:r>
              <a:rPr lang="en-US" sz="2400" dirty="0"/>
              <a:t>Public toilets (PT) facility are provided for the floating population / general public in public places.</a:t>
            </a:r>
          </a:p>
          <a:p>
            <a:pPr>
              <a:spcBef>
                <a:spcPts val="0"/>
              </a:spcBef>
              <a:spcAft>
                <a:spcPts val="2400"/>
              </a:spcAft>
            </a:pPr>
            <a:r>
              <a:rPr lang="en-US" sz="2400" dirty="0"/>
              <a:t>Markets, bus &amp; train stations ,   parks etc.</a:t>
            </a:r>
          </a:p>
          <a:p>
            <a:pPr>
              <a:spcBef>
                <a:spcPts val="0"/>
              </a:spcBef>
              <a:spcAft>
                <a:spcPts val="2400"/>
              </a:spcAft>
            </a:pPr>
            <a:r>
              <a:rPr lang="en-US" sz="2400" dirty="0"/>
              <a:t>Tentative basic cost for PT facility is </a:t>
            </a:r>
            <a:r>
              <a:rPr lang="en-US" sz="2400" dirty="0" err="1"/>
              <a:t>Rs</a:t>
            </a:r>
            <a:r>
              <a:rPr lang="en-US" sz="2400" dirty="0"/>
              <a:t>. 98,000/- per WC seat and urinal is </a:t>
            </a:r>
            <a:r>
              <a:rPr lang="en-US" sz="2400" dirty="0" err="1"/>
              <a:t>Rs</a:t>
            </a:r>
            <a:r>
              <a:rPr lang="en-US" sz="2400" dirty="0"/>
              <a:t>. 32,000/- per unit as per SBM guidelines.</a:t>
            </a:r>
            <a:endParaRPr lang="en-IN"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5" name="Title 1"/>
          <p:cNvSpPr txBox="1">
            <a:spLocks/>
          </p:cNvSpPr>
          <p:nvPr/>
        </p:nvSpPr>
        <p:spPr>
          <a:xfrm>
            <a:off x="748256" y="356985"/>
            <a:ext cx="8192544" cy="12051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dirty="0"/>
              <a:t>Public Toilets (PT)</a:t>
            </a:r>
            <a:endParaRPr lang="en-IN" sz="4000" dirty="0"/>
          </a:p>
        </p:txBody>
      </p:sp>
    </p:spTree>
    <p:extLst>
      <p:ext uri="{BB962C8B-B14F-4D97-AF65-F5344CB8AC3E}">
        <p14:creationId xmlns:p14="http://schemas.microsoft.com/office/powerpoint/2010/main" val="990346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913" y="970094"/>
            <a:ext cx="5779544" cy="4594776"/>
          </a:xfrm>
        </p:spPr>
        <p:txBody>
          <a:bodyPr>
            <a:noAutofit/>
          </a:bodyPr>
          <a:lstStyle/>
          <a:p>
            <a:pPr>
              <a:spcBef>
                <a:spcPts val="0"/>
              </a:spcBef>
              <a:spcAft>
                <a:spcPts val="2400"/>
              </a:spcAft>
            </a:pPr>
            <a:r>
              <a:rPr lang="en-US" sz="2400" dirty="0"/>
              <a:t>Community toilets (CT) facility is a shared facility.</a:t>
            </a:r>
          </a:p>
          <a:p>
            <a:pPr>
              <a:spcBef>
                <a:spcPts val="0"/>
              </a:spcBef>
              <a:spcAft>
                <a:spcPts val="2400"/>
              </a:spcAft>
            </a:pPr>
            <a:r>
              <a:rPr lang="en-US" sz="2400" dirty="0"/>
              <a:t>Provided for a defined group of residents or a community.</a:t>
            </a:r>
          </a:p>
          <a:p>
            <a:pPr>
              <a:spcBef>
                <a:spcPts val="0"/>
              </a:spcBef>
              <a:spcAft>
                <a:spcPts val="2400"/>
              </a:spcAft>
            </a:pPr>
            <a:r>
              <a:rPr lang="en-US" sz="2400" dirty="0"/>
              <a:t>It is normally located in or near the community area.</a:t>
            </a:r>
          </a:p>
          <a:p>
            <a:pPr>
              <a:spcBef>
                <a:spcPts val="0"/>
              </a:spcBef>
              <a:spcAft>
                <a:spcPts val="2400"/>
              </a:spcAft>
            </a:pPr>
            <a:r>
              <a:rPr lang="en-US" sz="2400" dirty="0"/>
              <a:t>Has sanitation, bathing and cloth washing facilities.</a:t>
            </a:r>
          </a:p>
          <a:p>
            <a:pPr>
              <a:spcBef>
                <a:spcPts val="0"/>
              </a:spcBef>
              <a:spcAft>
                <a:spcPts val="2400"/>
              </a:spcAft>
            </a:pPr>
            <a:r>
              <a:rPr lang="en-US" sz="2400" dirty="0"/>
              <a:t>Tentative basic cost for PT facility is </a:t>
            </a:r>
            <a:r>
              <a:rPr lang="en-US" sz="2400" dirty="0" err="1"/>
              <a:t>Rs</a:t>
            </a:r>
            <a:r>
              <a:rPr lang="en-US" sz="2400" dirty="0"/>
              <a:t>. 98,000/- per WC seat and urinal is </a:t>
            </a:r>
            <a:r>
              <a:rPr lang="en-US" sz="2400" dirty="0" err="1"/>
              <a:t>Rs</a:t>
            </a:r>
            <a:r>
              <a:rPr lang="en-US" sz="2400" dirty="0"/>
              <a:t>. 32,000/- per unit as per SBM guidelines.</a:t>
            </a:r>
            <a:endParaRPr lang="en-IN"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382"/>
          <a:stretch/>
        </p:blipFill>
        <p:spPr bwMode="auto">
          <a:xfrm>
            <a:off x="6251114" y="-127001"/>
            <a:ext cx="2658642" cy="195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C:\Users\apcor\Desktop\Sanitation &amp; Hygiene\Comunity &amp; Public Toilets\image07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61100" y="1828801"/>
            <a:ext cx="2648656"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pcor\Desktop\Sanitation &amp; Hygiene\Comunity &amp; Public Toilets\DxiIS41U8AIuqyJ.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61100" y="3795889"/>
            <a:ext cx="2648656" cy="237631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48256" y="356985"/>
            <a:ext cx="8192544" cy="12051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dirty="0"/>
              <a:t>Community Toilets (CT</a:t>
            </a:r>
            <a:r>
              <a:rPr lang="en-US" sz="4000" dirty="0" smtClean="0"/>
              <a:t>)</a:t>
            </a:r>
            <a:endParaRPr lang="en-IN" sz="4000" dirty="0"/>
          </a:p>
        </p:txBody>
      </p:sp>
    </p:spTree>
    <p:extLst>
      <p:ext uri="{BB962C8B-B14F-4D97-AF65-F5344CB8AC3E}">
        <p14:creationId xmlns:p14="http://schemas.microsoft.com/office/powerpoint/2010/main" val="1906573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clrChange>
              <a:clrFrom>
                <a:srgbClr val="000000"/>
              </a:clrFrom>
              <a:clrTo>
                <a:srgbClr val="000000">
                  <a:alpha val="0"/>
                </a:srgbClr>
              </a:clrTo>
            </a:clrChang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a:stretch>
            <a:fillRect/>
          </a:stretch>
        </p:blipFill>
        <p:spPr bwMode="auto">
          <a:xfrm>
            <a:off x="1295400" y="43759"/>
            <a:ext cx="6705974" cy="665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2917592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9282" y="-1279320"/>
            <a:ext cx="9183517" cy="923720"/>
          </a:xfrm>
          <a:prstGeom prst="rect">
            <a:avLst/>
          </a:prstGeom>
          <a:solidFill>
            <a:srgbClr val="FFC000"/>
          </a:solidFill>
          <a:ln>
            <a:noFill/>
          </a:ln>
        </p:spPr>
        <p:txBody>
          <a:bodyPr vert="horz" wrap="square" lIns="91407" tIns="45705" rIns="91407" bIns="45705" numCol="1" anchor="ctr" anchorCtr="0" compatLnSpc="1">
            <a:prstTxWarp prst="textNoShape">
              <a:avLst/>
            </a:prstTxWarp>
          </a:bodyPr>
          <a:lstStyle>
            <a:lvl1pPr algn="ctr" defTabSz="1298575" rtl="0" eaLnBrk="0" fontAlgn="base" hangingPunct="0">
              <a:spcBef>
                <a:spcPct val="0"/>
              </a:spcBef>
              <a:spcAft>
                <a:spcPct val="0"/>
              </a:spcAft>
              <a:defRPr sz="6300" kern="1200">
                <a:solidFill>
                  <a:schemeClr val="tx1"/>
                </a:solidFill>
                <a:latin typeface="+mj-lt"/>
                <a:ea typeface="+mj-ea"/>
                <a:cs typeface="+mj-cs"/>
              </a:defRPr>
            </a:lvl1pPr>
            <a:lvl2pPr algn="ctr" defTabSz="1298575" rtl="0" eaLnBrk="0" fontAlgn="base" hangingPunct="0">
              <a:spcBef>
                <a:spcPct val="0"/>
              </a:spcBef>
              <a:spcAft>
                <a:spcPct val="0"/>
              </a:spcAft>
              <a:defRPr sz="6300">
                <a:solidFill>
                  <a:schemeClr val="tx1"/>
                </a:solidFill>
                <a:latin typeface="Frutiger 57Cn" pitchFamily="34" charset="0"/>
                <a:ea typeface="ＭＳ Ｐゴシック" pitchFamily="34" charset="-128"/>
              </a:defRPr>
            </a:lvl2pPr>
            <a:lvl3pPr algn="ctr" defTabSz="1298575" rtl="0" eaLnBrk="0" fontAlgn="base" hangingPunct="0">
              <a:spcBef>
                <a:spcPct val="0"/>
              </a:spcBef>
              <a:spcAft>
                <a:spcPct val="0"/>
              </a:spcAft>
              <a:defRPr sz="6300">
                <a:solidFill>
                  <a:schemeClr val="tx1"/>
                </a:solidFill>
                <a:latin typeface="Frutiger 57Cn" pitchFamily="34" charset="0"/>
                <a:ea typeface="ＭＳ Ｐゴシック" pitchFamily="34" charset="-128"/>
              </a:defRPr>
            </a:lvl3pPr>
            <a:lvl4pPr algn="ctr" defTabSz="1298575" rtl="0" eaLnBrk="0" fontAlgn="base" hangingPunct="0">
              <a:spcBef>
                <a:spcPct val="0"/>
              </a:spcBef>
              <a:spcAft>
                <a:spcPct val="0"/>
              </a:spcAft>
              <a:defRPr sz="6300">
                <a:solidFill>
                  <a:schemeClr val="tx1"/>
                </a:solidFill>
                <a:latin typeface="Frutiger 57Cn" pitchFamily="34" charset="0"/>
                <a:ea typeface="ＭＳ Ｐゴシック" pitchFamily="34" charset="-128"/>
              </a:defRPr>
            </a:lvl4pPr>
            <a:lvl5pPr algn="ctr" defTabSz="1298575" rtl="0" eaLnBrk="0" fontAlgn="base" hangingPunct="0">
              <a:spcBef>
                <a:spcPct val="0"/>
              </a:spcBef>
              <a:spcAft>
                <a:spcPct val="0"/>
              </a:spcAft>
              <a:defRPr sz="6300">
                <a:solidFill>
                  <a:schemeClr val="tx1"/>
                </a:solidFill>
                <a:latin typeface="Frutiger 57Cn" pitchFamily="34" charset="0"/>
                <a:ea typeface="ＭＳ Ｐゴシック" pitchFamily="34" charset="-128"/>
              </a:defRPr>
            </a:lvl5pPr>
            <a:lvl6pPr marL="457200" algn="ctr" defTabSz="1298575" rtl="0" fontAlgn="base">
              <a:spcBef>
                <a:spcPct val="0"/>
              </a:spcBef>
              <a:spcAft>
                <a:spcPct val="0"/>
              </a:spcAft>
              <a:defRPr sz="6300">
                <a:solidFill>
                  <a:schemeClr val="tx1"/>
                </a:solidFill>
                <a:latin typeface="Frutiger 57Cn" pitchFamily="34" charset="0"/>
                <a:ea typeface="ＭＳ Ｐゴシック" pitchFamily="34" charset="-128"/>
              </a:defRPr>
            </a:lvl6pPr>
            <a:lvl7pPr marL="914400" algn="ctr" defTabSz="1298575" rtl="0" fontAlgn="base">
              <a:spcBef>
                <a:spcPct val="0"/>
              </a:spcBef>
              <a:spcAft>
                <a:spcPct val="0"/>
              </a:spcAft>
              <a:defRPr sz="6300">
                <a:solidFill>
                  <a:schemeClr val="tx1"/>
                </a:solidFill>
                <a:latin typeface="Frutiger 57Cn" pitchFamily="34" charset="0"/>
                <a:ea typeface="ＭＳ Ｐゴシック" pitchFamily="34" charset="-128"/>
              </a:defRPr>
            </a:lvl7pPr>
            <a:lvl8pPr marL="1371600" algn="ctr" defTabSz="1298575" rtl="0" fontAlgn="base">
              <a:spcBef>
                <a:spcPct val="0"/>
              </a:spcBef>
              <a:spcAft>
                <a:spcPct val="0"/>
              </a:spcAft>
              <a:defRPr sz="6300">
                <a:solidFill>
                  <a:schemeClr val="tx1"/>
                </a:solidFill>
                <a:latin typeface="Frutiger 57Cn" pitchFamily="34" charset="0"/>
                <a:ea typeface="ＭＳ Ｐゴシック" pitchFamily="34" charset="-128"/>
              </a:defRPr>
            </a:lvl8pPr>
            <a:lvl9pPr marL="1828800" algn="ctr" defTabSz="1298575" rtl="0" fontAlgn="base">
              <a:spcBef>
                <a:spcPct val="0"/>
              </a:spcBef>
              <a:spcAft>
                <a:spcPct val="0"/>
              </a:spcAft>
              <a:defRPr sz="6300">
                <a:solidFill>
                  <a:schemeClr val="tx1"/>
                </a:solidFill>
                <a:latin typeface="Frutiger 57Cn" pitchFamily="34" charset="0"/>
                <a:ea typeface="ＭＳ Ｐゴシック" pitchFamily="34" charset="-128"/>
              </a:defRPr>
            </a:lvl9pPr>
          </a:lstStyle>
          <a:p>
            <a:r>
              <a:rPr lang="en-US" sz="4000" b="1" dirty="0" smtClean="0">
                <a:latin typeface="Arial Narrow" panose="020B0606020202030204" pitchFamily="34" charset="0"/>
              </a:rPr>
              <a:t>Stages involved  in CTs &amp; PTs </a:t>
            </a:r>
            <a:endParaRPr lang="en-US" sz="4000" b="1" dirty="0">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47811114"/>
              </p:ext>
            </p:extLst>
          </p:nvPr>
        </p:nvGraphicFramePr>
        <p:xfrm>
          <a:off x="816927" y="1143000"/>
          <a:ext cx="7531098" cy="5004440"/>
        </p:xfrm>
        <a:graphic>
          <a:graphicData uri="http://schemas.openxmlformats.org/drawingml/2006/table">
            <a:tbl>
              <a:tblPr firstRow="1" bandRow="1">
                <a:tableStyleId>{5C22544A-7EE6-4342-B048-85BDC9FD1C3A}</a:tableStyleId>
              </a:tblPr>
              <a:tblGrid>
                <a:gridCol w="698499">
                  <a:extLst>
                    <a:ext uri="{9D8B030D-6E8A-4147-A177-3AD203B41FA5}">
                      <a16:colId xmlns:a16="http://schemas.microsoft.com/office/drawing/2014/main" xmlns="" val="918870540"/>
                    </a:ext>
                  </a:extLst>
                </a:gridCol>
                <a:gridCol w="1773874">
                  <a:extLst>
                    <a:ext uri="{9D8B030D-6E8A-4147-A177-3AD203B41FA5}">
                      <a16:colId xmlns:a16="http://schemas.microsoft.com/office/drawing/2014/main" xmlns="" val="3884618375"/>
                    </a:ext>
                  </a:extLst>
                </a:gridCol>
                <a:gridCol w="5058725">
                  <a:extLst>
                    <a:ext uri="{9D8B030D-6E8A-4147-A177-3AD203B41FA5}">
                      <a16:colId xmlns:a16="http://schemas.microsoft.com/office/drawing/2014/main" xmlns="" val="538641665"/>
                    </a:ext>
                  </a:extLst>
                </a:gridCol>
              </a:tblGrid>
              <a:tr h="370840">
                <a:tc>
                  <a:txBody>
                    <a:bodyPr/>
                    <a:lstStyle/>
                    <a:p>
                      <a:r>
                        <a:rPr lang="en-IN" sz="2000" dirty="0" smtClean="0"/>
                        <a:t>Sl. No.</a:t>
                      </a:r>
                      <a:endParaRPr lang="en-IN" sz="2000" dirty="0"/>
                    </a:p>
                  </a:txBody>
                  <a:tcPr/>
                </a:tc>
                <a:tc>
                  <a:txBody>
                    <a:bodyPr/>
                    <a:lstStyle/>
                    <a:p>
                      <a:r>
                        <a:rPr lang="en-IN" sz="2000" dirty="0" smtClean="0"/>
                        <a:t>Stage</a:t>
                      </a:r>
                      <a:endParaRPr lang="en-IN" sz="2000" dirty="0"/>
                    </a:p>
                  </a:txBody>
                  <a:tcPr/>
                </a:tc>
                <a:tc>
                  <a:txBody>
                    <a:bodyPr/>
                    <a:lstStyle/>
                    <a:p>
                      <a:r>
                        <a:rPr lang="en-IN" sz="2000" dirty="0" smtClean="0"/>
                        <a:t>Description</a:t>
                      </a:r>
                      <a:endParaRPr lang="en-IN" sz="2000" dirty="0"/>
                    </a:p>
                  </a:txBody>
                  <a:tcPr/>
                </a:tc>
                <a:extLst>
                  <a:ext uri="{0D108BD9-81ED-4DB2-BD59-A6C34878D82A}">
                    <a16:rowId xmlns:a16="http://schemas.microsoft.com/office/drawing/2014/main" xmlns="" val="293657978"/>
                  </a:ext>
                </a:extLst>
              </a:tr>
              <a:tr h="370840">
                <a:tc>
                  <a:txBody>
                    <a:bodyPr/>
                    <a:lstStyle/>
                    <a:p>
                      <a:r>
                        <a:rPr lang="en-IN" sz="2000" dirty="0" smtClean="0"/>
                        <a:t>1.</a:t>
                      </a:r>
                      <a:endParaRPr lang="en-IN" sz="2000" dirty="0"/>
                    </a:p>
                  </a:txBody>
                  <a:tcPr/>
                </a:tc>
                <a:tc>
                  <a:txBody>
                    <a:bodyPr/>
                    <a:lstStyle/>
                    <a:p>
                      <a:r>
                        <a:rPr lang="en-IN" sz="2000" dirty="0" smtClean="0"/>
                        <a:t>Field Data and Analysis </a:t>
                      </a:r>
                    </a:p>
                  </a:txBody>
                  <a:tcPr/>
                </a:tc>
                <a:tc>
                  <a:txBody>
                    <a:bodyPr/>
                    <a:lstStyle/>
                    <a:p>
                      <a:r>
                        <a:rPr lang="en-US" sz="2000" dirty="0" smtClean="0"/>
                        <a:t>Information which forms the basis / need for the project</a:t>
                      </a:r>
                      <a:endParaRPr lang="en-IN" sz="2000" dirty="0"/>
                    </a:p>
                  </a:txBody>
                  <a:tcPr/>
                </a:tc>
                <a:extLst>
                  <a:ext uri="{0D108BD9-81ED-4DB2-BD59-A6C34878D82A}">
                    <a16:rowId xmlns:a16="http://schemas.microsoft.com/office/drawing/2014/main" xmlns="" val="1889304211"/>
                  </a:ext>
                </a:extLst>
              </a:tr>
              <a:tr h="370840">
                <a:tc>
                  <a:txBody>
                    <a:bodyPr/>
                    <a:lstStyle/>
                    <a:p>
                      <a:r>
                        <a:rPr lang="en-IN" sz="2000" dirty="0" smtClean="0"/>
                        <a:t>2.</a:t>
                      </a:r>
                      <a:endParaRPr lang="en-IN" sz="2000" dirty="0"/>
                    </a:p>
                  </a:txBody>
                  <a:tcPr/>
                </a:tc>
                <a:tc>
                  <a:txBody>
                    <a:bodyPr/>
                    <a:lstStyle/>
                    <a:p>
                      <a:r>
                        <a:rPr lang="en-IN" sz="2000" dirty="0" smtClean="0"/>
                        <a:t>Design &amp; Construction</a:t>
                      </a:r>
                      <a:endParaRPr lang="en-IN" sz="2000" dirty="0"/>
                    </a:p>
                  </a:txBody>
                  <a:tcPr/>
                </a:tc>
                <a:tc>
                  <a:txBody>
                    <a:bodyPr/>
                    <a:lstStyle/>
                    <a:p>
                      <a:r>
                        <a:rPr lang="en-US" sz="2000" dirty="0" smtClean="0"/>
                        <a:t>Including site maps, Design, Drawings &amp; Bill of Quantities</a:t>
                      </a:r>
                      <a:endParaRPr lang="en-IN" sz="2000" dirty="0"/>
                    </a:p>
                  </a:txBody>
                  <a:tcPr/>
                </a:tc>
                <a:extLst>
                  <a:ext uri="{0D108BD9-81ED-4DB2-BD59-A6C34878D82A}">
                    <a16:rowId xmlns:a16="http://schemas.microsoft.com/office/drawing/2014/main" xmlns="" val="2559001889"/>
                  </a:ext>
                </a:extLst>
              </a:tr>
              <a:tr h="538480">
                <a:tc>
                  <a:txBody>
                    <a:bodyPr/>
                    <a:lstStyle/>
                    <a:p>
                      <a:r>
                        <a:rPr lang="en-IN" sz="2000" dirty="0" smtClean="0"/>
                        <a:t>3.</a:t>
                      </a:r>
                      <a:endParaRPr lang="en-IN" sz="2000" dirty="0"/>
                    </a:p>
                  </a:txBody>
                  <a:tcPr/>
                </a:tc>
                <a:tc>
                  <a:txBody>
                    <a:bodyPr/>
                    <a:lstStyle/>
                    <a:p>
                      <a:r>
                        <a:rPr lang="en-IN" sz="2000" dirty="0" smtClean="0"/>
                        <a:t>Cost Estimates </a:t>
                      </a:r>
                      <a:endParaRPr lang="en-IN" sz="2000" dirty="0"/>
                    </a:p>
                  </a:txBody>
                  <a:tcPr/>
                </a:tc>
                <a:tc>
                  <a:txBody>
                    <a:bodyPr/>
                    <a:lstStyle/>
                    <a:p>
                      <a:r>
                        <a:rPr lang="en-IN" sz="2000" dirty="0" smtClean="0"/>
                        <a:t>Land, Construction &amp; O&amp;M</a:t>
                      </a:r>
                      <a:endParaRPr lang="en-IN" sz="2000" dirty="0"/>
                    </a:p>
                  </a:txBody>
                  <a:tcPr/>
                </a:tc>
                <a:extLst>
                  <a:ext uri="{0D108BD9-81ED-4DB2-BD59-A6C34878D82A}">
                    <a16:rowId xmlns:a16="http://schemas.microsoft.com/office/drawing/2014/main" xmlns="" val="2583148205"/>
                  </a:ext>
                </a:extLst>
              </a:tr>
              <a:tr h="370840">
                <a:tc>
                  <a:txBody>
                    <a:bodyPr/>
                    <a:lstStyle/>
                    <a:p>
                      <a:r>
                        <a:rPr lang="en-IN" sz="2000" dirty="0" smtClean="0"/>
                        <a:t>4.</a:t>
                      </a:r>
                      <a:endParaRPr lang="en-IN" sz="2000" dirty="0"/>
                    </a:p>
                  </a:txBody>
                  <a:tcPr/>
                </a:tc>
                <a:tc>
                  <a:txBody>
                    <a:bodyPr/>
                    <a:lstStyle/>
                    <a:p>
                      <a:r>
                        <a:rPr lang="en-IN" sz="2000" dirty="0" smtClean="0"/>
                        <a:t>Sources of Funding </a:t>
                      </a:r>
                      <a:endParaRPr lang="en-IN" sz="2000" dirty="0"/>
                    </a:p>
                  </a:txBody>
                  <a:tcPr/>
                </a:tc>
                <a:tc>
                  <a:txBody>
                    <a:bodyPr/>
                    <a:lstStyle/>
                    <a:p>
                      <a:r>
                        <a:rPr lang="en-US" sz="2000" dirty="0" smtClean="0"/>
                        <a:t>Financial contribution from various sources, User charges, Cost Recovery, Cross-subsidy</a:t>
                      </a:r>
                      <a:endParaRPr lang="en-IN" sz="2000" dirty="0"/>
                    </a:p>
                  </a:txBody>
                  <a:tcPr/>
                </a:tc>
                <a:extLst>
                  <a:ext uri="{0D108BD9-81ED-4DB2-BD59-A6C34878D82A}">
                    <a16:rowId xmlns:a16="http://schemas.microsoft.com/office/drawing/2014/main" xmlns="" val="3093092133"/>
                  </a:ext>
                </a:extLst>
              </a:tr>
              <a:tr h="492760">
                <a:tc>
                  <a:txBody>
                    <a:bodyPr/>
                    <a:lstStyle/>
                    <a:p>
                      <a:pPr marL="0" algn="l" defTabSz="685800" rtl="0" eaLnBrk="1" latinLnBrk="0" hangingPunct="1"/>
                      <a:r>
                        <a:rPr lang="en-US" sz="2000" kern="1200" dirty="0" smtClean="0">
                          <a:solidFill>
                            <a:schemeClr val="dk1"/>
                          </a:solidFill>
                          <a:latin typeface="+mn-lt"/>
                          <a:ea typeface="+mn-ea"/>
                          <a:cs typeface="+mn-cs"/>
                        </a:rPr>
                        <a:t>5</a:t>
                      </a:r>
                      <a:endParaRPr lang="en-US" sz="2000" kern="1200" dirty="0">
                        <a:solidFill>
                          <a:schemeClr val="dk1"/>
                        </a:solidFill>
                        <a:latin typeface="+mn-lt"/>
                        <a:ea typeface="+mn-ea"/>
                        <a:cs typeface="+mn-cs"/>
                      </a:endParaRPr>
                    </a:p>
                  </a:txBody>
                  <a:tcPr/>
                </a:tc>
                <a:tc>
                  <a:txBody>
                    <a:bodyPr/>
                    <a:lstStyle/>
                    <a:p>
                      <a:pPr marL="0" algn="l" defTabSz="685800" rtl="0" eaLnBrk="1" latinLnBrk="0" hangingPunct="1"/>
                      <a:r>
                        <a:rPr lang="en-IN" sz="2000" kern="1200" dirty="0" smtClean="0">
                          <a:solidFill>
                            <a:schemeClr val="dk1"/>
                          </a:solidFill>
                          <a:latin typeface="+mn-lt"/>
                          <a:ea typeface="+mn-ea"/>
                          <a:cs typeface="+mn-cs"/>
                        </a:rPr>
                        <a:t>Contracting</a:t>
                      </a:r>
                      <a:endParaRPr lang="en-US" sz="2000" kern="1200" dirty="0">
                        <a:solidFill>
                          <a:schemeClr val="dk1"/>
                        </a:solidFill>
                        <a:latin typeface="+mn-lt"/>
                        <a:ea typeface="+mn-ea"/>
                        <a:cs typeface="+mn-cs"/>
                      </a:endParaRPr>
                    </a:p>
                  </a:txBody>
                  <a:tcPr/>
                </a:tc>
                <a:tc>
                  <a:txBody>
                    <a:bodyPr/>
                    <a:lstStyle/>
                    <a:p>
                      <a:pPr marL="0" algn="l" defTabSz="685800" rtl="0" eaLnBrk="1" latinLnBrk="0" hangingPunct="1"/>
                      <a:r>
                        <a:rPr lang="en-US" sz="2000" kern="1200" dirty="0" smtClean="0">
                          <a:solidFill>
                            <a:schemeClr val="dk1"/>
                          </a:solidFill>
                          <a:latin typeface="+mn-lt"/>
                          <a:ea typeface="+mn-ea"/>
                          <a:cs typeface="+mn-cs"/>
                        </a:rPr>
                        <a:t>Roles &amp; Responsibilities, Contracting type</a:t>
                      </a:r>
                      <a:endParaRPr lang="en-US" sz="2000" kern="1200" dirty="0">
                        <a:solidFill>
                          <a:schemeClr val="dk1"/>
                        </a:solidFill>
                        <a:latin typeface="+mn-lt"/>
                        <a:ea typeface="+mn-ea"/>
                        <a:cs typeface="+mn-cs"/>
                      </a:endParaRPr>
                    </a:p>
                  </a:txBody>
                  <a:tcPr/>
                </a:tc>
                <a:extLst>
                  <a:ext uri="{0D108BD9-81ED-4DB2-BD59-A6C34878D82A}">
                    <a16:rowId xmlns:a16="http://schemas.microsoft.com/office/drawing/2014/main" xmlns="" val="2135519138"/>
                  </a:ext>
                </a:extLst>
              </a:tr>
              <a:tr h="370840">
                <a:tc>
                  <a:txBody>
                    <a:bodyPr/>
                    <a:lstStyle/>
                    <a:p>
                      <a:pPr marL="0" algn="l" defTabSz="685800" rtl="0" eaLnBrk="1" latinLnBrk="0" hangingPunct="1"/>
                      <a:r>
                        <a:rPr lang="en-US" sz="2000" kern="1200" dirty="0" smtClean="0">
                          <a:solidFill>
                            <a:schemeClr val="dk1"/>
                          </a:solidFill>
                          <a:latin typeface="+mn-lt"/>
                          <a:ea typeface="+mn-ea"/>
                          <a:cs typeface="+mn-cs"/>
                        </a:rPr>
                        <a:t>6</a:t>
                      </a:r>
                      <a:endParaRPr lang="en-US" sz="2000" kern="1200" dirty="0">
                        <a:solidFill>
                          <a:schemeClr val="dk1"/>
                        </a:solidFill>
                        <a:latin typeface="+mn-lt"/>
                        <a:ea typeface="+mn-ea"/>
                        <a:cs typeface="+mn-cs"/>
                      </a:endParaRPr>
                    </a:p>
                  </a:txBody>
                  <a:tcPr/>
                </a:tc>
                <a:tc>
                  <a:txBody>
                    <a:bodyPr/>
                    <a:lstStyle/>
                    <a:p>
                      <a:pPr marL="0" algn="l" defTabSz="685800" rtl="0" eaLnBrk="1" latinLnBrk="0" hangingPunct="1"/>
                      <a:r>
                        <a:rPr lang="en-US" sz="2000" kern="1200" dirty="0" smtClean="0">
                          <a:solidFill>
                            <a:schemeClr val="dk1"/>
                          </a:solidFill>
                          <a:latin typeface="+mn-lt"/>
                          <a:ea typeface="+mn-ea"/>
                          <a:cs typeface="+mn-cs"/>
                        </a:rPr>
                        <a:t>Operation &amp; Maintenance</a:t>
                      </a:r>
                      <a:endParaRPr lang="en-US" sz="2000" kern="1200" dirty="0">
                        <a:solidFill>
                          <a:schemeClr val="dk1"/>
                        </a:solidFill>
                        <a:latin typeface="+mn-lt"/>
                        <a:ea typeface="+mn-ea"/>
                        <a:cs typeface="+mn-cs"/>
                      </a:endParaRPr>
                    </a:p>
                  </a:txBody>
                  <a:tcPr/>
                </a:tc>
                <a:tc>
                  <a:txBody>
                    <a:bodyPr/>
                    <a:lstStyle/>
                    <a:p>
                      <a:pPr marL="0" algn="l" defTabSz="685800" rtl="0" eaLnBrk="1" latinLnBrk="0" hangingPunct="1"/>
                      <a:r>
                        <a:rPr lang="en-IN" sz="2000" kern="1200" dirty="0" smtClean="0">
                          <a:solidFill>
                            <a:schemeClr val="dk1"/>
                          </a:solidFill>
                          <a:latin typeface="+mn-lt"/>
                          <a:ea typeface="+mn-ea"/>
                          <a:cs typeface="+mn-cs"/>
                        </a:rPr>
                        <a:t>Staff requirements, Cleaning schedules, Consumables, etc.)</a:t>
                      </a:r>
                      <a:endParaRPr lang="en-US" sz="2000" kern="1200" dirty="0">
                        <a:solidFill>
                          <a:schemeClr val="dk1"/>
                        </a:solidFill>
                        <a:latin typeface="+mn-lt"/>
                        <a:ea typeface="+mn-ea"/>
                        <a:cs typeface="+mn-cs"/>
                      </a:endParaRPr>
                    </a:p>
                  </a:txBody>
                  <a:tcPr/>
                </a:tc>
                <a:extLst>
                  <a:ext uri="{0D108BD9-81ED-4DB2-BD59-A6C34878D82A}">
                    <a16:rowId xmlns:a16="http://schemas.microsoft.com/office/drawing/2014/main" xmlns="" val="2308827937"/>
                  </a:ext>
                </a:extLst>
              </a:tr>
              <a:tr h="468000">
                <a:tc>
                  <a:txBody>
                    <a:bodyPr/>
                    <a:lstStyle/>
                    <a:p>
                      <a:pPr marL="0" algn="l" defTabSz="685800" rtl="0" eaLnBrk="1" latinLnBrk="0" hangingPunct="1"/>
                      <a:r>
                        <a:rPr lang="en-US" sz="2000" kern="1200" dirty="0" smtClean="0">
                          <a:solidFill>
                            <a:schemeClr val="dk1"/>
                          </a:solidFill>
                          <a:latin typeface="+mn-lt"/>
                          <a:ea typeface="+mn-ea"/>
                          <a:cs typeface="+mn-cs"/>
                        </a:rPr>
                        <a:t>7</a:t>
                      </a:r>
                      <a:endParaRPr lang="en-US" sz="2000" kern="1200" dirty="0">
                        <a:solidFill>
                          <a:schemeClr val="dk1"/>
                        </a:solidFill>
                        <a:latin typeface="+mn-lt"/>
                        <a:ea typeface="+mn-ea"/>
                        <a:cs typeface="+mn-cs"/>
                      </a:endParaRPr>
                    </a:p>
                  </a:txBody>
                  <a:tcPr/>
                </a:tc>
                <a:tc>
                  <a:txBody>
                    <a:bodyPr/>
                    <a:lstStyle/>
                    <a:p>
                      <a:pPr marL="0" algn="l" defTabSz="685800" rtl="0" eaLnBrk="1" latinLnBrk="0" hangingPunct="1"/>
                      <a:r>
                        <a:rPr lang="en-IN" sz="2000" kern="1200" dirty="0" smtClean="0">
                          <a:solidFill>
                            <a:schemeClr val="dk1"/>
                          </a:solidFill>
                          <a:latin typeface="+mn-lt"/>
                          <a:ea typeface="+mn-ea"/>
                          <a:cs typeface="+mn-cs"/>
                        </a:rPr>
                        <a:t>Monitoring </a:t>
                      </a:r>
                      <a:endParaRPr lang="en-US" sz="2000" kern="1200" dirty="0">
                        <a:solidFill>
                          <a:schemeClr val="dk1"/>
                        </a:solidFill>
                        <a:latin typeface="+mn-lt"/>
                        <a:ea typeface="+mn-ea"/>
                        <a:cs typeface="+mn-cs"/>
                      </a:endParaRPr>
                    </a:p>
                  </a:txBody>
                  <a:tcPr/>
                </a:tc>
                <a:tc>
                  <a:txBody>
                    <a:bodyPr/>
                    <a:lstStyle/>
                    <a:p>
                      <a:pPr marL="0" algn="l" defTabSz="685800" rtl="0" eaLnBrk="1" latinLnBrk="0" hangingPunct="1"/>
                      <a:r>
                        <a:rPr lang="en-IN" sz="2000" kern="1200" dirty="0" smtClean="0">
                          <a:solidFill>
                            <a:schemeClr val="dk1"/>
                          </a:solidFill>
                          <a:latin typeface="+mn-lt"/>
                          <a:ea typeface="+mn-ea"/>
                          <a:cs typeface="+mn-cs"/>
                        </a:rPr>
                        <a:t>Monitoring and Reporting Process</a:t>
                      </a:r>
                      <a:endParaRPr lang="en-US" sz="2000" kern="1200" dirty="0">
                        <a:solidFill>
                          <a:schemeClr val="dk1"/>
                        </a:solidFill>
                        <a:latin typeface="+mn-lt"/>
                        <a:ea typeface="+mn-ea"/>
                        <a:cs typeface="+mn-cs"/>
                      </a:endParaRPr>
                    </a:p>
                  </a:txBody>
                  <a:tcPr/>
                </a:tc>
                <a:extLst>
                  <a:ext uri="{0D108BD9-81ED-4DB2-BD59-A6C34878D82A}">
                    <a16:rowId xmlns:a16="http://schemas.microsoft.com/office/drawing/2014/main" xmlns="" val="4117761621"/>
                  </a:ext>
                </a:extLst>
              </a:tr>
            </a:tbl>
          </a:graphicData>
        </a:graphic>
      </p:graphicFrame>
      <p:sp>
        <p:nvSpPr>
          <p:cNvPr id="5" name="Title 1"/>
          <p:cNvSpPr txBox="1">
            <a:spLocks/>
          </p:cNvSpPr>
          <p:nvPr/>
        </p:nvSpPr>
        <p:spPr>
          <a:xfrm>
            <a:off x="748256" y="356985"/>
            <a:ext cx="8192544" cy="12051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dirty="0"/>
              <a:t>Stages involved  in CTs &amp; PTs </a:t>
            </a:r>
            <a:endParaRPr lang="en-IN"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3859448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8" y="1447803"/>
            <a:ext cx="9138021" cy="5410197"/>
          </a:xfrm>
          <a:prstGeom prst="rect">
            <a:avLst/>
          </a:prstGeom>
          <a:blipFill>
            <a:blip r:embed="rId3"/>
            <a:tile tx="0" ty="0" sx="100000" sy="100000" flip="none" algn="tl"/>
          </a:blipFill>
        </p:spPr>
        <p:txBody>
          <a:bodyPr wrap="square" lIns="64310" tIns="32155" rIns="64310" bIns="32155" rtlCol="0">
            <a:noAutofit/>
          </a:bodyPr>
          <a:lstStyle/>
          <a:p>
            <a:pPr algn="ctr"/>
            <a:endParaRPr lang="en-US" sz="2500" dirty="0" smtClean="0"/>
          </a:p>
          <a:p>
            <a:pPr algn="ctr"/>
            <a:endParaRPr lang="en-US" sz="2500" b="1" dirty="0" smtClean="0"/>
          </a:p>
          <a:p>
            <a:pPr algn="ctr"/>
            <a:endParaRPr lang="en-US" sz="3200" b="1" dirty="0" smtClean="0"/>
          </a:p>
          <a:p>
            <a:pPr algn="ctr"/>
            <a:endParaRPr lang="en-US" sz="3200" b="1" dirty="0" smtClean="0"/>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919" y="2455724"/>
            <a:ext cx="5188080" cy="440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925792" y="1447804"/>
            <a:ext cx="5218206" cy="1007920"/>
          </a:xfrm>
          <a:prstGeom prst="rect">
            <a:avLst/>
          </a:prstGeom>
          <a:solidFill>
            <a:schemeClr val="tx2">
              <a:lumMod val="40000"/>
              <a:lumOff val="60000"/>
            </a:schemeClr>
          </a:solidFill>
        </p:spPr>
        <p:txBody>
          <a:bodyPr wrap="square" rtlCol="0" anchor="ctr">
            <a:noAutofit/>
          </a:bodyPr>
          <a:lstStyle/>
          <a:p>
            <a:pPr algn="ctr"/>
            <a:endParaRPr lang="en-US" sz="48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7304" y="0"/>
            <a:ext cx="9143999" cy="1447802"/>
          </a:xfrm>
          <a:prstGeom prst="rect">
            <a:avLst/>
          </a:prstGeom>
          <a:solidFill>
            <a:schemeClr val="bg1"/>
          </a:solidFill>
        </p:spPr>
        <p:txBody>
          <a:bodyPr wrap="square" rtlCol="0">
            <a:noAutofit/>
          </a:bodyPr>
          <a:lstStyle/>
          <a:p>
            <a:endParaRPr lang="en-US" dirty="0"/>
          </a:p>
        </p:txBody>
      </p:sp>
      <p:pic>
        <p:nvPicPr>
          <p:cNvPr id="9" name="Picture 2" descr="E:\ROTARY_ALL_DRIVE_E\RI District 3012\RI DIST 3012 2020-21\theme20-21_en\Theme 2020-21 for web\T2021EN_Lockup_RG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79304" y="266701"/>
            <a:ext cx="641999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7304" y="1447802"/>
            <a:ext cx="3938614" cy="1066797"/>
          </a:xfrm>
          <a:prstGeom prst="rect">
            <a:avLst/>
          </a:prstGeom>
          <a:solidFill>
            <a:schemeClr val="accent4">
              <a:lumMod val="20000"/>
              <a:lumOff val="80000"/>
            </a:schemeClr>
          </a:solidFill>
          <a:ln>
            <a:noFill/>
          </a:ln>
          <a:extLst/>
        </p:spPr>
      </p:pic>
      <p:pic>
        <p:nvPicPr>
          <p:cNvPr id="12"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7304" y="3581400"/>
            <a:ext cx="3868896" cy="1183271"/>
          </a:xfrm>
          <a:prstGeom prst="rect">
            <a:avLst/>
          </a:prstGeom>
          <a:solidFill>
            <a:schemeClr val="accent4">
              <a:lumMod val="40000"/>
              <a:lumOff val="60000"/>
            </a:schemeClr>
          </a:solidFill>
          <a:ln>
            <a:noFill/>
          </a:ln>
          <a:extLst/>
        </p:spPr>
      </p:pic>
      <p:pic>
        <p:nvPicPr>
          <p:cNvPr id="13"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7304" y="5486401"/>
            <a:ext cx="386889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Plus 13"/>
          <p:cNvSpPr/>
          <p:nvPr/>
        </p:nvSpPr>
        <p:spPr>
          <a:xfrm>
            <a:off x="1571259" y="2800703"/>
            <a:ext cx="486141" cy="475897"/>
          </a:xfrm>
          <a:prstGeom prst="mathPlu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4303" tIns="32151" rIns="64303" bIns="32151" rtlCol="0" anchor="ctr"/>
          <a:lstStyle/>
          <a:p>
            <a:pPr algn="ctr"/>
            <a:endParaRPr lang="en-US" sz="1300"/>
          </a:p>
        </p:txBody>
      </p:sp>
      <p:sp>
        <p:nvSpPr>
          <p:cNvPr id="15" name="Plus 14"/>
          <p:cNvSpPr/>
          <p:nvPr/>
        </p:nvSpPr>
        <p:spPr>
          <a:xfrm>
            <a:off x="1517674" y="4876800"/>
            <a:ext cx="539726" cy="482268"/>
          </a:xfrm>
          <a:prstGeom prst="mathPlu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4303" tIns="32151" rIns="64303" bIns="32151" rtlCol="0" anchor="ctr"/>
          <a:lstStyle/>
          <a:p>
            <a:pPr algn="ctr"/>
            <a:endParaRPr lang="en-US" sz="1300"/>
          </a:p>
        </p:txBody>
      </p:sp>
      <p:pic>
        <p:nvPicPr>
          <p:cNvPr id="3074"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791200" y="1447804"/>
            <a:ext cx="2000250" cy="97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384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3505" y="1106631"/>
            <a:ext cx="5119144" cy="4594776"/>
          </a:xfrm>
        </p:spPr>
        <p:txBody>
          <a:bodyPr>
            <a:noAutofit/>
          </a:bodyPr>
          <a:lstStyle/>
          <a:p>
            <a:pPr>
              <a:spcBef>
                <a:spcPts val="0"/>
              </a:spcBef>
              <a:spcAft>
                <a:spcPts val="2400"/>
              </a:spcAft>
            </a:pPr>
            <a:r>
              <a:rPr lang="en-US" dirty="0"/>
              <a:t>WASH in Schools refers to water, sanitation and hygiene infrastructure and services in school. </a:t>
            </a:r>
          </a:p>
          <a:p>
            <a:pPr>
              <a:spcBef>
                <a:spcPts val="0"/>
              </a:spcBef>
              <a:spcAft>
                <a:spcPts val="2400"/>
              </a:spcAft>
            </a:pPr>
            <a:r>
              <a:rPr lang="en-US" dirty="0" err="1"/>
              <a:t>WinS</a:t>
            </a:r>
            <a:r>
              <a:rPr lang="en-US" dirty="0"/>
              <a:t> is acronym for WASH in schools </a:t>
            </a:r>
          </a:p>
          <a:p>
            <a:pPr>
              <a:spcBef>
                <a:spcPts val="0"/>
              </a:spcBef>
              <a:spcAft>
                <a:spcPts val="2400"/>
              </a:spcAft>
            </a:pPr>
            <a:r>
              <a:rPr lang="en-US" dirty="0"/>
              <a:t>WASH in Schools is a flagship program of Rotary  India.</a:t>
            </a:r>
          </a:p>
          <a:p>
            <a:pPr>
              <a:spcBef>
                <a:spcPts val="0"/>
              </a:spcBef>
              <a:spcAft>
                <a:spcPts val="2400"/>
              </a:spcAft>
            </a:pPr>
            <a:r>
              <a:rPr lang="en-US" dirty="0"/>
              <a:t>Rotary in India is engaged in over 30,000 schools across India for WASH in Schools benefitting over 6 million children and 5 million families. </a:t>
            </a:r>
          </a:p>
          <a:p>
            <a:pPr>
              <a:spcBef>
                <a:spcPts val="0"/>
              </a:spcBef>
              <a:spcAft>
                <a:spcPts val="2400"/>
              </a:spcAft>
            </a:pPr>
            <a:r>
              <a:rPr lang="en-US" dirty="0"/>
              <a:t>It is an integral part of WASH in Schools Target Challenge launched by TRF  in 2016.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8"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57897" y="0"/>
            <a:ext cx="2938491" cy="221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57900" y="4203081"/>
            <a:ext cx="2938489" cy="1998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57899" y="2145681"/>
            <a:ext cx="294110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748256" y="356985"/>
            <a:ext cx="8192544" cy="12051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dirty="0"/>
              <a:t>WASH in Schools (</a:t>
            </a:r>
            <a:r>
              <a:rPr lang="en-US" sz="4000" dirty="0" err="1"/>
              <a:t>WinS</a:t>
            </a:r>
            <a:r>
              <a:rPr lang="en-US" sz="4000" dirty="0"/>
              <a:t>)</a:t>
            </a:r>
            <a:endParaRPr lang="en-IN" sz="4000" dirty="0"/>
          </a:p>
        </p:txBody>
      </p:sp>
    </p:spTree>
    <p:extLst>
      <p:ext uri="{BB962C8B-B14F-4D97-AF65-F5344CB8AC3E}">
        <p14:creationId xmlns:p14="http://schemas.microsoft.com/office/powerpoint/2010/main" val="3397867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3505" y="1106631"/>
            <a:ext cx="5119144" cy="5593976"/>
          </a:xfrm>
        </p:spPr>
        <p:txBody>
          <a:bodyPr>
            <a:noAutofit/>
          </a:bodyPr>
          <a:lstStyle/>
          <a:p>
            <a:pPr>
              <a:spcBef>
                <a:spcPts val="0"/>
              </a:spcBef>
              <a:spcAft>
                <a:spcPts val="2400"/>
              </a:spcAft>
            </a:pPr>
            <a:r>
              <a:rPr lang="en-US" dirty="0"/>
              <a:t>There are 15,50,000 schools in India &amp; out of these 70% are govt. schools. </a:t>
            </a:r>
          </a:p>
          <a:p>
            <a:pPr>
              <a:spcBef>
                <a:spcPts val="0"/>
              </a:spcBef>
              <a:spcAft>
                <a:spcPts val="2400"/>
              </a:spcAft>
            </a:pPr>
            <a:r>
              <a:rPr lang="en-US" dirty="0"/>
              <a:t>95.2% of schools have functional separate toilet for girls. </a:t>
            </a:r>
          </a:p>
          <a:p>
            <a:pPr>
              <a:spcBef>
                <a:spcPts val="0"/>
              </a:spcBef>
              <a:spcAft>
                <a:spcPts val="2400"/>
              </a:spcAft>
            </a:pPr>
            <a:r>
              <a:rPr lang="en-US" dirty="0"/>
              <a:t>93.2% of schools have functional separate toilet for boys. </a:t>
            </a:r>
          </a:p>
          <a:p>
            <a:pPr>
              <a:spcBef>
                <a:spcPts val="0"/>
              </a:spcBef>
              <a:spcAft>
                <a:spcPts val="2400"/>
              </a:spcAft>
            </a:pPr>
            <a:r>
              <a:rPr lang="en-US" dirty="0"/>
              <a:t>90.7% of schools have functional drinking water facilities. </a:t>
            </a:r>
          </a:p>
          <a:p>
            <a:pPr>
              <a:spcBef>
                <a:spcPts val="0"/>
              </a:spcBef>
              <a:spcAft>
                <a:spcPts val="2400"/>
              </a:spcAft>
            </a:pPr>
            <a:r>
              <a:rPr lang="en-US" dirty="0"/>
              <a:t>Only 54% of schools have handwashing facilities with soap.  </a:t>
            </a:r>
          </a:p>
          <a:p>
            <a:pPr marL="0" indent="0">
              <a:spcBef>
                <a:spcPts val="0"/>
              </a:spcBef>
              <a:spcAft>
                <a:spcPts val="2400"/>
              </a:spcAft>
              <a:buNone/>
            </a:pPr>
            <a:r>
              <a:rPr lang="en-US" dirty="0"/>
              <a:t>(Source UDISE 2018-19 &amp; UNICEF-2018)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5" name="Title 1"/>
          <p:cNvSpPr txBox="1">
            <a:spLocks/>
          </p:cNvSpPr>
          <p:nvPr/>
        </p:nvSpPr>
        <p:spPr>
          <a:xfrm>
            <a:off x="748256" y="356985"/>
            <a:ext cx="8192544" cy="12051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dirty="0"/>
              <a:t>Coverage of WASH in Schools</a:t>
            </a:r>
            <a:endParaRPr lang="en-IN" sz="4000" dirty="0"/>
          </a:p>
        </p:txBody>
      </p:sp>
      <p:pic>
        <p:nvPicPr>
          <p:cNvPr id="11" name="Picture 10"/>
          <p:cNvPicPr/>
          <p:nvPr/>
        </p:nvPicPr>
        <p:blipFill rotWithShape="1">
          <a:blip r:embed="rId3" cstate="email">
            <a:extLst>
              <a:ext uri="{28A0092B-C50C-407E-A947-70E740481C1C}">
                <a14:useLocalDpi xmlns:a14="http://schemas.microsoft.com/office/drawing/2010/main"/>
              </a:ext>
            </a:extLst>
          </a:blip>
          <a:srcRect/>
          <a:stretch/>
        </p:blipFill>
        <p:spPr bwMode="auto">
          <a:xfrm>
            <a:off x="5981701" y="1091961"/>
            <a:ext cx="2951126" cy="50795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3103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86931" y="2946400"/>
            <a:ext cx="2826838" cy="1447800"/>
          </a:xfrm>
          <a:prstGeom prst="rect">
            <a:avLst/>
          </a:prstGeom>
          <a:solidFill>
            <a:srgbClr val="0070C0"/>
          </a:solidFill>
        </p:spPr>
        <p:txBody>
          <a:bodyPr wrap="square" rtlCol="0" anchor="ctr">
            <a:noAutofit/>
          </a:bodyPr>
          <a:lstStyle/>
          <a:p>
            <a:pPr marL="342900" indent="-285750" algn="ctr">
              <a:buClr>
                <a:srgbClr val="83D3FE"/>
              </a:buClr>
            </a:pPr>
            <a:r>
              <a:rPr lang="en-US" sz="3200" b="1" dirty="0">
                <a:solidFill>
                  <a:schemeClr val="bg1"/>
                </a:solidFill>
                <a:latin typeface="Arial Narrow" panose="020B0606020202030204" pitchFamily="34" charset="0"/>
                <a:ea typeface="ＭＳ Ｐゴシック" charset="-128"/>
              </a:rPr>
              <a:t>Increased Attendance  </a:t>
            </a:r>
          </a:p>
        </p:txBody>
      </p:sp>
      <p:sp>
        <p:nvSpPr>
          <p:cNvPr id="6" name="TextBox 5"/>
          <p:cNvSpPr txBox="1"/>
          <p:nvPr/>
        </p:nvSpPr>
        <p:spPr>
          <a:xfrm>
            <a:off x="3583214" y="1230595"/>
            <a:ext cx="2830556" cy="1534727"/>
          </a:xfrm>
          <a:prstGeom prst="rect">
            <a:avLst/>
          </a:prstGeom>
          <a:solidFill>
            <a:schemeClr val="accent5"/>
          </a:solidFill>
        </p:spPr>
        <p:txBody>
          <a:bodyPr wrap="square" rtlCol="0" anchor="ctr">
            <a:noAutofit/>
          </a:bodyPr>
          <a:lstStyle/>
          <a:p>
            <a:pPr marL="342900" indent="-285750" algn="ctr">
              <a:buClr>
                <a:srgbClr val="83D3FE"/>
              </a:buClr>
            </a:pPr>
            <a:r>
              <a:rPr lang="en-US" sz="3200" b="1" dirty="0" smtClean="0">
                <a:solidFill>
                  <a:schemeClr val="bg1"/>
                </a:solidFill>
                <a:latin typeface="Arial Narrow" panose="020B0606020202030204" pitchFamily="34" charset="0"/>
                <a:ea typeface="ＭＳ Ｐゴシック" charset="-128"/>
              </a:rPr>
              <a:t>Increased</a:t>
            </a:r>
            <a:endParaRPr lang="en-US" sz="3200" b="1" dirty="0">
              <a:solidFill>
                <a:schemeClr val="bg1"/>
              </a:solidFill>
              <a:latin typeface="Arial Narrow" panose="020B0606020202030204" pitchFamily="34" charset="0"/>
              <a:ea typeface="ＭＳ Ｐゴシック" charset="-128"/>
            </a:endParaRPr>
          </a:p>
          <a:p>
            <a:pPr marL="342900" indent="-285750" algn="ctr">
              <a:buClr>
                <a:srgbClr val="83D3FE"/>
              </a:buClr>
            </a:pPr>
            <a:r>
              <a:rPr lang="en-US" sz="3200" b="1" dirty="0" smtClean="0">
                <a:solidFill>
                  <a:schemeClr val="bg1"/>
                </a:solidFill>
                <a:latin typeface="Arial Narrow" panose="020B0606020202030204" pitchFamily="34" charset="0"/>
                <a:ea typeface="ＭＳ Ｐゴシック" charset="-128"/>
              </a:rPr>
              <a:t>Enrolment </a:t>
            </a:r>
            <a:endParaRPr lang="en-US" sz="3200" b="1" dirty="0">
              <a:solidFill>
                <a:schemeClr val="bg1"/>
              </a:solidFill>
              <a:latin typeface="Arial Narrow" panose="020B0606020202030204" pitchFamily="34" charset="0"/>
              <a:ea typeface="ＭＳ Ｐゴシック" charset="-128"/>
            </a:endParaRPr>
          </a:p>
        </p:txBody>
      </p:sp>
      <p:sp>
        <p:nvSpPr>
          <p:cNvPr id="2" name="TextBox 1"/>
          <p:cNvSpPr txBox="1">
            <a:spLocks/>
          </p:cNvSpPr>
          <p:nvPr/>
        </p:nvSpPr>
        <p:spPr>
          <a:xfrm>
            <a:off x="711199" y="1230595"/>
            <a:ext cx="2754355" cy="1534727"/>
          </a:xfrm>
          <a:prstGeom prst="rect">
            <a:avLst/>
          </a:prstGeom>
          <a:solidFill>
            <a:schemeClr val="accent2"/>
          </a:solidFill>
        </p:spPr>
        <p:txBody>
          <a:bodyPr wrap="square" rtlCol="0">
            <a:noAutofit/>
          </a:bodyPr>
          <a:lstStyle/>
          <a:p>
            <a:pPr marL="342900" indent="-285750" algn="ctr">
              <a:buClr>
                <a:srgbClr val="83D3FE"/>
              </a:buClr>
            </a:pPr>
            <a:r>
              <a:rPr lang="en-US" sz="3600" b="1" dirty="0" smtClean="0">
                <a:solidFill>
                  <a:schemeClr val="bg1"/>
                </a:solidFill>
                <a:latin typeface="Arial Narrow" panose="020B0606020202030204" pitchFamily="34" charset="0"/>
                <a:ea typeface="ＭＳ Ｐゴシック" charset="-128"/>
              </a:rPr>
              <a:t>Gender</a:t>
            </a:r>
          </a:p>
          <a:p>
            <a:pPr marL="342900" indent="-285750" algn="ctr">
              <a:buClr>
                <a:srgbClr val="83D3FE"/>
              </a:buClr>
            </a:pPr>
            <a:r>
              <a:rPr lang="en-US" sz="3600" b="1" dirty="0" smtClean="0">
                <a:solidFill>
                  <a:schemeClr val="bg1"/>
                </a:solidFill>
                <a:latin typeface="Arial Narrow" panose="020B0606020202030204" pitchFamily="34" charset="0"/>
                <a:ea typeface="ＭＳ Ｐゴシック" charset="-128"/>
              </a:rPr>
              <a:t>Equity</a:t>
            </a:r>
            <a:endParaRPr lang="en-US" sz="3600" b="1" dirty="0">
              <a:solidFill>
                <a:schemeClr val="bg1"/>
              </a:solidFill>
              <a:latin typeface="Arial Narrow" panose="020B0606020202030204" pitchFamily="34" charset="0"/>
              <a:ea typeface="ＭＳ Ｐゴシック" charset="-128"/>
            </a:endParaRPr>
          </a:p>
        </p:txBody>
      </p:sp>
      <p:sp>
        <p:nvSpPr>
          <p:cNvPr id="8" name="TextBox 7"/>
          <p:cNvSpPr txBox="1"/>
          <p:nvPr/>
        </p:nvSpPr>
        <p:spPr>
          <a:xfrm>
            <a:off x="711199" y="2946400"/>
            <a:ext cx="2754355" cy="1447800"/>
          </a:xfrm>
          <a:prstGeom prst="rect">
            <a:avLst/>
          </a:prstGeom>
          <a:solidFill>
            <a:srgbClr val="7030A0"/>
          </a:solidFill>
        </p:spPr>
        <p:txBody>
          <a:bodyPr wrap="square" rtlCol="0" anchor="ctr">
            <a:noAutofit/>
          </a:bodyPr>
          <a:lstStyle/>
          <a:p>
            <a:pPr marL="342900" indent="-285750" algn="ctr">
              <a:buClr>
                <a:srgbClr val="83D3FE"/>
              </a:buClr>
            </a:pPr>
            <a:r>
              <a:rPr lang="en-US" sz="3200" b="1" dirty="0">
                <a:solidFill>
                  <a:schemeClr val="bg1"/>
                </a:solidFill>
                <a:latin typeface="Arial Narrow" panose="020B0606020202030204" pitchFamily="34" charset="0"/>
                <a:ea typeface="ＭＳ Ｐゴシック" charset="-128"/>
              </a:rPr>
              <a:t>Better Education Outcomes </a:t>
            </a:r>
          </a:p>
        </p:txBody>
      </p:sp>
      <p:sp>
        <p:nvSpPr>
          <p:cNvPr id="10" name="TextBox 9"/>
          <p:cNvSpPr txBox="1"/>
          <p:nvPr/>
        </p:nvSpPr>
        <p:spPr>
          <a:xfrm>
            <a:off x="3587298" y="4508500"/>
            <a:ext cx="2826471" cy="1642303"/>
          </a:xfrm>
          <a:prstGeom prst="rect">
            <a:avLst/>
          </a:prstGeom>
          <a:solidFill>
            <a:schemeClr val="accent6"/>
          </a:solidFill>
        </p:spPr>
        <p:txBody>
          <a:bodyPr wrap="square" rtlCol="0" anchor="ctr">
            <a:noAutofit/>
          </a:bodyPr>
          <a:lstStyle/>
          <a:p>
            <a:pPr marL="342900" indent="-285750" algn="ctr">
              <a:buClr>
                <a:srgbClr val="83D3FE"/>
              </a:buClr>
            </a:pPr>
            <a:r>
              <a:rPr lang="en-US" sz="3200" b="1" dirty="0">
                <a:solidFill>
                  <a:schemeClr val="bg1"/>
                </a:solidFill>
                <a:latin typeface="Arial Narrow" panose="020B0606020202030204" pitchFamily="34" charset="0"/>
                <a:ea typeface="ＭＳ Ｐゴシック" charset="-128"/>
              </a:rPr>
              <a:t>Children as Agents of Change</a:t>
            </a:r>
          </a:p>
        </p:txBody>
      </p:sp>
      <p:sp>
        <p:nvSpPr>
          <p:cNvPr id="9" name="TextBox 8"/>
          <p:cNvSpPr txBox="1"/>
          <p:nvPr/>
        </p:nvSpPr>
        <p:spPr>
          <a:xfrm>
            <a:off x="711199" y="4508500"/>
            <a:ext cx="2754355" cy="1630618"/>
          </a:xfrm>
          <a:prstGeom prst="rect">
            <a:avLst/>
          </a:prstGeom>
          <a:solidFill>
            <a:srgbClr val="00B050"/>
          </a:solidFill>
        </p:spPr>
        <p:txBody>
          <a:bodyPr wrap="square" rtlCol="0" anchor="ctr">
            <a:noAutofit/>
          </a:bodyPr>
          <a:lstStyle/>
          <a:p>
            <a:pPr marL="342900" indent="-285750" algn="ctr">
              <a:buClr>
                <a:srgbClr val="83D3FE"/>
              </a:buClr>
            </a:pPr>
            <a:r>
              <a:rPr lang="en-US" sz="3200" b="1" dirty="0">
                <a:solidFill>
                  <a:schemeClr val="bg1"/>
                </a:solidFill>
                <a:latin typeface="Arial Narrow" panose="020B0606020202030204" pitchFamily="34" charset="0"/>
                <a:ea typeface="ＭＳ Ｐゴシック" charset="-128"/>
              </a:rPr>
              <a:t>Healthy </a:t>
            </a:r>
          </a:p>
          <a:p>
            <a:pPr marL="342900" indent="-285750" algn="ctr">
              <a:buClr>
                <a:srgbClr val="83D3FE"/>
              </a:buClr>
            </a:pPr>
            <a:r>
              <a:rPr lang="en-US" sz="3200" b="1" dirty="0">
                <a:solidFill>
                  <a:schemeClr val="bg1"/>
                </a:solidFill>
                <a:latin typeface="Arial Narrow" panose="020B0606020202030204" pitchFamily="34" charset="0"/>
                <a:ea typeface="ＭＳ Ｐゴシック" charset="-128"/>
              </a:rPr>
              <a:t>Generations of Children</a:t>
            </a:r>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527800" y="2946400"/>
            <a:ext cx="23749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1074" y="1230595"/>
            <a:ext cx="2344358" cy="153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pcor\Desktop\Sanitation &amp; Hygiene\RISM Brochure Matter\18767403_10155530657596476_8751729257278524724_n (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38947" y="4508500"/>
            <a:ext cx="2357247" cy="16423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16" name="Title 1"/>
          <p:cNvSpPr txBox="1">
            <a:spLocks/>
          </p:cNvSpPr>
          <p:nvPr/>
        </p:nvSpPr>
        <p:spPr>
          <a:xfrm>
            <a:off x="748256" y="356985"/>
            <a:ext cx="8192544" cy="12051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dirty="0"/>
              <a:t>Benefits of WASH in Schools</a:t>
            </a:r>
            <a:endParaRPr lang="en-IN" sz="4000" dirty="0"/>
          </a:p>
        </p:txBody>
      </p:sp>
    </p:spTree>
    <p:extLst>
      <p:ext uri="{BB962C8B-B14F-4D97-AF65-F5344CB8AC3E}">
        <p14:creationId xmlns:p14="http://schemas.microsoft.com/office/powerpoint/2010/main" val="119593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3508748800"/>
              </p:ext>
            </p:extLst>
          </p:nvPr>
        </p:nvGraphicFramePr>
        <p:xfrm>
          <a:off x="773656" y="1016000"/>
          <a:ext cx="7353300" cy="584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5" name="Title 1"/>
          <p:cNvSpPr txBox="1">
            <a:spLocks/>
          </p:cNvSpPr>
          <p:nvPr/>
        </p:nvSpPr>
        <p:spPr>
          <a:xfrm>
            <a:off x="773656" y="382385"/>
            <a:ext cx="8205244" cy="811415"/>
          </a:xfrm>
          <a:prstGeom prst="rect">
            <a:avLst/>
          </a:prstGeom>
        </p:spPr>
        <p:txBody>
          <a:bodyPr>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dirty="0"/>
              <a:t>Essential Elements of </a:t>
            </a:r>
            <a:r>
              <a:rPr lang="en-US" sz="4000" dirty="0" err="1"/>
              <a:t>WinS</a:t>
            </a:r>
            <a:endParaRPr lang="en-IN" sz="4000" dirty="0"/>
          </a:p>
        </p:txBody>
      </p:sp>
    </p:spTree>
    <p:extLst>
      <p:ext uri="{BB962C8B-B14F-4D97-AF65-F5344CB8AC3E}">
        <p14:creationId xmlns:p14="http://schemas.microsoft.com/office/powerpoint/2010/main" val="1005138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6" y="382385"/>
            <a:ext cx="5322344" cy="811415"/>
          </a:xfrm>
        </p:spPr>
        <p:txBody>
          <a:bodyPr>
            <a:noAutofit/>
          </a:bodyPr>
          <a:lstStyle/>
          <a:p>
            <a:r>
              <a:rPr lang="en-US" sz="4000" dirty="0"/>
              <a:t>Defining Success for WASH in Schools</a:t>
            </a:r>
            <a:endParaRPr lang="en-IN"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2284028881"/>
              </p:ext>
            </p:extLst>
          </p:nvPr>
        </p:nvGraphicFramePr>
        <p:xfrm>
          <a:off x="912813" y="1777998"/>
          <a:ext cx="4967287" cy="4724400"/>
        </p:xfrm>
        <a:graphic>
          <a:graphicData uri="http://schemas.openxmlformats.org/drawingml/2006/table">
            <a:tbl>
              <a:tblPr firstRow="1" bandRow="1">
                <a:tableStyleId>{5C22544A-7EE6-4342-B048-85BDC9FD1C3A}</a:tableStyleId>
              </a:tblPr>
              <a:tblGrid>
                <a:gridCol w="4967287">
                  <a:extLst>
                    <a:ext uri="{9D8B030D-6E8A-4147-A177-3AD203B41FA5}">
                      <a16:colId xmlns:a16="http://schemas.microsoft.com/office/drawing/2014/main" xmlns="" val="1910264423"/>
                    </a:ext>
                  </a:extLst>
                </a:gridCol>
              </a:tblGrid>
              <a:tr h="787400">
                <a:tc>
                  <a:txBody>
                    <a:bodyPr/>
                    <a:lstStyle/>
                    <a:p>
                      <a:pPr marL="342900" indent="-342900">
                        <a:buFont typeface="Arial" panose="020B0604020202020204" pitchFamily="34" charset="0"/>
                        <a:buChar char="•"/>
                      </a:pPr>
                      <a:r>
                        <a:rPr lang="en-US" sz="2400" b="1" kern="1200" dirty="0" smtClean="0">
                          <a:solidFill>
                            <a:srgbClr val="171312"/>
                          </a:solidFill>
                          <a:effectLst/>
                          <a:latin typeface="+mn-lt"/>
                          <a:ea typeface="+mn-ea"/>
                          <a:cs typeface="+mn-cs"/>
                        </a:rPr>
                        <a:t>Implement Hardware Changes</a:t>
                      </a:r>
                      <a:endParaRPr lang="en-IN" sz="2800" b="1" kern="1200" dirty="0">
                        <a:solidFill>
                          <a:srgbClr val="171312"/>
                        </a:solidFill>
                        <a:effectLst/>
                        <a:latin typeface="+mn-lt"/>
                        <a:ea typeface="+mn-ea"/>
                        <a:cs typeface="+mn-cs"/>
                      </a:endParaRPr>
                    </a:p>
                  </a:txBody>
                  <a:tcPr anchor="ctr">
                    <a:solidFill>
                      <a:srgbClr val="D1E3D5"/>
                    </a:solidFill>
                  </a:tcPr>
                </a:tc>
                <a:extLst>
                  <a:ext uri="{0D108BD9-81ED-4DB2-BD59-A6C34878D82A}">
                    <a16:rowId xmlns:a16="http://schemas.microsoft.com/office/drawing/2014/main" xmlns="" val="3753769528"/>
                  </a:ext>
                </a:extLst>
              </a:tr>
              <a:tr h="787400">
                <a:tc>
                  <a:txBody>
                    <a:bodyPr/>
                    <a:lstStyle/>
                    <a:p>
                      <a:pPr marL="342900" lvl="0" indent="-342900" algn="l" defTabSz="685800" rtl="0" eaLnBrk="1" latinLnBrk="0" hangingPunct="1">
                        <a:buFont typeface="Arial" panose="020B0604020202020204" pitchFamily="34" charset="0"/>
                        <a:buChar char="•"/>
                      </a:pPr>
                      <a:r>
                        <a:rPr lang="en-US" sz="2400" b="1" kern="1200" dirty="0" smtClean="0">
                          <a:solidFill>
                            <a:srgbClr val="171312"/>
                          </a:solidFill>
                          <a:effectLst/>
                          <a:latin typeface="+mn-lt"/>
                          <a:ea typeface="+mn-ea"/>
                          <a:cs typeface="+mn-cs"/>
                        </a:rPr>
                        <a:t>Implement Software Changes</a:t>
                      </a:r>
                      <a:endParaRPr lang="en-IN" sz="2400" b="1" kern="1200" dirty="0">
                        <a:solidFill>
                          <a:srgbClr val="171312"/>
                        </a:solidFill>
                        <a:effectLst/>
                        <a:latin typeface="+mn-lt"/>
                        <a:ea typeface="+mn-ea"/>
                        <a:cs typeface="+mn-cs"/>
                      </a:endParaRPr>
                    </a:p>
                  </a:txBody>
                  <a:tcPr anchor="ctr">
                    <a:solidFill>
                      <a:srgbClr val="E9F2EB"/>
                    </a:solidFill>
                  </a:tcPr>
                </a:tc>
                <a:extLst>
                  <a:ext uri="{0D108BD9-81ED-4DB2-BD59-A6C34878D82A}">
                    <a16:rowId xmlns:a16="http://schemas.microsoft.com/office/drawing/2014/main" xmlns="" val="127277192"/>
                  </a:ext>
                </a:extLst>
              </a:tr>
              <a:tr h="787400">
                <a:tc>
                  <a:txBody>
                    <a:bodyPr/>
                    <a:lstStyle/>
                    <a:p>
                      <a:pPr marL="342900" indent="-342900">
                        <a:buFont typeface="Arial" panose="020B0604020202020204" pitchFamily="34" charset="0"/>
                        <a:buChar char="•"/>
                      </a:pPr>
                      <a:r>
                        <a:rPr lang="en-US" sz="2400" b="1" kern="1200" dirty="0" smtClean="0">
                          <a:solidFill>
                            <a:srgbClr val="171312"/>
                          </a:solidFill>
                          <a:effectLst/>
                          <a:latin typeface="+mn-lt"/>
                          <a:ea typeface="+mn-ea"/>
                          <a:cs typeface="+mn-cs"/>
                        </a:rPr>
                        <a:t>Engage Stakeholders</a:t>
                      </a:r>
                      <a:endParaRPr lang="en-IN" sz="2400" b="1" kern="1200" dirty="0">
                        <a:solidFill>
                          <a:srgbClr val="171312"/>
                        </a:solidFill>
                        <a:effectLst/>
                        <a:latin typeface="+mn-lt"/>
                        <a:ea typeface="+mn-ea"/>
                        <a:cs typeface="+mn-cs"/>
                      </a:endParaRPr>
                    </a:p>
                  </a:txBody>
                  <a:tcPr anchor="ctr">
                    <a:solidFill>
                      <a:srgbClr val="D1E3D5"/>
                    </a:solidFill>
                  </a:tcPr>
                </a:tc>
                <a:extLst>
                  <a:ext uri="{0D108BD9-81ED-4DB2-BD59-A6C34878D82A}">
                    <a16:rowId xmlns:a16="http://schemas.microsoft.com/office/drawing/2014/main" xmlns="" val="925533227"/>
                  </a:ext>
                </a:extLst>
              </a:tr>
              <a:tr h="787400">
                <a:tc>
                  <a:txBody>
                    <a:bodyPr/>
                    <a:lstStyle/>
                    <a:p>
                      <a:pPr marL="342900" indent="-342900">
                        <a:buFont typeface="Arial" panose="020B0604020202020204" pitchFamily="34" charset="0"/>
                        <a:buChar char="•"/>
                      </a:pPr>
                      <a:r>
                        <a:rPr lang="en-US" sz="2400" b="1" kern="1200" dirty="0" smtClean="0">
                          <a:solidFill>
                            <a:srgbClr val="171312"/>
                          </a:solidFill>
                          <a:effectLst/>
                          <a:latin typeface="+mn-lt"/>
                          <a:ea typeface="+mn-ea"/>
                          <a:cs typeface="+mn-cs"/>
                        </a:rPr>
                        <a:t>Monitor Operations</a:t>
                      </a:r>
                      <a:endParaRPr lang="en-IN" sz="2400" b="1" kern="1200" dirty="0">
                        <a:solidFill>
                          <a:srgbClr val="171312"/>
                        </a:solidFill>
                        <a:effectLst/>
                        <a:latin typeface="+mn-lt"/>
                        <a:ea typeface="+mn-ea"/>
                        <a:cs typeface="+mn-cs"/>
                      </a:endParaRPr>
                    </a:p>
                  </a:txBody>
                  <a:tcPr anchor="ctr">
                    <a:solidFill>
                      <a:srgbClr val="E9F2EB"/>
                    </a:solidFill>
                  </a:tcPr>
                </a:tc>
                <a:extLst>
                  <a:ext uri="{0D108BD9-81ED-4DB2-BD59-A6C34878D82A}">
                    <a16:rowId xmlns:a16="http://schemas.microsoft.com/office/drawing/2014/main" xmlns="" val="3390087169"/>
                  </a:ext>
                </a:extLst>
              </a:tr>
              <a:tr h="787400">
                <a:tc>
                  <a:txBody>
                    <a:bodyPr/>
                    <a:lstStyle/>
                    <a:p>
                      <a:pPr marL="342900" indent="-342900">
                        <a:buFont typeface="Arial" panose="020B0604020202020204" pitchFamily="34" charset="0"/>
                        <a:buChar char="•"/>
                      </a:pPr>
                      <a:r>
                        <a:rPr lang="en-IN" sz="2400" b="1" kern="1200" dirty="0" smtClean="0">
                          <a:solidFill>
                            <a:srgbClr val="171312"/>
                          </a:solidFill>
                          <a:effectLst/>
                          <a:latin typeface="+mn-lt"/>
                          <a:ea typeface="+mn-ea"/>
                          <a:cs typeface="+mn-cs"/>
                        </a:rPr>
                        <a:t>Evaluate the Program</a:t>
                      </a:r>
                      <a:endParaRPr lang="en-IN" sz="2400" b="1" kern="1200" dirty="0">
                        <a:solidFill>
                          <a:srgbClr val="171312"/>
                        </a:solidFill>
                        <a:effectLst/>
                        <a:latin typeface="+mn-lt"/>
                        <a:ea typeface="+mn-ea"/>
                        <a:cs typeface="+mn-cs"/>
                      </a:endParaRPr>
                    </a:p>
                  </a:txBody>
                  <a:tcPr anchor="ctr">
                    <a:solidFill>
                      <a:srgbClr val="D1E3D5"/>
                    </a:solidFill>
                  </a:tcPr>
                </a:tc>
                <a:extLst>
                  <a:ext uri="{0D108BD9-81ED-4DB2-BD59-A6C34878D82A}">
                    <a16:rowId xmlns:a16="http://schemas.microsoft.com/office/drawing/2014/main" xmlns="" val="3225779635"/>
                  </a:ext>
                </a:extLst>
              </a:tr>
              <a:tr h="787400">
                <a:tc>
                  <a:txBody>
                    <a:bodyPr/>
                    <a:lstStyle/>
                    <a:p>
                      <a:pPr marL="342900" indent="-342900">
                        <a:buFont typeface="Arial" panose="020B0604020202020204" pitchFamily="34" charset="0"/>
                        <a:buChar char="•"/>
                      </a:pPr>
                      <a:r>
                        <a:rPr lang="en-IN" sz="2400" b="1" kern="1200" dirty="0" smtClean="0">
                          <a:solidFill>
                            <a:srgbClr val="171312"/>
                          </a:solidFill>
                          <a:effectLst/>
                          <a:latin typeface="+mn-lt"/>
                          <a:ea typeface="+mn-ea"/>
                          <a:cs typeface="+mn-cs"/>
                        </a:rPr>
                        <a:t>Focus on Sustainability</a:t>
                      </a:r>
                      <a:endParaRPr lang="en-IN" sz="2400" b="1" kern="1200" dirty="0">
                        <a:solidFill>
                          <a:srgbClr val="171312"/>
                        </a:solidFill>
                        <a:effectLst/>
                        <a:latin typeface="+mn-lt"/>
                        <a:ea typeface="+mn-ea"/>
                        <a:cs typeface="+mn-cs"/>
                      </a:endParaRPr>
                    </a:p>
                  </a:txBody>
                  <a:tcPr anchor="ctr">
                    <a:solidFill>
                      <a:srgbClr val="E9F2EB"/>
                    </a:solidFill>
                  </a:tcPr>
                </a:tc>
                <a:extLst>
                  <a:ext uri="{0D108BD9-81ED-4DB2-BD59-A6C34878D82A}">
                    <a16:rowId xmlns:a16="http://schemas.microsoft.com/office/drawing/2014/main" xmlns="" val="1033362434"/>
                  </a:ext>
                </a:extLst>
              </a:tr>
            </a:tbl>
          </a:graphicData>
        </a:graphic>
      </p:graphicFrame>
      <p:pic>
        <p:nvPicPr>
          <p:cNvPr id="5"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97599" y="5247816"/>
            <a:ext cx="2709527" cy="84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apcor\Desktop\Sanitation &amp; Hygiene\RISM Brochure Matter\9Q6A705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9418" y="1828799"/>
            <a:ext cx="2703281" cy="18021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145012" y="0"/>
            <a:ext cx="2757688"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73396" y="3729990"/>
            <a:ext cx="2729303" cy="1604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96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6281192" cy="646315"/>
          </a:xfrm>
        </p:spPr>
        <p:txBody>
          <a:bodyPr>
            <a:normAutofit/>
          </a:bodyPr>
          <a:lstStyle/>
          <a:p>
            <a:r>
              <a:rPr lang="en-US" sz="4000" dirty="0"/>
              <a:t>Some Statistics- India</a:t>
            </a:r>
            <a:endParaRPr lang="en-IN"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6" name="Round Same Side Corner Rectangle 5"/>
          <p:cNvSpPr/>
          <p:nvPr/>
        </p:nvSpPr>
        <p:spPr>
          <a:xfrm rot="10800000">
            <a:off x="916900" y="1419592"/>
            <a:ext cx="1584435" cy="1277008"/>
          </a:xfrm>
          <a:prstGeom prst="round2Same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lIns="76791" tIns="38396" rIns="76791" bIns="38396" rtlCol="0" anchor="ctr" anchorCtr="1"/>
          <a:lstStyle/>
          <a:p>
            <a:pPr marL="239971" indent="-239971">
              <a:buFont typeface="Arial" panose="020B0604020202020204" pitchFamily="34" charset="0"/>
              <a:buChar char="•"/>
              <a:defRPr/>
            </a:pPr>
            <a:endParaRPr lang="en-US" sz="1100" dirty="0">
              <a:cs typeface="Arial"/>
            </a:endParaRPr>
          </a:p>
        </p:txBody>
      </p:sp>
      <p:sp>
        <p:nvSpPr>
          <p:cNvPr id="7" name="Round Same Side Corner Rectangle 6"/>
          <p:cNvSpPr/>
          <p:nvPr/>
        </p:nvSpPr>
        <p:spPr>
          <a:xfrm rot="10800000">
            <a:off x="2885787" y="1429512"/>
            <a:ext cx="1584435" cy="1277008"/>
          </a:xfrm>
          <a:prstGeom prst="round2Same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791" tIns="38396" rIns="76791" bIns="38396" rtlCol="0" anchor="ctr"/>
          <a:lstStyle/>
          <a:p>
            <a:pPr algn="ctr"/>
            <a:endParaRPr lang="en-US" sz="1100"/>
          </a:p>
        </p:txBody>
      </p:sp>
      <p:sp>
        <p:nvSpPr>
          <p:cNvPr id="8" name="Round Same Side Corner Rectangle 7"/>
          <p:cNvSpPr/>
          <p:nvPr/>
        </p:nvSpPr>
        <p:spPr>
          <a:xfrm rot="10800000">
            <a:off x="4907755" y="1419592"/>
            <a:ext cx="1584435" cy="1277008"/>
          </a:xfrm>
          <a:prstGeom prst="round2Same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791" tIns="38396" rIns="76791" bIns="38396" rtlCol="0" anchor="ctr"/>
          <a:lstStyle/>
          <a:p>
            <a:pPr algn="ctr"/>
            <a:endParaRPr lang="en-US" sz="1100"/>
          </a:p>
        </p:txBody>
      </p:sp>
      <p:sp>
        <p:nvSpPr>
          <p:cNvPr id="9" name="Round Same Side Corner Rectangle 8"/>
          <p:cNvSpPr/>
          <p:nvPr/>
        </p:nvSpPr>
        <p:spPr>
          <a:xfrm rot="10800000">
            <a:off x="6929724" y="1404858"/>
            <a:ext cx="1821879" cy="1277008"/>
          </a:xfrm>
          <a:prstGeom prst="round2Same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791" tIns="38396" rIns="76791" bIns="38396" rtlCol="0" anchor="ctr"/>
          <a:lstStyle/>
          <a:p>
            <a:pPr algn="ctr"/>
            <a:endParaRPr lang="en-US" sz="1100"/>
          </a:p>
        </p:txBody>
      </p:sp>
      <p:sp>
        <p:nvSpPr>
          <p:cNvPr id="10" name="TextBox 9"/>
          <p:cNvSpPr txBox="1"/>
          <p:nvPr/>
        </p:nvSpPr>
        <p:spPr>
          <a:xfrm>
            <a:off x="927828" y="1483684"/>
            <a:ext cx="1562577" cy="846983"/>
          </a:xfrm>
          <a:prstGeom prst="rect">
            <a:avLst/>
          </a:prstGeom>
          <a:noFill/>
        </p:spPr>
        <p:txBody>
          <a:bodyPr wrap="square" lIns="76791" tIns="38396" rIns="76791" bIns="38396" rtlCol="0">
            <a:spAutoFit/>
          </a:bodyPr>
          <a:lstStyle/>
          <a:p>
            <a:pPr algn="ctr">
              <a:defRPr/>
            </a:pPr>
            <a:r>
              <a:rPr lang="en-US" b="1" dirty="0" smtClean="0">
                <a:solidFill>
                  <a:schemeClr val="bg1"/>
                </a:solidFill>
                <a:effectLst>
                  <a:outerShdw blurRad="38100" dist="38100" dir="2700000" algn="tl">
                    <a:srgbClr val="000000">
                      <a:alpha val="43137"/>
                    </a:srgbClr>
                  </a:outerShdw>
                </a:effectLst>
                <a:cs typeface="Arial"/>
              </a:rPr>
              <a:t>3.87Crore</a:t>
            </a:r>
            <a:endParaRPr lang="en-US" b="1" dirty="0">
              <a:solidFill>
                <a:schemeClr val="bg1"/>
              </a:solidFill>
              <a:effectLst>
                <a:outerShdw blurRad="38100" dist="38100" dir="2700000" algn="tl">
                  <a:srgbClr val="000000">
                    <a:alpha val="43137"/>
                  </a:srgbClr>
                </a:outerShdw>
              </a:effectLst>
              <a:cs typeface="Arial"/>
            </a:endParaRPr>
          </a:p>
          <a:p>
            <a:pPr algn="ctr">
              <a:defRPr/>
            </a:pPr>
            <a:r>
              <a:rPr lang="en-US" b="1" dirty="0">
                <a:solidFill>
                  <a:schemeClr val="bg1"/>
                </a:solidFill>
                <a:effectLst>
                  <a:outerShdw blurRad="38100" dist="38100" dir="2700000" algn="tl">
                    <a:srgbClr val="000000">
                      <a:alpha val="43137"/>
                    </a:srgbClr>
                  </a:outerShdw>
                </a:effectLst>
                <a:cs typeface="Arial"/>
              </a:rPr>
              <a:t> </a:t>
            </a:r>
            <a:r>
              <a:rPr lang="en-US" b="1" dirty="0" smtClean="0">
                <a:solidFill>
                  <a:schemeClr val="bg1"/>
                </a:solidFill>
                <a:effectLst>
                  <a:outerShdw blurRad="38100" dist="38100" dir="2700000" algn="tl">
                    <a:srgbClr val="000000">
                      <a:alpha val="43137"/>
                    </a:srgbClr>
                  </a:outerShdw>
                </a:effectLst>
                <a:cs typeface="Arial"/>
              </a:rPr>
              <a:t>children </a:t>
            </a:r>
          </a:p>
          <a:p>
            <a:pPr algn="ctr">
              <a:defRPr/>
            </a:pPr>
            <a:r>
              <a:rPr lang="en-US" sz="1400" b="1" dirty="0" smtClean="0">
                <a:cs typeface="Arial"/>
              </a:rPr>
              <a:t>are stunted  </a:t>
            </a:r>
            <a:endParaRPr lang="en-US" sz="1400" b="1" dirty="0">
              <a:cs typeface="Arial"/>
            </a:endParaRPr>
          </a:p>
        </p:txBody>
      </p:sp>
      <p:sp>
        <p:nvSpPr>
          <p:cNvPr id="11" name="Rectangle 10"/>
          <p:cNvSpPr/>
          <p:nvPr/>
        </p:nvSpPr>
        <p:spPr>
          <a:xfrm>
            <a:off x="2879507" y="1497454"/>
            <a:ext cx="1590715" cy="1108593"/>
          </a:xfrm>
          <a:prstGeom prst="rect">
            <a:avLst/>
          </a:prstGeom>
        </p:spPr>
        <p:txBody>
          <a:bodyPr wrap="square" lIns="76791" tIns="38396" rIns="76791" bIns="38396">
            <a:spAutoFit/>
          </a:bodyPr>
          <a:lstStyle/>
          <a:p>
            <a:pPr algn="ctr">
              <a:defRPr/>
            </a:pPr>
            <a:r>
              <a:rPr lang="en-US" sz="1200" b="1" dirty="0">
                <a:solidFill>
                  <a:schemeClr val="bg1"/>
                </a:solidFill>
                <a:cs typeface="Arial"/>
              </a:rPr>
              <a:t> </a:t>
            </a:r>
            <a:r>
              <a:rPr lang="en-US" b="1" dirty="0">
                <a:solidFill>
                  <a:schemeClr val="bg1"/>
                </a:solidFill>
                <a:effectLst>
                  <a:outerShdw blurRad="38100" dist="38100" dir="2700000" algn="tl">
                    <a:srgbClr val="000000">
                      <a:alpha val="43137"/>
                    </a:srgbClr>
                  </a:outerShdw>
                </a:effectLst>
                <a:cs typeface="Arial"/>
              </a:rPr>
              <a:t>30 Crore  people </a:t>
            </a:r>
          </a:p>
          <a:p>
            <a:pPr algn="ctr">
              <a:defRPr/>
            </a:pPr>
            <a:endParaRPr lang="en-US" sz="700" b="1" dirty="0">
              <a:solidFill>
                <a:schemeClr val="bg1"/>
              </a:solidFill>
              <a:cs typeface="Arial"/>
            </a:endParaRPr>
          </a:p>
          <a:p>
            <a:pPr algn="ctr">
              <a:defRPr/>
            </a:pPr>
            <a:r>
              <a:rPr lang="en-US" sz="1200" b="1" dirty="0" smtClean="0">
                <a:cs typeface="Arial"/>
              </a:rPr>
              <a:t>defecate </a:t>
            </a:r>
            <a:r>
              <a:rPr lang="en-US" sz="1200" b="1" dirty="0">
                <a:cs typeface="Arial"/>
              </a:rPr>
              <a:t>in the open</a:t>
            </a:r>
          </a:p>
        </p:txBody>
      </p:sp>
      <p:sp>
        <p:nvSpPr>
          <p:cNvPr id="12" name="Rectangle 11"/>
          <p:cNvSpPr/>
          <p:nvPr/>
        </p:nvSpPr>
        <p:spPr>
          <a:xfrm>
            <a:off x="4944678" y="1483684"/>
            <a:ext cx="1547512" cy="1139371"/>
          </a:xfrm>
          <a:prstGeom prst="rect">
            <a:avLst/>
          </a:prstGeom>
        </p:spPr>
        <p:txBody>
          <a:bodyPr wrap="square" lIns="76791" tIns="38396" rIns="76791" bIns="38396">
            <a:spAutoFit/>
          </a:bodyPr>
          <a:lstStyle/>
          <a:p>
            <a:pPr algn="ctr">
              <a:defRPr/>
            </a:pPr>
            <a:r>
              <a:rPr lang="en-US" b="1" dirty="0">
                <a:solidFill>
                  <a:schemeClr val="bg1"/>
                </a:solidFill>
                <a:effectLst>
                  <a:outerShdw blurRad="38100" dist="38100" dir="2700000" algn="tl">
                    <a:srgbClr val="000000">
                      <a:alpha val="43137"/>
                    </a:srgbClr>
                  </a:outerShdw>
                </a:effectLst>
                <a:cs typeface="Arial"/>
              </a:rPr>
              <a:t>32 lakh  children </a:t>
            </a:r>
          </a:p>
          <a:p>
            <a:pPr algn="ctr">
              <a:defRPr/>
            </a:pPr>
            <a:endParaRPr lang="en-US" sz="500" b="1" dirty="0" smtClean="0">
              <a:cs typeface="Arial"/>
            </a:endParaRPr>
          </a:p>
          <a:p>
            <a:pPr algn="ctr">
              <a:defRPr/>
            </a:pPr>
            <a:r>
              <a:rPr lang="en-US" sz="1400" b="1" dirty="0">
                <a:cs typeface="Arial"/>
              </a:rPr>
              <a:t>n</a:t>
            </a:r>
            <a:r>
              <a:rPr lang="en-US" sz="1400" b="1" dirty="0" smtClean="0">
                <a:cs typeface="Arial"/>
              </a:rPr>
              <a:t>ever been to </a:t>
            </a:r>
            <a:r>
              <a:rPr lang="en-US" sz="1400" b="1" dirty="0">
                <a:cs typeface="Arial"/>
              </a:rPr>
              <a:t>school </a:t>
            </a:r>
          </a:p>
        </p:txBody>
      </p:sp>
      <p:sp>
        <p:nvSpPr>
          <p:cNvPr id="13" name="Rectangle 12"/>
          <p:cNvSpPr/>
          <p:nvPr/>
        </p:nvSpPr>
        <p:spPr>
          <a:xfrm>
            <a:off x="6929725" y="1429512"/>
            <a:ext cx="1821880" cy="1170149"/>
          </a:xfrm>
          <a:prstGeom prst="rect">
            <a:avLst/>
          </a:prstGeom>
        </p:spPr>
        <p:txBody>
          <a:bodyPr wrap="square" lIns="76791" tIns="38396" rIns="76791" bIns="38396">
            <a:spAutoFit/>
          </a:bodyPr>
          <a:lstStyle/>
          <a:p>
            <a:pPr algn="ctr">
              <a:defRPr/>
            </a:pPr>
            <a:r>
              <a:rPr lang="en-US" b="1" dirty="0">
                <a:solidFill>
                  <a:schemeClr val="bg1"/>
                </a:solidFill>
                <a:effectLst>
                  <a:outerShdw blurRad="38100" dist="38100" dir="2700000" algn="tl">
                    <a:srgbClr val="000000">
                      <a:alpha val="43137"/>
                    </a:srgbClr>
                  </a:outerShdw>
                </a:effectLst>
                <a:cs typeface="Arial"/>
              </a:rPr>
              <a:t>15,000 </a:t>
            </a:r>
          </a:p>
          <a:p>
            <a:pPr algn="ctr">
              <a:defRPr/>
            </a:pPr>
            <a:r>
              <a:rPr lang="en-US" b="1" dirty="0">
                <a:solidFill>
                  <a:schemeClr val="bg1"/>
                </a:solidFill>
                <a:effectLst>
                  <a:outerShdw blurRad="38100" dist="38100" dir="2700000" algn="tl">
                    <a:srgbClr val="000000">
                      <a:alpha val="43137"/>
                    </a:srgbClr>
                  </a:outerShdw>
                </a:effectLst>
                <a:cs typeface="Arial"/>
              </a:rPr>
              <a:t> children </a:t>
            </a:r>
          </a:p>
          <a:p>
            <a:pPr algn="ctr"/>
            <a:endParaRPr lang="en-US" sz="700" b="1" dirty="0" smtClean="0">
              <a:cs typeface="Arial"/>
            </a:endParaRPr>
          </a:p>
          <a:p>
            <a:pPr algn="ctr"/>
            <a:r>
              <a:rPr lang="en-US" sz="1400" b="1" dirty="0" smtClean="0">
                <a:cs typeface="Arial"/>
              </a:rPr>
              <a:t>die everyday before </a:t>
            </a:r>
            <a:r>
              <a:rPr lang="en-US" sz="1400" b="1" dirty="0">
                <a:cs typeface="Arial"/>
              </a:rPr>
              <a:t>they turn five</a:t>
            </a:r>
          </a:p>
        </p:txBody>
      </p:sp>
      <p:sp>
        <p:nvSpPr>
          <p:cNvPr id="14" name="Rectangle 13"/>
          <p:cNvSpPr/>
          <p:nvPr/>
        </p:nvSpPr>
        <p:spPr>
          <a:xfrm>
            <a:off x="11672" y="3201292"/>
            <a:ext cx="8922778" cy="446874"/>
          </a:xfrm>
          <a:prstGeom prst="rect">
            <a:avLst/>
          </a:prstGeom>
          <a:solidFill>
            <a:srgbClr val="171312"/>
          </a:solidFill>
        </p:spPr>
        <p:txBody>
          <a:bodyPr wrap="square" lIns="76791" tIns="38396" rIns="76791" bIns="38396">
            <a:spAutoFit/>
          </a:bodyPr>
          <a:lstStyle/>
          <a:p>
            <a:pPr algn="ctr"/>
            <a:r>
              <a:rPr lang="en-US" sz="2400" b="1" dirty="0">
                <a:solidFill>
                  <a:schemeClr val="bg1"/>
                </a:solidFill>
                <a:cs typeface="Arial"/>
              </a:rPr>
              <a:t>India’s global footprint</a:t>
            </a:r>
          </a:p>
        </p:txBody>
      </p:sp>
      <p:sp>
        <p:nvSpPr>
          <p:cNvPr id="15" name="Rectangle 14"/>
          <p:cNvSpPr/>
          <p:nvPr/>
        </p:nvSpPr>
        <p:spPr>
          <a:xfrm>
            <a:off x="5318942" y="3813425"/>
            <a:ext cx="1800379" cy="1123982"/>
          </a:xfrm>
          <a:prstGeom prst="rect">
            <a:avLst/>
          </a:prstGeom>
        </p:spPr>
        <p:txBody>
          <a:bodyPr wrap="square" lIns="76791" tIns="38396" rIns="76791" bIns="38396">
            <a:spAutoFit/>
          </a:bodyPr>
          <a:lstStyle/>
          <a:p>
            <a:pPr algn="ctr"/>
            <a:r>
              <a:rPr lang="en-US" sz="2000" b="1" dirty="0">
                <a:solidFill>
                  <a:srgbClr val="FF6600"/>
                </a:solidFill>
                <a:cs typeface="Arial"/>
              </a:rPr>
              <a:t>28% </a:t>
            </a:r>
          </a:p>
          <a:p>
            <a:pPr algn="ctr"/>
            <a:r>
              <a:rPr lang="en-US" sz="1600" b="1" dirty="0">
                <a:cs typeface="Arial"/>
              </a:rPr>
              <a:t>of </a:t>
            </a:r>
            <a:r>
              <a:rPr lang="en-US" sz="1600" b="1" dirty="0" smtClean="0">
                <a:cs typeface="Arial"/>
              </a:rPr>
              <a:t>world’s neonatal deaths in India</a:t>
            </a:r>
            <a:endParaRPr lang="en-US" sz="1600" b="1" dirty="0">
              <a:cs typeface="Arial"/>
            </a:endParaRPr>
          </a:p>
        </p:txBody>
      </p:sp>
      <p:sp>
        <p:nvSpPr>
          <p:cNvPr id="16" name="Rectangle 15"/>
          <p:cNvSpPr/>
          <p:nvPr/>
        </p:nvSpPr>
        <p:spPr>
          <a:xfrm>
            <a:off x="6944545" y="3813425"/>
            <a:ext cx="1959527" cy="1123982"/>
          </a:xfrm>
          <a:prstGeom prst="rect">
            <a:avLst/>
          </a:prstGeom>
        </p:spPr>
        <p:txBody>
          <a:bodyPr wrap="square" lIns="76791" tIns="38396" rIns="76791" bIns="38396">
            <a:spAutoFit/>
          </a:bodyPr>
          <a:lstStyle/>
          <a:p>
            <a:pPr algn="ctr"/>
            <a:r>
              <a:rPr lang="en-US" sz="2000" b="1" dirty="0">
                <a:solidFill>
                  <a:srgbClr val="FF6600"/>
                </a:solidFill>
                <a:cs typeface="Arial"/>
              </a:rPr>
              <a:t>22% </a:t>
            </a:r>
            <a:r>
              <a:rPr lang="en-US" sz="1600" b="1" dirty="0" smtClean="0">
                <a:solidFill>
                  <a:srgbClr val="00091A"/>
                </a:solidFill>
                <a:cs typeface="Arial"/>
              </a:rPr>
              <a:t>of world’s</a:t>
            </a:r>
            <a:endParaRPr lang="en-US" sz="1600" b="1" dirty="0">
              <a:solidFill>
                <a:srgbClr val="00091A"/>
              </a:solidFill>
              <a:cs typeface="Arial"/>
            </a:endParaRPr>
          </a:p>
          <a:p>
            <a:pPr algn="ctr"/>
            <a:r>
              <a:rPr lang="en-US" sz="1600" b="1" dirty="0" smtClean="0">
                <a:cs typeface="Arial"/>
              </a:rPr>
              <a:t> </a:t>
            </a:r>
            <a:r>
              <a:rPr lang="en-US" sz="1600" b="1" dirty="0">
                <a:cs typeface="Arial"/>
              </a:rPr>
              <a:t>U5 deaths and 20% of maternal </a:t>
            </a:r>
            <a:r>
              <a:rPr lang="en-US" sz="1600" b="1" dirty="0" smtClean="0">
                <a:cs typeface="Arial"/>
              </a:rPr>
              <a:t>deaths in India</a:t>
            </a:r>
            <a:endParaRPr lang="en-US" sz="1600" b="1" dirty="0">
              <a:cs typeface="Arial"/>
            </a:endParaRPr>
          </a:p>
        </p:txBody>
      </p:sp>
      <p:sp>
        <p:nvSpPr>
          <p:cNvPr id="17" name="Rectangle 16"/>
          <p:cNvSpPr/>
          <p:nvPr/>
        </p:nvSpPr>
        <p:spPr>
          <a:xfrm>
            <a:off x="2196657" y="3815658"/>
            <a:ext cx="1732218" cy="1123982"/>
          </a:xfrm>
          <a:prstGeom prst="rect">
            <a:avLst/>
          </a:prstGeom>
        </p:spPr>
        <p:txBody>
          <a:bodyPr wrap="square" lIns="76791" tIns="38396" rIns="76791" bIns="38396">
            <a:spAutoFit/>
          </a:bodyPr>
          <a:lstStyle/>
          <a:p>
            <a:pPr algn="ctr"/>
            <a:r>
              <a:rPr lang="en-US" sz="2000" b="1" dirty="0" smtClean="0">
                <a:solidFill>
                  <a:srgbClr val="FF6600"/>
                </a:solidFill>
                <a:cs typeface="Arial"/>
              </a:rPr>
              <a:t> </a:t>
            </a:r>
            <a:r>
              <a:rPr lang="en-US" sz="2000" b="1" dirty="0">
                <a:solidFill>
                  <a:srgbClr val="FF0000"/>
                </a:solidFill>
                <a:cs typeface="Arial"/>
              </a:rPr>
              <a:t>1/3rd</a:t>
            </a:r>
            <a:r>
              <a:rPr lang="en-US" sz="2000" b="1" dirty="0">
                <a:cs typeface="Arial"/>
              </a:rPr>
              <a:t> </a:t>
            </a:r>
            <a:r>
              <a:rPr lang="en-US" sz="1600" b="1" dirty="0" smtClean="0">
                <a:cs typeface="Arial"/>
              </a:rPr>
              <a:t>of world’s</a:t>
            </a:r>
            <a:r>
              <a:rPr lang="en-US" sz="1600" b="1" dirty="0">
                <a:solidFill>
                  <a:srgbClr val="FF6600"/>
                </a:solidFill>
                <a:cs typeface="Arial"/>
              </a:rPr>
              <a:t> </a:t>
            </a:r>
            <a:r>
              <a:rPr lang="en-US" sz="1600" b="1" dirty="0" smtClean="0">
                <a:cs typeface="Arial"/>
              </a:rPr>
              <a:t> </a:t>
            </a:r>
            <a:r>
              <a:rPr lang="en-US" sz="1600" b="1" dirty="0">
                <a:cs typeface="Arial"/>
              </a:rPr>
              <a:t>open </a:t>
            </a:r>
            <a:r>
              <a:rPr lang="en-US" sz="1600" b="1" dirty="0" smtClean="0">
                <a:cs typeface="Arial"/>
              </a:rPr>
              <a:t>defecation in India</a:t>
            </a:r>
            <a:endParaRPr lang="en-US" sz="1600" b="1" dirty="0">
              <a:cs typeface="Arial"/>
            </a:endParaRPr>
          </a:p>
        </p:txBody>
      </p:sp>
      <p:sp>
        <p:nvSpPr>
          <p:cNvPr id="18" name="Rectangle 17"/>
          <p:cNvSpPr/>
          <p:nvPr/>
        </p:nvSpPr>
        <p:spPr>
          <a:xfrm>
            <a:off x="3831375" y="3813425"/>
            <a:ext cx="1554363" cy="1123982"/>
          </a:xfrm>
          <a:prstGeom prst="rect">
            <a:avLst/>
          </a:prstGeom>
        </p:spPr>
        <p:txBody>
          <a:bodyPr wrap="square" lIns="76791" tIns="38396" rIns="76791" bIns="38396">
            <a:spAutoFit/>
          </a:bodyPr>
          <a:lstStyle/>
          <a:p>
            <a:pPr algn="ctr"/>
            <a:r>
              <a:rPr lang="en-US" sz="2000" b="1" dirty="0">
                <a:solidFill>
                  <a:srgbClr val="FF6600"/>
                </a:solidFill>
                <a:cs typeface="Arial"/>
              </a:rPr>
              <a:t>40%</a:t>
            </a:r>
            <a:r>
              <a:rPr lang="en-US" b="1" dirty="0">
                <a:solidFill>
                  <a:srgbClr val="FF6600"/>
                </a:solidFill>
                <a:cs typeface="Arial"/>
              </a:rPr>
              <a:t> </a:t>
            </a:r>
            <a:r>
              <a:rPr lang="en-US" b="1" dirty="0" smtClean="0">
                <a:solidFill>
                  <a:srgbClr val="FF6600"/>
                </a:solidFill>
                <a:cs typeface="Arial"/>
              </a:rPr>
              <a:t> </a:t>
            </a:r>
            <a:r>
              <a:rPr lang="en-US" sz="1600" b="1" dirty="0" smtClean="0">
                <a:cs typeface="Arial"/>
              </a:rPr>
              <a:t>of  world’s </a:t>
            </a:r>
            <a:r>
              <a:rPr lang="en-US" sz="1600" b="1" dirty="0">
                <a:cs typeface="Arial"/>
              </a:rPr>
              <a:t>child </a:t>
            </a:r>
            <a:r>
              <a:rPr lang="en-US" sz="1600" b="1" dirty="0" smtClean="0">
                <a:cs typeface="Arial"/>
              </a:rPr>
              <a:t>marriages in India</a:t>
            </a:r>
            <a:endParaRPr lang="en-US" sz="1600" b="1" dirty="0">
              <a:cs typeface="Arial"/>
            </a:endParaRPr>
          </a:p>
        </p:txBody>
      </p:sp>
      <p:sp>
        <p:nvSpPr>
          <p:cNvPr id="19" name="Rectangle 18"/>
          <p:cNvSpPr/>
          <p:nvPr/>
        </p:nvSpPr>
        <p:spPr>
          <a:xfrm>
            <a:off x="591340" y="3815658"/>
            <a:ext cx="1709642" cy="1123982"/>
          </a:xfrm>
          <a:prstGeom prst="rect">
            <a:avLst/>
          </a:prstGeom>
        </p:spPr>
        <p:txBody>
          <a:bodyPr wrap="square" lIns="76791" tIns="38396" rIns="76791" bIns="38396">
            <a:spAutoFit/>
          </a:bodyPr>
          <a:lstStyle/>
          <a:p>
            <a:pPr algn="ctr"/>
            <a:r>
              <a:rPr lang="en-US" sz="2000" b="1" dirty="0">
                <a:solidFill>
                  <a:srgbClr val="FF0000"/>
                </a:solidFill>
                <a:cs typeface="Arial"/>
              </a:rPr>
              <a:t>1/3rd</a:t>
            </a:r>
            <a:r>
              <a:rPr lang="en-US" sz="1600" b="1" dirty="0">
                <a:cs typeface="Arial"/>
              </a:rPr>
              <a:t> </a:t>
            </a:r>
            <a:r>
              <a:rPr lang="en-US" sz="2000" b="1" dirty="0" smtClean="0">
                <a:solidFill>
                  <a:srgbClr val="FF6600"/>
                </a:solidFill>
                <a:cs typeface="Arial"/>
              </a:rPr>
              <a:t> </a:t>
            </a:r>
            <a:r>
              <a:rPr lang="en-US" sz="1600" b="1" dirty="0">
                <a:cs typeface="Arial"/>
              </a:rPr>
              <a:t>of world’s stunted </a:t>
            </a:r>
            <a:r>
              <a:rPr lang="en-US" sz="1600" b="1" dirty="0" smtClean="0">
                <a:cs typeface="Arial"/>
              </a:rPr>
              <a:t>children in </a:t>
            </a:r>
          </a:p>
          <a:p>
            <a:pPr algn="ctr"/>
            <a:r>
              <a:rPr lang="en-US" sz="1600" b="1" dirty="0" smtClean="0">
                <a:cs typeface="Arial"/>
              </a:rPr>
              <a:t>India </a:t>
            </a:r>
            <a:endParaRPr lang="en-US" sz="1600" b="1" dirty="0">
              <a:cs typeface="Arial"/>
            </a:endParaRPr>
          </a:p>
        </p:txBody>
      </p:sp>
      <p:pic>
        <p:nvPicPr>
          <p:cNvPr id="20"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33" y="5256410"/>
            <a:ext cx="1186547" cy="160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96166" y="5258644"/>
            <a:ext cx="1478261" cy="159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929725" y="5228794"/>
            <a:ext cx="2196971" cy="163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744425" y="5265691"/>
            <a:ext cx="2238885" cy="159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27289" y="5267925"/>
            <a:ext cx="2137112" cy="159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89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804" y="1106631"/>
            <a:ext cx="5340349" cy="5593976"/>
          </a:xfrm>
        </p:spPr>
        <p:txBody>
          <a:bodyPr>
            <a:noAutofit/>
          </a:bodyPr>
          <a:lstStyle/>
          <a:p>
            <a:pPr>
              <a:spcBef>
                <a:spcPts val="0"/>
              </a:spcBef>
              <a:spcAft>
                <a:spcPts val="2400"/>
              </a:spcAft>
            </a:pPr>
            <a:r>
              <a:rPr lang="en-US" sz="2400" dirty="0"/>
              <a:t>Rotary’s </a:t>
            </a:r>
            <a:r>
              <a:rPr lang="en-US" sz="2400" dirty="0" err="1"/>
              <a:t>WinS</a:t>
            </a:r>
            <a:r>
              <a:rPr lang="en-US" sz="2400" dirty="0"/>
              <a:t> aligns with </a:t>
            </a:r>
            <a:r>
              <a:rPr lang="en-US" sz="2400" dirty="0" err="1"/>
              <a:t>Swachh</a:t>
            </a:r>
            <a:r>
              <a:rPr lang="en-US" sz="2400" dirty="0"/>
              <a:t> </a:t>
            </a:r>
            <a:r>
              <a:rPr lang="en-US" sz="2400" dirty="0" err="1"/>
              <a:t>Vidyalaya</a:t>
            </a:r>
            <a:r>
              <a:rPr lang="en-US" sz="2400" dirty="0"/>
              <a:t> program under  </a:t>
            </a:r>
            <a:r>
              <a:rPr lang="en-US" sz="2400" dirty="0" err="1"/>
              <a:t>Swachh</a:t>
            </a:r>
            <a:r>
              <a:rPr lang="en-US" sz="2400" dirty="0"/>
              <a:t> Bharat Mission (SBM).</a:t>
            </a:r>
          </a:p>
          <a:p>
            <a:pPr>
              <a:spcBef>
                <a:spcPts val="0"/>
              </a:spcBef>
              <a:spcAft>
                <a:spcPts val="2400"/>
              </a:spcAft>
            </a:pPr>
            <a:r>
              <a:rPr lang="en-US" sz="2400" dirty="0"/>
              <a:t>The program  will have a 5 star rating system.</a:t>
            </a:r>
          </a:p>
          <a:p>
            <a:pPr>
              <a:spcBef>
                <a:spcPts val="0"/>
              </a:spcBef>
              <a:spcAft>
                <a:spcPts val="2400"/>
              </a:spcAft>
            </a:pPr>
            <a:r>
              <a:rPr lang="en-US" sz="2400" dirty="0"/>
              <a:t>Recognition to clubs and schools based on criteria of </a:t>
            </a:r>
            <a:r>
              <a:rPr lang="en-US" sz="2400" dirty="0" err="1"/>
              <a:t>Swachh</a:t>
            </a:r>
            <a:r>
              <a:rPr lang="en-US" sz="2400" dirty="0"/>
              <a:t> </a:t>
            </a:r>
            <a:r>
              <a:rPr lang="en-US" sz="2400" dirty="0" err="1"/>
              <a:t>Vidyalaya</a:t>
            </a:r>
            <a:r>
              <a:rPr lang="en-US" sz="2400" dirty="0"/>
              <a:t> </a:t>
            </a:r>
            <a:r>
              <a:rPr lang="en-US" sz="2400" dirty="0" err="1"/>
              <a:t>Puraskar</a:t>
            </a:r>
            <a:r>
              <a:rPr lang="en-US" sz="2400" dirty="0"/>
              <a:t> by MHRD. </a:t>
            </a:r>
          </a:p>
          <a:p>
            <a:pPr>
              <a:spcBef>
                <a:spcPts val="0"/>
              </a:spcBef>
              <a:spcAft>
                <a:spcPts val="2400"/>
              </a:spcAft>
            </a:pPr>
            <a:r>
              <a:rPr lang="en-US" sz="2400" dirty="0"/>
              <a:t>MHRD will soon open the entries for SVP 2019-20.   http://samagra.mhrd.gov.in/swachh.html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5" name="Title 1"/>
          <p:cNvSpPr txBox="1">
            <a:spLocks/>
          </p:cNvSpPr>
          <p:nvPr/>
        </p:nvSpPr>
        <p:spPr>
          <a:xfrm>
            <a:off x="694804" y="356985"/>
            <a:ext cx="8334896" cy="12051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3500" dirty="0"/>
              <a:t>Alignment with National Mission - SBM</a:t>
            </a:r>
            <a:endParaRPr lang="en-IN" sz="3500" dirty="0"/>
          </a:p>
        </p:txBody>
      </p:sp>
      <p:pic>
        <p:nvPicPr>
          <p:cNvPr id="11" name="Picture 10"/>
          <p:cNvPicPr/>
          <p:nvPr/>
        </p:nvPicPr>
        <p:blipFill rotWithShape="1">
          <a:blip r:embed="rId3" cstate="email">
            <a:extLst>
              <a:ext uri="{28A0092B-C50C-407E-A947-70E740481C1C}">
                <a14:useLocalDpi xmlns:a14="http://schemas.microsoft.com/office/drawing/2010/main"/>
              </a:ext>
            </a:extLst>
          </a:blip>
          <a:srcRect/>
          <a:stretch/>
        </p:blipFill>
        <p:spPr bwMode="auto">
          <a:xfrm>
            <a:off x="5981701" y="1091961"/>
            <a:ext cx="2951126" cy="50795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562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012" y="2027776"/>
            <a:ext cx="5195488" cy="3593591"/>
          </a:xfrm>
        </p:spPr>
        <p:txBody>
          <a:bodyPr>
            <a:noAutofit/>
          </a:bodyPr>
          <a:lstStyle/>
          <a:p>
            <a:pPr marL="0" indent="0" algn="ctr">
              <a:buNone/>
            </a:pPr>
            <a:r>
              <a:rPr lang="en-US" sz="4800" b="1" dirty="0">
                <a:solidFill>
                  <a:schemeClr val="bg2">
                    <a:lumMod val="25000"/>
                  </a:schemeClr>
                </a:solidFill>
              </a:rPr>
              <a:t>WASH in Healthcare</a:t>
            </a:r>
          </a:p>
          <a:p>
            <a:pPr marL="0" indent="0" algn="ctr">
              <a:buNone/>
            </a:pPr>
            <a:r>
              <a:rPr lang="en-US" sz="4800" b="1" dirty="0">
                <a:solidFill>
                  <a:schemeClr val="bg2">
                    <a:lumMod val="25000"/>
                  </a:schemeClr>
                </a:solidFill>
              </a:rPr>
              <a:t>Facilities</a:t>
            </a:r>
          </a:p>
          <a:p>
            <a:pPr marL="0" indent="0" algn="ctr">
              <a:buNone/>
            </a:pPr>
            <a:r>
              <a:rPr lang="en-US" sz="7200" b="1" dirty="0">
                <a:solidFill>
                  <a:schemeClr val="bg2">
                    <a:lumMod val="25000"/>
                  </a:schemeClr>
                </a:solidFill>
              </a:rPr>
              <a:t>(</a:t>
            </a:r>
            <a:r>
              <a:rPr lang="en-US" sz="7200" b="1" dirty="0" err="1">
                <a:solidFill>
                  <a:schemeClr val="bg2">
                    <a:lumMod val="25000"/>
                  </a:schemeClr>
                </a:solidFill>
              </a:rPr>
              <a:t>WinHCF</a:t>
            </a:r>
            <a:r>
              <a:rPr lang="en-US" sz="7200" b="1" dirty="0">
                <a:solidFill>
                  <a:schemeClr val="bg2">
                    <a:lumMod val="25000"/>
                  </a:schemeClr>
                </a:solidFill>
              </a:rPr>
              <a:t>)</a:t>
            </a: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7603" y="355600"/>
            <a:ext cx="179145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838054" y="432845"/>
            <a:ext cx="0" cy="76730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E:\ROTARY_ALL_DRIVE_E\RI District 3012\RI DIST 3012 2020-21\theme20-21_en\Theme 2020-21 for web\T2021EN_Lockup_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358" y="433954"/>
            <a:ext cx="5749836" cy="8189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unwater.org/app/uploads/2019/04/UN02810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2500" y="3824572"/>
            <a:ext cx="2806554" cy="21569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2500" y="1295400"/>
            <a:ext cx="2908300" cy="252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94659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856" y="1106631"/>
            <a:ext cx="4956695" cy="5593976"/>
          </a:xfrm>
        </p:spPr>
        <p:txBody>
          <a:bodyPr>
            <a:noAutofit/>
          </a:bodyPr>
          <a:lstStyle/>
          <a:p>
            <a:pPr marL="0" indent="0">
              <a:spcBef>
                <a:spcPts val="0"/>
              </a:spcBef>
              <a:spcAft>
                <a:spcPts val="2400"/>
              </a:spcAft>
              <a:buNone/>
            </a:pPr>
            <a:r>
              <a:rPr lang="en-US" sz="2800" b="1" dirty="0"/>
              <a:t>What is “WASH in health care facilities”? </a:t>
            </a:r>
          </a:p>
          <a:p>
            <a:pPr>
              <a:spcBef>
                <a:spcPts val="0"/>
              </a:spcBef>
              <a:spcAft>
                <a:spcPts val="1800"/>
              </a:spcAft>
            </a:pPr>
            <a:r>
              <a:rPr lang="en-US" sz="2400" dirty="0"/>
              <a:t>Water</a:t>
            </a:r>
          </a:p>
          <a:p>
            <a:pPr>
              <a:spcBef>
                <a:spcPts val="0"/>
              </a:spcBef>
              <a:spcAft>
                <a:spcPts val="1800"/>
              </a:spcAft>
            </a:pPr>
            <a:r>
              <a:rPr lang="en-US" sz="2400" dirty="0"/>
              <a:t>Sanitation </a:t>
            </a:r>
          </a:p>
          <a:p>
            <a:pPr>
              <a:spcBef>
                <a:spcPts val="0"/>
              </a:spcBef>
              <a:spcAft>
                <a:spcPts val="1800"/>
              </a:spcAft>
            </a:pPr>
            <a:r>
              <a:rPr lang="en-US" sz="2400" dirty="0"/>
              <a:t>Health care waste management</a:t>
            </a:r>
          </a:p>
          <a:p>
            <a:pPr>
              <a:spcBef>
                <a:spcPts val="0"/>
              </a:spcBef>
              <a:spcAft>
                <a:spcPts val="1800"/>
              </a:spcAft>
            </a:pPr>
            <a:r>
              <a:rPr lang="en-US" sz="2400" dirty="0"/>
              <a:t>Hygiene</a:t>
            </a:r>
          </a:p>
          <a:p>
            <a:pPr>
              <a:spcBef>
                <a:spcPts val="0"/>
              </a:spcBef>
              <a:spcAft>
                <a:spcPts val="1800"/>
              </a:spcAft>
            </a:pPr>
            <a:r>
              <a:rPr lang="en-US" sz="2400" dirty="0"/>
              <a:t>Environmental cleaning infrastructure, and  services </a:t>
            </a:r>
          </a:p>
          <a:p>
            <a:pPr marL="0" indent="0">
              <a:spcBef>
                <a:spcPts val="0"/>
              </a:spcBef>
              <a:spcAft>
                <a:spcPts val="1800"/>
              </a:spcAft>
              <a:buNone/>
            </a:pPr>
            <a:r>
              <a:rPr lang="en-US" sz="2400" dirty="0" smtClean="0"/>
              <a:t>Across </a:t>
            </a:r>
            <a:r>
              <a:rPr lang="en-US" sz="2400" dirty="0"/>
              <a:t>all parts of a healthcare  facility.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37603" y="0"/>
            <a:ext cx="2789646"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7603" y="2209799"/>
            <a:ext cx="2782857" cy="206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1555"/>
          <a:stretch/>
        </p:blipFill>
        <p:spPr bwMode="auto">
          <a:xfrm>
            <a:off x="6149904" y="4276333"/>
            <a:ext cx="2770556" cy="181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694804" y="356985"/>
            <a:ext cx="8334896" cy="12051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dirty="0"/>
              <a:t>WASH in Healthcare Facilities </a:t>
            </a:r>
            <a:endParaRPr lang="en-IN" sz="4000" dirty="0"/>
          </a:p>
        </p:txBody>
      </p:sp>
    </p:spTree>
    <p:extLst>
      <p:ext uri="{BB962C8B-B14F-4D97-AF65-F5344CB8AC3E}">
        <p14:creationId xmlns:p14="http://schemas.microsoft.com/office/powerpoint/2010/main" val="3917522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856" y="1106631"/>
            <a:ext cx="4956695" cy="5593976"/>
          </a:xfrm>
        </p:spPr>
        <p:txBody>
          <a:bodyPr>
            <a:noAutofit/>
          </a:bodyPr>
          <a:lstStyle/>
          <a:p>
            <a:pPr marL="0" indent="0">
              <a:spcBef>
                <a:spcPts val="0"/>
              </a:spcBef>
              <a:spcAft>
                <a:spcPts val="1200"/>
              </a:spcAft>
              <a:buNone/>
            </a:pPr>
            <a:r>
              <a:rPr lang="en-US" sz="2800" b="1" dirty="0"/>
              <a:t>“Health care facilities” ? </a:t>
            </a:r>
          </a:p>
          <a:p>
            <a:pPr marL="0" indent="0">
              <a:spcBef>
                <a:spcPts val="0"/>
              </a:spcBef>
              <a:spcAft>
                <a:spcPts val="1200"/>
              </a:spcAft>
              <a:buNone/>
            </a:pPr>
            <a:r>
              <a:rPr lang="en-US" sz="2800" b="1" dirty="0"/>
              <a:t>Facilities that provide health care, including </a:t>
            </a:r>
            <a:endParaRPr lang="en-US" sz="2800" b="1" dirty="0" smtClean="0"/>
          </a:p>
          <a:p>
            <a:pPr>
              <a:spcBef>
                <a:spcPts val="0"/>
              </a:spcBef>
              <a:spcAft>
                <a:spcPts val="1200"/>
              </a:spcAft>
            </a:pPr>
            <a:r>
              <a:rPr lang="en-US" sz="2400" dirty="0"/>
              <a:t>Primary (health </a:t>
            </a:r>
            <a:r>
              <a:rPr lang="en-US" sz="2400" dirty="0" err="1"/>
              <a:t>centres</a:t>
            </a:r>
            <a:r>
              <a:rPr lang="en-US" sz="2400" dirty="0"/>
              <a:t> and clinics),</a:t>
            </a:r>
          </a:p>
          <a:p>
            <a:pPr>
              <a:spcBef>
                <a:spcPts val="0"/>
              </a:spcBef>
              <a:spcAft>
                <a:spcPts val="1200"/>
              </a:spcAft>
            </a:pPr>
            <a:r>
              <a:rPr lang="en-US" sz="2400" dirty="0"/>
              <a:t>Secondary, and Tertiary (district or national hospitals), </a:t>
            </a:r>
          </a:p>
          <a:p>
            <a:pPr>
              <a:spcBef>
                <a:spcPts val="0"/>
              </a:spcBef>
              <a:spcAft>
                <a:spcPts val="1200"/>
              </a:spcAft>
            </a:pPr>
            <a:r>
              <a:rPr lang="en-US" sz="2400" dirty="0"/>
              <a:t>Temporary structures designed for emergency contexts,</a:t>
            </a:r>
          </a:p>
          <a:p>
            <a:pPr>
              <a:spcBef>
                <a:spcPts val="0"/>
              </a:spcBef>
              <a:spcAft>
                <a:spcPts val="1200"/>
              </a:spcAft>
            </a:pPr>
            <a:r>
              <a:rPr lang="en-US" sz="2400" dirty="0"/>
              <a:t>They may be public or private, </a:t>
            </a:r>
          </a:p>
          <a:p>
            <a:pPr>
              <a:spcBef>
                <a:spcPts val="0"/>
              </a:spcBef>
              <a:spcAft>
                <a:spcPts val="1200"/>
              </a:spcAft>
            </a:pPr>
            <a:r>
              <a:rPr lang="en-US" sz="2400" dirty="0"/>
              <a:t>They may be located in urban or rural areas.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37603" y="0"/>
            <a:ext cx="2789646"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7603" y="2209799"/>
            <a:ext cx="2782857" cy="206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1555"/>
          <a:stretch/>
        </p:blipFill>
        <p:spPr bwMode="auto">
          <a:xfrm>
            <a:off x="6149904" y="4276333"/>
            <a:ext cx="2770556" cy="181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694804" y="356985"/>
            <a:ext cx="8334896" cy="12051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dirty="0"/>
              <a:t>WASH in Healthcare Facilities</a:t>
            </a:r>
            <a:endParaRPr lang="en-IN" sz="4000" dirty="0"/>
          </a:p>
        </p:txBody>
      </p:sp>
    </p:spTree>
    <p:extLst>
      <p:ext uri="{BB962C8B-B14F-4D97-AF65-F5344CB8AC3E}">
        <p14:creationId xmlns:p14="http://schemas.microsoft.com/office/powerpoint/2010/main" val="3228965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4331" y="1717124"/>
            <a:ext cx="7744869" cy="4983483"/>
          </a:xfrm>
        </p:spPr>
        <p:txBody>
          <a:bodyPr>
            <a:noAutofit/>
          </a:bodyPr>
          <a:lstStyle/>
          <a:p>
            <a:pPr>
              <a:spcBef>
                <a:spcPts val="0"/>
              </a:spcBef>
              <a:spcAft>
                <a:spcPts val="1200"/>
              </a:spcAft>
            </a:pPr>
            <a:r>
              <a:rPr lang="en-US" sz="2400" dirty="0"/>
              <a:t>India has around 31,000 healthcare facilities. </a:t>
            </a:r>
          </a:p>
          <a:p>
            <a:pPr>
              <a:spcBef>
                <a:spcPts val="0"/>
              </a:spcBef>
              <a:spcAft>
                <a:spcPts val="1200"/>
              </a:spcAft>
            </a:pPr>
            <a:r>
              <a:rPr lang="en-US" sz="2400" dirty="0"/>
              <a:t>7% of these facilities don’t have water &amp; 45% have no sanitation. </a:t>
            </a:r>
          </a:p>
          <a:p>
            <a:pPr>
              <a:spcBef>
                <a:spcPts val="0"/>
              </a:spcBef>
              <a:spcAft>
                <a:spcPts val="1200"/>
              </a:spcAft>
            </a:pPr>
            <a:r>
              <a:rPr lang="en-US" sz="2400" dirty="0"/>
              <a:t>Lack functional toilets, safe water, no soap at the hand washing stations.</a:t>
            </a:r>
          </a:p>
          <a:p>
            <a:pPr>
              <a:spcBef>
                <a:spcPts val="0"/>
              </a:spcBef>
              <a:spcAft>
                <a:spcPts val="1200"/>
              </a:spcAft>
            </a:pPr>
            <a:r>
              <a:rPr lang="en-US" sz="2400" dirty="0"/>
              <a:t>Poor hand hygiene </a:t>
            </a:r>
            <a:r>
              <a:rPr lang="en-US" sz="2400" dirty="0" err="1"/>
              <a:t>behaviour</a:t>
            </a:r>
            <a:r>
              <a:rPr lang="en-US" sz="2400" dirty="0"/>
              <a:t> </a:t>
            </a:r>
            <a:r>
              <a:rPr lang="en-US" sz="2400" dirty="0" err="1"/>
              <a:t>practises</a:t>
            </a:r>
            <a:r>
              <a:rPr lang="en-US" sz="2400" dirty="0"/>
              <a:t> by staff.</a:t>
            </a:r>
          </a:p>
          <a:p>
            <a:pPr>
              <a:spcBef>
                <a:spcPts val="0"/>
              </a:spcBef>
              <a:spcAft>
                <a:spcPts val="1200"/>
              </a:spcAft>
            </a:pPr>
            <a:r>
              <a:rPr lang="en-US" sz="2400" dirty="0"/>
              <a:t>130 mothers die for every 100,000 babies born.</a:t>
            </a:r>
          </a:p>
          <a:p>
            <a:pPr>
              <a:spcBef>
                <a:spcPts val="0"/>
              </a:spcBef>
              <a:spcAft>
                <a:spcPts val="1200"/>
              </a:spcAft>
            </a:pPr>
            <a:r>
              <a:rPr lang="en-US" sz="2400" dirty="0"/>
              <a:t>28 out of every 1,000 new born do not survive beyond their first month.</a:t>
            </a:r>
            <a:endParaRPr lang="en-IN"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5" name="Title 1"/>
          <p:cNvSpPr txBox="1">
            <a:spLocks/>
          </p:cNvSpPr>
          <p:nvPr/>
        </p:nvSpPr>
        <p:spPr>
          <a:xfrm>
            <a:off x="926056" y="318885"/>
            <a:ext cx="10021344" cy="16242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a:t>WASH (Water, Sanitation &amp; Hygiene)  </a:t>
            </a:r>
          </a:p>
          <a:p>
            <a:r>
              <a:rPr lang="en-US" sz="4000" dirty="0"/>
              <a:t>in Healthcare Facilities (</a:t>
            </a:r>
            <a:r>
              <a:rPr lang="en-US" sz="4000" dirty="0" err="1"/>
              <a:t>WinHCF</a:t>
            </a:r>
            <a:r>
              <a:rPr lang="en-US" sz="4000" dirty="0"/>
              <a:t>)</a:t>
            </a:r>
            <a:endParaRPr lang="en-IN" sz="4000" dirty="0"/>
          </a:p>
        </p:txBody>
      </p:sp>
    </p:spTree>
    <p:extLst>
      <p:ext uri="{BB962C8B-B14F-4D97-AF65-F5344CB8AC3E}">
        <p14:creationId xmlns:p14="http://schemas.microsoft.com/office/powerpoint/2010/main" val="3644156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6" y="382385"/>
            <a:ext cx="5313361" cy="811415"/>
          </a:xfrm>
        </p:spPr>
        <p:txBody>
          <a:bodyPr>
            <a:noAutofit/>
          </a:bodyPr>
          <a:lstStyle/>
          <a:p>
            <a:r>
              <a:rPr lang="en-US" sz="4000" dirty="0"/>
              <a:t>Benefits of WASH in Healthcare Facilities</a:t>
            </a:r>
            <a:endParaRPr lang="en-IN" sz="4000" dirty="0"/>
          </a:p>
        </p:txBody>
      </p:sp>
      <p:sp>
        <p:nvSpPr>
          <p:cNvPr id="3" name="Content Placeholder 2"/>
          <p:cNvSpPr>
            <a:spLocks noGrp="1"/>
          </p:cNvSpPr>
          <p:nvPr>
            <p:ph idx="1"/>
          </p:nvPr>
        </p:nvSpPr>
        <p:spPr>
          <a:xfrm>
            <a:off x="773656" y="1904660"/>
            <a:ext cx="5313361" cy="4795947"/>
          </a:xfrm>
        </p:spPr>
        <p:txBody>
          <a:bodyPr>
            <a:noAutofit/>
          </a:bodyPr>
          <a:lstStyle/>
          <a:p>
            <a:pPr>
              <a:spcBef>
                <a:spcPts val="0"/>
              </a:spcBef>
              <a:spcAft>
                <a:spcPts val="1800"/>
              </a:spcAft>
            </a:pPr>
            <a:r>
              <a:rPr lang="en-US" sz="2400" dirty="0"/>
              <a:t>Reduced </a:t>
            </a:r>
            <a:r>
              <a:rPr lang="en-US" sz="2400" dirty="0" err="1"/>
              <a:t>diarrhoeal</a:t>
            </a:r>
            <a:r>
              <a:rPr lang="en-US" sz="2400" dirty="0"/>
              <a:t> and other health care associated infections.</a:t>
            </a:r>
          </a:p>
          <a:p>
            <a:pPr>
              <a:spcBef>
                <a:spcPts val="0"/>
              </a:spcBef>
              <a:spcAft>
                <a:spcPts val="1800"/>
              </a:spcAft>
            </a:pPr>
            <a:r>
              <a:rPr lang="en-US" sz="2400" dirty="0"/>
              <a:t>Improved health care facilities &amp; services.</a:t>
            </a:r>
          </a:p>
          <a:p>
            <a:pPr>
              <a:spcBef>
                <a:spcPts val="0"/>
              </a:spcBef>
              <a:spcAft>
                <a:spcPts val="1800"/>
              </a:spcAft>
            </a:pPr>
            <a:r>
              <a:rPr lang="en-US" sz="2400" dirty="0"/>
              <a:t>Reduction in deaths.</a:t>
            </a:r>
          </a:p>
          <a:p>
            <a:pPr>
              <a:spcBef>
                <a:spcPts val="0"/>
              </a:spcBef>
              <a:spcAft>
                <a:spcPts val="1800"/>
              </a:spcAft>
            </a:pPr>
            <a:r>
              <a:rPr lang="en-US" sz="2400" dirty="0"/>
              <a:t>Shorter hospital stays and lower out-of-pocket payments.</a:t>
            </a:r>
          </a:p>
          <a:p>
            <a:pPr>
              <a:spcBef>
                <a:spcPts val="0"/>
              </a:spcBef>
              <a:spcAft>
                <a:spcPts val="1800"/>
              </a:spcAft>
            </a:pPr>
            <a:r>
              <a:rPr lang="en-US" sz="2400" dirty="0"/>
              <a:t>Improved hygiene practices at home.</a:t>
            </a:r>
            <a:endParaRPr lang="en-US" sz="2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10" name="Picture 4" descr="https://www.unwater.org/app/uploads/2019/04/UN028108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87017" y="4113068"/>
            <a:ext cx="2871318" cy="1982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87017" y="-3464"/>
            <a:ext cx="2852210" cy="194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7017" y="1941368"/>
            <a:ext cx="287131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783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457" y="922010"/>
            <a:ext cx="7633744" cy="4891330"/>
          </a:xfrm>
        </p:spPr>
        <p:txBody>
          <a:bodyPr>
            <a:noAutofit/>
          </a:bodyPr>
          <a:lstStyle/>
          <a:p>
            <a:pPr>
              <a:spcBef>
                <a:spcPts val="0"/>
              </a:spcBef>
              <a:spcAft>
                <a:spcPts val="1200"/>
              </a:spcAft>
            </a:pPr>
            <a:r>
              <a:rPr lang="en-US" sz="2400" dirty="0"/>
              <a:t>Safe &amp; reliable water supply. </a:t>
            </a:r>
          </a:p>
          <a:p>
            <a:pPr>
              <a:spcBef>
                <a:spcPts val="0"/>
              </a:spcBef>
              <a:spcAft>
                <a:spcPts val="1200"/>
              </a:spcAft>
            </a:pPr>
            <a:r>
              <a:rPr lang="en-US" sz="2400" dirty="0"/>
              <a:t>Safe and accessible toilets for patients and staff of all ages, genders and abilities.</a:t>
            </a:r>
          </a:p>
          <a:p>
            <a:pPr>
              <a:spcBef>
                <a:spcPts val="0"/>
              </a:spcBef>
              <a:spcAft>
                <a:spcPts val="1200"/>
              </a:spcAft>
            </a:pPr>
            <a:r>
              <a:rPr lang="en-US" sz="2400" dirty="0"/>
              <a:t>Handwashing stations with running water and soap.</a:t>
            </a:r>
          </a:p>
          <a:p>
            <a:pPr>
              <a:spcBef>
                <a:spcPts val="0"/>
              </a:spcBef>
              <a:spcAft>
                <a:spcPts val="1200"/>
              </a:spcAft>
            </a:pPr>
            <a:r>
              <a:rPr lang="en-US" sz="2400" dirty="0"/>
              <a:t>Effective cleaning.</a:t>
            </a:r>
          </a:p>
          <a:p>
            <a:pPr>
              <a:spcBef>
                <a:spcPts val="0"/>
              </a:spcBef>
              <a:spcAft>
                <a:spcPts val="1200"/>
              </a:spcAft>
            </a:pPr>
            <a:r>
              <a:rPr lang="en-US" sz="2400" dirty="0"/>
              <a:t>Safe waste management systems. </a:t>
            </a:r>
          </a:p>
          <a:p>
            <a:pPr>
              <a:spcBef>
                <a:spcPts val="0"/>
              </a:spcBef>
              <a:spcAft>
                <a:spcPts val="1200"/>
              </a:spcAft>
            </a:pPr>
            <a:r>
              <a:rPr lang="en-US" sz="2400" dirty="0"/>
              <a:t>O&amp;M (Operation &amp; Maintenance ) plans. </a:t>
            </a:r>
          </a:p>
          <a:p>
            <a:pPr>
              <a:spcBef>
                <a:spcPts val="0"/>
              </a:spcBef>
              <a:spcAft>
                <a:spcPts val="1200"/>
              </a:spcAft>
            </a:pPr>
            <a:r>
              <a:rPr lang="en-US" sz="2400" dirty="0"/>
              <a:t>Good  hand hygiene practices.</a:t>
            </a:r>
          </a:p>
          <a:p>
            <a:pPr>
              <a:spcBef>
                <a:spcPts val="0"/>
              </a:spcBef>
              <a:spcAft>
                <a:spcPts val="1200"/>
              </a:spcAft>
            </a:pPr>
            <a:r>
              <a:rPr lang="en-US" sz="2400" dirty="0"/>
              <a:t>Training of healthcare staff and capacity building.</a:t>
            </a:r>
            <a:endParaRPr lang="en-IN"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12" name="Picture 3"/>
          <p:cNvPicPr>
            <a:picLocks noChangeAspect="1"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230026" y="6019781"/>
            <a:ext cx="6285074" cy="83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a:spLocks noGrp="1"/>
          </p:cNvSpPr>
          <p:nvPr>
            <p:ph type="title"/>
          </p:nvPr>
        </p:nvSpPr>
        <p:spPr>
          <a:xfrm>
            <a:off x="608557" y="290234"/>
            <a:ext cx="8319543" cy="532015"/>
          </a:xfrm>
        </p:spPr>
        <p:txBody>
          <a:bodyPr>
            <a:noAutofit/>
          </a:bodyPr>
          <a:lstStyle/>
          <a:p>
            <a:r>
              <a:rPr lang="en-US" sz="3200" dirty="0"/>
              <a:t>Elements of WASH in Healthcare Facilities</a:t>
            </a:r>
            <a:endParaRPr lang="en-IN" sz="3200" dirty="0"/>
          </a:p>
        </p:txBody>
      </p:sp>
    </p:spTree>
    <p:extLst>
      <p:ext uri="{BB962C8B-B14F-4D97-AF65-F5344CB8AC3E}">
        <p14:creationId xmlns:p14="http://schemas.microsoft.com/office/powerpoint/2010/main" val="3824302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731" y="1188717"/>
            <a:ext cx="5595393" cy="4983483"/>
          </a:xfrm>
        </p:spPr>
        <p:txBody>
          <a:bodyPr>
            <a:noAutofit/>
          </a:bodyPr>
          <a:lstStyle/>
          <a:p>
            <a:pPr>
              <a:spcBef>
                <a:spcPts val="0"/>
              </a:spcBef>
              <a:spcAft>
                <a:spcPts val="1200"/>
              </a:spcAft>
            </a:pPr>
            <a:r>
              <a:rPr lang="en-US" sz="2400" dirty="0"/>
              <a:t>UNICEF India</a:t>
            </a:r>
          </a:p>
          <a:p>
            <a:pPr>
              <a:spcBef>
                <a:spcPts val="0"/>
              </a:spcBef>
              <a:spcAft>
                <a:spcPts val="1200"/>
              </a:spcAft>
            </a:pPr>
            <a:r>
              <a:rPr lang="en-US" sz="2400" dirty="0"/>
              <a:t>World Vision </a:t>
            </a:r>
          </a:p>
          <a:p>
            <a:pPr>
              <a:spcBef>
                <a:spcPts val="0"/>
              </a:spcBef>
              <a:spcAft>
                <a:spcPts val="1200"/>
              </a:spcAft>
            </a:pPr>
            <a:r>
              <a:rPr lang="en-US" sz="2400" dirty="0" err="1"/>
              <a:t>Sulabh</a:t>
            </a:r>
            <a:r>
              <a:rPr lang="en-US" sz="2400" dirty="0"/>
              <a:t> International </a:t>
            </a:r>
          </a:p>
          <a:p>
            <a:pPr>
              <a:spcBef>
                <a:spcPts val="0"/>
              </a:spcBef>
              <a:spcAft>
                <a:spcPts val="1200"/>
              </a:spcAft>
            </a:pPr>
            <a:r>
              <a:rPr lang="en-US" sz="2400" dirty="0"/>
              <a:t>Aga Khan Foundation</a:t>
            </a:r>
          </a:p>
          <a:p>
            <a:pPr>
              <a:spcBef>
                <a:spcPts val="0"/>
              </a:spcBef>
              <a:spcAft>
                <a:spcPts val="1200"/>
              </a:spcAft>
            </a:pPr>
            <a:r>
              <a:rPr lang="en-US" sz="2400" dirty="0"/>
              <a:t>PHD Chamber of Commerce &amp; Industry    RDF (Rural development Foundation</a:t>
            </a:r>
          </a:p>
          <a:p>
            <a:pPr>
              <a:spcBef>
                <a:spcPts val="0"/>
              </a:spcBef>
              <a:spcAft>
                <a:spcPts val="1200"/>
              </a:spcAft>
            </a:pPr>
            <a:r>
              <a:rPr lang="en-US" sz="2400" dirty="0"/>
              <a:t>India sanitation Coalition </a:t>
            </a:r>
          </a:p>
          <a:p>
            <a:pPr>
              <a:spcBef>
                <a:spcPts val="0"/>
              </a:spcBef>
              <a:spcAft>
                <a:spcPts val="1200"/>
              </a:spcAft>
            </a:pPr>
            <a:r>
              <a:rPr lang="en-US" sz="2400" dirty="0"/>
              <a:t>Habitat for Humanity</a:t>
            </a:r>
          </a:p>
          <a:p>
            <a:pPr>
              <a:spcBef>
                <a:spcPts val="0"/>
              </a:spcBef>
              <a:spcAft>
                <a:spcPts val="1200"/>
              </a:spcAft>
            </a:pPr>
            <a:r>
              <a:rPr lang="en-US" sz="2400" dirty="0"/>
              <a:t>Give India </a:t>
            </a:r>
          </a:p>
          <a:p>
            <a:pPr>
              <a:spcBef>
                <a:spcPts val="0"/>
              </a:spcBef>
              <a:spcAft>
                <a:spcPts val="1200"/>
              </a:spcAft>
            </a:pPr>
            <a:r>
              <a:rPr lang="en-US" sz="2400" dirty="0"/>
              <a:t>Tata Trusts &amp; Tata Projects Ltd.</a:t>
            </a:r>
            <a:endParaRPr lang="en-IN"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5" name="Title 1"/>
          <p:cNvSpPr txBox="1">
            <a:spLocks/>
          </p:cNvSpPr>
          <p:nvPr/>
        </p:nvSpPr>
        <p:spPr>
          <a:xfrm>
            <a:off x="926057" y="318885"/>
            <a:ext cx="6541542" cy="6463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dirty="0" smtClean="0"/>
              <a:t>Prospective Partnerships</a:t>
            </a:r>
            <a:endParaRPr lang="en-IN" sz="4000" dirty="0"/>
          </a:p>
        </p:txBody>
      </p:sp>
    </p:spTree>
    <p:extLst>
      <p:ext uri="{BB962C8B-B14F-4D97-AF65-F5344CB8AC3E}">
        <p14:creationId xmlns:p14="http://schemas.microsoft.com/office/powerpoint/2010/main" val="972199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5" name="Title 1"/>
          <p:cNvSpPr txBox="1">
            <a:spLocks/>
          </p:cNvSpPr>
          <p:nvPr/>
        </p:nvSpPr>
        <p:spPr>
          <a:xfrm>
            <a:off x="926057" y="318885"/>
            <a:ext cx="6541542" cy="64631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dirty="0"/>
              <a:t>Average Project </a:t>
            </a:r>
            <a:r>
              <a:rPr lang="en-US" sz="4000" dirty="0" smtClean="0"/>
              <a:t>Cost</a:t>
            </a:r>
            <a:endParaRPr lang="en-IN" sz="4000" dirty="0"/>
          </a:p>
        </p:txBody>
      </p:sp>
      <p:graphicFrame>
        <p:nvGraphicFramePr>
          <p:cNvPr id="6" name="Table 5"/>
          <p:cNvGraphicFramePr>
            <a:graphicFrameLocks noGrp="1"/>
          </p:cNvGraphicFramePr>
          <p:nvPr>
            <p:extLst>
              <p:ext uri="{D42A27DB-BD31-4B8C-83A1-F6EECF244321}">
                <p14:modId xmlns:p14="http://schemas.microsoft.com/office/powerpoint/2010/main" val="660651441"/>
              </p:ext>
            </p:extLst>
          </p:nvPr>
        </p:nvGraphicFramePr>
        <p:xfrm>
          <a:off x="1040357" y="1378122"/>
          <a:ext cx="7569200" cy="4616340"/>
        </p:xfrm>
        <a:graphic>
          <a:graphicData uri="http://schemas.openxmlformats.org/drawingml/2006/table">
            <a:tbl>
              <a:tblPr firstRow="1" bandRow="1">
                <a:tableStyleId>{5C22544A-7EE6-4342-B048-85BDC9FD1C3A}</a:tableStyleId>
              </a:tblPr>
              <a:tblGrid>
                <a:gridCol w="636067">
                  <a:extLst>
                    <a:ext uri="{9D8B030D-6E8A-4147-A177-3AD203B41FA5}">
                      <a16:colId xmlns:a16="http://schemas.microsoft.com/office/drawing/2014/main" xmlns="" val="20000"/>
                    </a:ext>
                  </a:extLst>
                </a:gridCol>
                <a:gridCol w="4261651">
                  <a:extLst>
                    <a:ext uri="{9D8B030D-6E8A-4147-A177-3AD203B41FA5}">
                      <a16:colId xmlns:a16="http://schemas.microsoft.com/office/drawing/2014/main" xmlns="" val="20001"/>
                    </a:ext>
                  </a:extLst>
                </a:gridCol>
                <a:gridCol w="2671482">
                  <a:extLst>
                    <a:ext uri="{9D8B030D-6E8A-4147-A177-3AD203B41FA5}">
                      <a16:colId xmlns:a16="http://schemas.microsoft.com/office/drawing/2014/main" xmlns="" val="20002"/>
                    </a:ext>
                  </a:extLst>
                </a:gridCol>
              </a:tblGrid>
              <a:tr h="495300">
                <a:tc>
                  <a:txBody>
                    <a:bodyPr/>
                    <a:lstStyle/>
                    <a:p>
                      <a:r>
                        <a:rPr lang="en-US" sz="1800" b="1" dirty="0" smtClean="0">
                          <a:solidFill>
                            <a:schemeClr val="bg1"/>
                          </a:solidFill>
                          <a:latin typeface="Arial" panose="020B0604020202020204" pitchFamily="34" charset="0"/>
                          <a:cs typeface="Arial" panose="020B0604020202020204" pitchFamily="34" charset="0"/>
                        </a:rPr>
                        <a:t>SN</a:t>
                      </a:r>
                      <a:endParaRPr lang="en-US" sz="1800" b="1" dirty="0">
                        <a:solidFill>
                          <a:schemeClr val="bg1"/>
                        </a:solidFill>
                        <a:latin typeface="Arial" panose="020B0604020202020204" pitchFamily="34" charset="0"/>
                        <a:cs typeface="Arial" panose="020B0604020202020204" pitchFamily="34" charset="0"/>
                      </a:endParaRPr>
                    </a:p>
                  </a:txBody>
                  <a:tcPr/>
                </a:tc>
                <a:tc>
                  <a:txBody>
                    <a:bodyPr/>
                    <a:lstStyle/>
                    <a:p>
                      <a:r>
                        <a:rPr lang="en-US" sz="1800" b="1" dirty="0" smtClean="0">
                          <a:solidFill>
                            <a:schemeClr val="bg1"/>
                          </a:solidFill>
                          <a:latin typeface="Arial" panose="020B0604020202020204" pitchFamily="34" charset="0"/>
                          <a:cs typeface="Arial" panose="020B0604020202020204" pitchFamily="34" charset="0"/>
                        </a:rPr>
                        <a:t>Description </a:t>
                      </a:r>
                      <a:endParaRPr lang="en-US" sz="1800" b="1" dirty="0">
                        <a:solidFill>
                          <a:schemeClr val="bg1"/>
                        </a:solidFill>
                        <a:latin typeface="Arial" panose="020B0604020202020204" pitchFamily="34" charset="0"/>
                        <a:cs typeface="Arial" panose="020B0604020202020204" pitchFamily="34" charset="0"/>
                      </a:endParaRPr>
                    </a:p>
                  </a:txBody>
                  <a:tcPr/>
                </a:tc>
                <a:tc>
                  <a:txBody>
                    <a:bodyPr/>
                    <a:lstStyle/>
                    <a:p>
                      <a:r>
                        <a:rPr lang="en-US" sz="1800" b="1" dirty="0" smtClean="0">
                          <a:solidFill>
                            <a:schemeClr val="bg1"/>
                          </a:solidFill>
                          <a:latin typeface="Arial" panose="020B0604020202020204" pitchFamily="34" charset="0"/>
                          <a:cs typeface="Arial" panose="020B0604020202020204" pitchFamily="34" charset="0"/>
                        </a:rPr>
                        <a:t>Average Cost  (INR)</a:t>
                      </a:r>
                      <a:endParaRPr lang="en-US" sz="18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684000">
                <a:tc>
                  <a:txBody>
                    <a:bodyPr/>
                    <a:lstStyle/>
                    <a:p>
                      <a:pPr algn="ctr"/>
                      <a:r>
                        <a:rPr lang="en-US" sz="2000" b="0" dirty="0" smtClean="0">
                          <a:solidFill>
                            <a:srgbClr val="00091A"/>
                          </a:solidFill>
                          <a:latin typeface="Arial" panose="020B0604020202020204" pitchFamily="34" charset="0"/>
                          <a:cs typeface="Arial" panose="020B0604020202020204" pitchFamily="34" charset="0"/>
                        </a:rPr>
                        <a:t>1</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ODF Plus Village </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25 lakhs </a:t>
                      </a:r>
                      <a:endParaRPr lang="en-US" sz="2000" b="0" dirty="0">
                        <a:solidFill>
                          <a:srgbClr val="00091A"/>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684000">
                <a:tc>
                  <a:txBody>
                    <a:bodyPr/>
                    <a:lstStyle/>
                    <a:p>
                      <a:pPr algn="ctr"/>
                      <a:r>
                        <a:rPr lang="en-US" sz="2000" b="0" dirty="0" smtClean="0">
                          <a:solidFill>
                            <a:srgbClr val="00091A"/>
                          </a:solidFill>
                          <a:latin typeface="Arial" panose="020B0604020202020204" pitchFamily="34" charset="0"/>
                          <a:cs typeface="Arial" panose="020B0604020202020204" pitchFamily="34" charset="0"/>
                        </a:rPr>
                        <a:t>2</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Household Tap Connections per village</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10 Lakhs</a:t>
                      </a:r>
                      <a:endParaRPr lang="en-US" sz="2000" b="0" dirty="0">
                        <a:solidFill>
                          <a:srgbClr val="00091A"/>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684000">
                <a:tc>
                  <a:txBody>
                    <a:bodyPr/>
                    <a:lstStyle/>
                    <a:p>
                      <a:pPr algn="ctr"/>
                      <a:r>
                        <a:rPr lang="en-US" sz="2000" b="0" dirty="0" smtClean="0">
                          <a:solidFill>
                            <a:srgbClr val="00091A"/>
                          </a:solidFill>
                          <a:latin typeface="Arial" panose="020B0604020202020204" pitchFamily="34" charset="0"/>
                          <a:cs typeface="Arial" panose="020B0604020202020204" pitchFamily="34" charset="0"/>
                        </a:rPr>
                        <a:t>3</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WASH in Schools</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2.5 Lakhs </a:t>
                      </a:r>
                      <a:endParaRPr lang="en-US" sz="2000" b="0" dirty="0">
                        <a:solidFill>
                          <a:srgbClr val="00091A"/>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684000">
                <a:tc>
                  <a:txBody>
                    <a:bodyPr/>
                    <a:lstStyle/>
                    <a:p>
                      <a:pPr algn="ctr"/>
                      <a:r>
                        <a:rPr lang="en-US" sz="2000" b="0" dirty="0" smtClean="0">
                          <a:solidFill>
                            <a:srgbClr val="00091A"/>
                          </a:solidFill>
                          <a:latin typeface="Arial" panose="020B0604020202020204" pitchFamily="34" charset="0"/>
                          <a:cs typeface="Arial" panose="020B0604020202020204" pitchFamily="34" charset="0"/>
                        </a:rPr>
                        <a:t>4</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WASH in Health Care Facilities</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3 lakhs</a:t>
                      </a:r>
                      <a:endParaRPr lang="en-US" sz="2000" b="0" dirty="0">
                        <a:solidFill>
                          <a:srgbClr val="00091A"/>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684000">
                <a:tc>
                  <a:txBody>
                    <a:bodyPr/>
                    <a:lstStyle/>
                    <a:p>
                      <a:pPr algn="ctr"/>
                      <a:r>
                        <a:rPr lang="en-US" sz="2000" b="0" dirty="0" smtClean="0">
                          <a:solidFill>
                            <a:srgbClr val="00091A"/>
                          </a:solidFill>
                          <a:latin typeface="Arial" panose="020B0604020202020204" pitchFamily="34" charset="0"/>
                          <a:cs typeface="Arial" panose="020B0604020202020204" pitchFamily="34" charset="0"/>
                        </a:rPr>
                        <a:t>5</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Community Toilet Block</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10 Lakhs </a:t>
                      </a:r>
                      <a:endParaRPr lang="en-US" sz="2000" b="0" dirty="0">
                        <a:solidFill>
                          <a:srgbClr val="00091A"/>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684000">
                <a:tc>
                  <a:txBody>
                    <a:bodyPr/>
                    <a:lstStyle/>
                    <a:p>
                      <a:pPr algn="ctr"/>
                      <a:r>
                        <a:rPr lang="en-US" sz="2000" b="0" dirty="0" smtClean="0">
                          <a:solidFill>
                            <a:srgbClr val="00091A"/>
                          </a:solidFill>
                          <a:latin typeface="Arial" panose="020B0604020202020204" pitchFamily="34" charset="0"/>
                          <a:cs typeface="Arial" panose="020B0604020202020204" pitchFamily="34" charset="0"/>
                        </a:rPr>
                        <a:t>6</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Public Toilet Block</a:t>
                      </a:r>
                      <a:endParaRPr lang="en-US" sz="2000" b="0" dirty="0">
                        <a:solidFill>
                          <a:srgbClr val="00091A"/>
                        </a:solidFill>
                        <a:latin typeface="Arial" panose="020B0604020202020204" pitchFamily="34" charset="0"/>
                        <a:cs typeface="Arial" panose="020B0604020202020204" pitchFamily="34" charset="0"/>
                      </a:endParaRPr>
                    </a:p>
                  </a:txBody>
                  <a:tcPr anchor="ctr"/>
                </a:tc>
                <a:tc>
                  <a:txBody>
                    <a:bodyPr/>
                    <a:lstStyle/>
                    <a:p>
                      <a:r>
                        <a:rPr lang="en-US" sz="2000" b="0" dirty="0" smtClean="0">
                          <a:solidFill>
                            <a:srgbClr val="00091A"/>
                          </a:solidFill>
                          <a:latin typeface="Arial" panose="020B0604020202020204" pitchFamily="34" charset="0"/>
                          <a:cs typeface="Arial" panose="020B0604020202020204" pitchFamily="34" charset="0"/>
                        </a:rPr>
                        <a:t>8 Lakhs </a:t>
                      </a:r>
                      <a:endParaRPr lang="en-US" sz="2000" b="0" dirty="0">
                        <a:solidFill>
                          <a:srgbClr val="00091A"/>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744053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6226134"/>
              </p:ext>
            </p:extLst>
          </p:nvPr>
        </p:nvGraphicFramePr>
        <p:xfrm>
          <a:off x="711203" y="1196900"/>
          <a:ext cx="8191497" cy="5006744"/>
        </p:xfrm>
        <a:graphic>
          <a:graphicData uri="http://schemas.openxmlformats.org/drawingml/2006/table">
            <a:tbl>
              <a:tblPr firstRow="1" bandRow="1">
                <a:tableStyleId>{5C22544A-7EE6-4342-B048-85BDC9FD1C3A}</a:tableStyleId>
              </a:tblPr>
              <a:tblGrid>
                <a:gridCol w="508429">
                  <a:extLst>
                    <a:ext uri="{9D8B030D-6E8A-4147-A177-3AD203B41FA5}">
                      <a16:colId xmlns:a16="http://schemas.microsoft.com/office/drawing/2014/main" xmlns="" val="20000"/>
                    </a:ext>
                  </a:extLst>
                </a:gridCol>
                <a:gridCol w="1614878">
                  <a:extLst>
                    <a:ext uri="{9D8B030D-6E8A-4147-A177-3AD203B41FA5}">
                      <a16:colId xmlns:a16="http://schemas.microsoft.com/office/drawing/2014/main" xmlns="" val="20001"/>
                    </a:ext>
                  </a:extLst>
                </a:gridCol>
                <a:gridCol w="898278">
                  <a:extLst>
                    <a:ext uri="{9D8B030D-6E8A-4147-A177-3AD203B41FA5}">
                      <a16:colId xmlns:a16="http://schemas.microsoft.com/office/drawing/2014/main" xmlns="" val="20002"/>
                    </a:ext>
                  </a:extLst>
                </a:gridCol>
                <a:gridCol w="861652">
                  <a:extLst>
                    <a:ext uri="{9D8B030D-6E8A-4147-A177-3AD203B41FA5}">
                      <a16:colId xmlns:a16="http://schemas.microsoft.com/office/drawing/2014/main" xmlns="" val="20003"/>
                    </a:ext>
                  </a:extLst>
                </a:gridCol>
                <a:gridCol w="861652">
                  <a:extLst>
                    <a:ext uri="{9D8B030D-6E8A-4147-A177-3AD203B41FA5}">
                      <a16:colId xmlns:a16="http://schemas.microsoft.com/office/drawing/2014/main" xmlns="" val="20004"/>
                    </a:ext>
                  </a:extLst>
                </a:gridCol>
                <a:gridCol w="861652">
                  <a:extLst>
                    <a:ext uri="{9D8B030D-6E8A-4147-A177-3AD203B41FA5}">
                      <a16:colId xmlns:a16="http://schemas.microsoft.com/office/drawing/2014/main" xmlns="" val="20005"/>
                    </a:ext>
                  </a:extLst>
                </a:gridCol>
                <a:gridCol w="861652">
                  <a:extLst>
                    <a:ext uri="{9D8B030D-6E8A-4147-A177-3AD203B41FA5}">
                      <a16:colId xmlns:a16="http://schemas.microsoft.com/office/drawing/2014/main" xmlns="" val="20006"/>
                    </a:ext>
                  </a:extLst>
                </a:gridCol>
                <a:gridCol w="861652">
                  <a:extLst>
                    <a:ext uri="{9D8B030D-6E8A-4147-A177-3AD203B41FA5}">
                      <a16:colId xmlns:a16="http://schemas.microsoft.com/office/drawing/2014/main" xmlns="" val="20007"/>
                    </a:ext>
                  </a:extLst>
                </a:gridCol>
                <a:gridCol w="861652">
                  <a:extLst>
                    <a:ext uri="{9D8B030D-6E8A-4147-A177-3AD203B41FA5}">
                      <a16:colId xmlns:a16="http://schemas.microsoft.com/office/drawing/2014/main" xmlns="" val="20008"/>
                    </a:ext>
                  </a:extLst>
                </a:gridCol>
              </a:tblGrid>
              <a:tr h="509576">
                <a:tc>
                  <a:txBody>
                    <a:bodyPr/>
                    <a:lstStyle/>
                    <a:p>
                      <a:pPr algn="ctr"/>
                      <a:r>
                        <a:rPr lang="en-US" sz="1600" dirty="0" smtClean="0">
                          <a:latin typeface="+mn-lt"/>
                        </a:rPr>
                        <a:t>Sl.</a:t>
                      </a:r>
                    </a:p>
                    <a:p>
                      <a:pPr algn="ctr"/>
                      <a:r>
                        <a:rPr lang="en-US" sz="1600" dirty="0" smtClean="0">
                          <a:latin typeface="+mn-lt"/>
                        </a:rPr>
                        <a:t>No</a:t>
                      </a:r>
                      <a:endParaRPr lang="en-US" sz="1600" dirty="0">
                        <a:latin typeface="+mn-lt"/>
                      </a:endParaRPr>
                    </a:p>
                  </a:txBody>
                  <a:tcPr/>
                </a:tc>
                <a:tc>
                  <a:txBody>
                    <a:bodyPr/>
                    <a:lstStyle/>
                    <a:p>
                      <a:pPr algn="ctr"/>
                      <a:r>
                        <a:rPr lang="en-US" sz="1600" dirty="0" smtClean="0">
                          <a:latin typeface="+mn-lt"/>
                        </a:rPr>
                        <a:t>Program </a:t>
                      </a:r>
                      <a:endParaRPr lang="en-US" sz="1600" dirty="0">
                        <a:latin typeface="+mn-lt"/>
                      </a:endParaRPr>
                    </a:p>
                  </a:txBody>
                  <a:tcPr/>
                </a:tc>
                <a:tc>
                  <a:txBody>
                    <a:bodyPr/>
                    <a:lstStyle/>
                    <a:p>
                      <a:pPr algn="ctr"/>
                      <a:r>
                        <a:rPr lang="en-US" sz="1600" dirty="0" smtClean="0">
                          <a:latin typeface="+mn-lt"/>
                        </a:rPr>
                        <a:t>2020-2021</a:t>
                      </a:r>
                      <a:endParaRPr lang="en-US" sz="1600" dirty="0">
                        <a:latin typeface="+mn-lt"/>
                      </a:endParaRPr>
                    </a:p>
                  </a:txBody>
                  <a:tcPr/>
                </a:tc>
                <a:tc>
                  <a:txBody>
                    <a:bodyPr/>
                    <a:lstStyle/>
                    <a:p>
                      <a:pPr algn="ctr"/>
                      <a:r>
                        <a:rPr lang="en-US" sz="1600" dirty="0" smtClean="0">
                          <a:latin typeface="+mn-lt"/>
                        </a:rPr>
                        <a:t>2021-</a:t>
                      </a:r>
                    </a:p>
                    <a:p>
                      <a:pPr algn="ctr"/>
                      <a:r>
                        <a:rPr lang="en-US" sz="1600" dirty="0" smtClean="0">
                          <a:latin typeface="+mn-lt"/>
                        </a:rPr>
                        <a:t>2022</a:t>
                      </a:r>
                      <a:endParaRPr lang="en-US" sz="1600" dirty="0">
                        <a:latin typeface="+mn-lt"/>
                      </a:endParaRPr>
                    </a:p>
                  </a:txBody>
                  <a:tcPr/>
                </a:tc>
                <a:tc>
                  <a:txBody>
                    <a:bodyPr/>
                    <a:lstStyle/>
                    <a:p>
                      <a:pPr marL="0" marR="0" indent="0" algn="ctr" defTabSz="914183" rtl="0" eaLnBrk="1" fontAlgn="auto" latinLnBrk="0" hangingPunct="1">
                        <a:lnSpc>
                          <a:spcPct val="100000"/>
                        </a:lnSpc>
                        <a:spcBef>
                          <a:spcPts val="0"/>
                        </a:spcBef>
                        <a:spcAft>
                          <a:spcPts val="0"/>
                        </a:spcAft>
                        <a:buClrTx/>
                        <a:buSzTx/>
                        <a:buFontTx/>
                        <a:buNone/>
                        <a:tabLst/>
                        <a:defRPr/>
                      </a:pPr>
                      <a:r>
                        <a:rPr lang="en-US" sz="1600" dirty="0" smtClean="0">
                          <a:latin typeface="+mn-lt"/>
                        </a:rPr>
                        <a:t>2022-</a:t>
                      </a:r>
                    </a:p>
                    <a:p>
                      <a:pPr marL="0" marR="0" indent="0" algn="ctr" defTabSz="914183" rtl="0" eaLnBrk="1" fontAlgn="auto" latinLnBrk="0" hangingPunct="1">
                        <a:lnSpc>
                          <a:spcPct val="100000"/>
                        </a:lnSpc>
                        <a:spcBef>
                          <a:spcPts val="0"/>
                        </a:spcBef>
                        <a:spcAft>
                          <a:spcPts val="0"/>
                        </a:spcAft>
                        <a:buClrTx/>
                        <a:buSzTx/>
                        <a:buFontTx/>
                        <a:buNone/>
                        <a:tabLst/>
                        <a:defRPr/>
                      </a:pPr>
                      <a:r>
                        <a:rPr lang="en-US" sz="1600" dirty="0" smtClean="0">
                          <a:latin typeface="+mn-lt"/>
                        </a:rPr>
                        <a:t>2023</a:t>
                      </a:r>
                    </a:p>
                  </a:txBody>
                  <a:tcPr/>
                </a:tc>
                <a:tc>
                  <a:txBody>
                    <a:bodyPr/>
                    <a:lstStyle/>
                    <a:p>
                      <a:pPr marL="0" marR="0" indent="0" algn="ctr" defTabSz="914183" rtl="0" eaLnBrk="1" fontAlgn="auto" latinLnBrk="0" hangingPunct="1">
                        <a:lnSpc>
                          <a:spcPct val="100000"/>
                        </a:lnSpc>
                        <a:spcBef>
                          <a:spcPts val="0"/>
                        </a:spcBef>
                        <a:spcAft>
                          <a:spcPts val="0"/>
                        </a:spcAft>
                        <a:buClrTx/>
                        <a:buSzTx/>
                        <a:buFontTx/>
                        <a:buNone/>
                        <a:tabLst/>
                        <a:defRPr/>
                      </a:pPr>
                      <a:r>
                        <a:rPr lang="en-US" sz="1600" dirty="0" smtClean="0">
                          <a:latin typeface="+mn-lt"/>
                        </a:rPr>
                        <a:t>2023-</a:t>
                      </a:r>
                    </a:p>
                    <a:p>
                      <a:pPr marL="0" marR="0" indent="0" algn="ctr" defTabSz="914183" rtl="0" eaLnBrk="1" fontAlgn="auto" latinLnBrk="0" hangingPunct="1">
                        <a:lnSpc>
                          <a:spcPct val="100000"/>
                        </a:lnSpc>
                        <a:spcBef>
                          <a:spcPts val="0"/>
                        </a:spcBef>
                        <a:spcAft>
                          <a:spcPts val="0"/>
                        </a:spcAft>
                        <a:buClrTx/>
                        <a:buSzTx/>
                        <a:buFontTx/>
                        <a:buNone/>
                        <a:tabLst/>
                        <a:defRPr/>
                      </a:pPr>
                      <a:r>
                        <a:rPr lang="en-US" sz="1600" dirty="0" smtClean="0">
                          <a:latin typeface="+mn-lt"/>
                        </a:rPr>
                        <a:t>2024</a:t>
                      </a:r>
                    </a:p>
                  </a:txBody>
                  <a:tcPr/>
                </a:tc>
                <a:tc>
                  <a:txBody>
                    <a:bodyPr/>
                    <a:lstStyle/>
                    <a:p>
                      <a:pPr marL="0" marR="0" indent="0" algn="ctr" defTabSz="914183" rtl="0" eaLnBrk="1" fontAlgn="auto" latinLnBrk="0" hangingPunct="1">
                        <a:lnSpc>
                          <a:spcPct val="100000"/>
                        </a:lnSpc>
                        <a:spcBef>
                          <a:spcPts val="0"/>
                        </a:spcBef>
                        <a:spcAft>
                          <a:spcPts val="0"/>
                        </a:spcAft>
                        <a:buClrTx/>
                        <a:buSzTx/>
                        <a:buFontTx/>
                        <a:buNone/>
                        <a:tabLst/>
                        <a:defRPr/>
                      </a:pPr>
                      <a:r>
                        <a:rPr lang="en-US" sz="1600" dirty="0" smtClean="0">
                          <a:latin typeface="+mn-lt"/>
                        </a:rPr>
                        <a:t>2024-</a:t>
                      </a:r>
                    </a:p>
                    <a:p>
                      <a:pPr marL="0" marR="0" indent="0" algn="ctr" defTabSz="914183" rtl="0" eaLnBrk="1" fontAlgn="auto" latinLnBrk="0" hangingPunct="1">
                        <a:lnSpc>
                          <a:spcPct val="100000"/>
                        </a:lnSpc>
                        <a:spcBef>
                          <a:spcPts val="0"/>
                        </a:spcBef>
                        <a:spcAft>
                          <a:spcPts val="0"/>
                        </a:spcAft>
                        <a:buClrTx/>
                        <a:buSzTx/>
                        <a:buFontTx/>
                        <a:buNone/>
                        <a:tabLst/>
                        <a:defRPr/>
                      </a:pPr>
                      <a:r>
                        <a:rPr lang="en-US" sz="1600" dirty="0" smtClean="0">
                          <a:latin typeface="+mn-lt"/>
                        </a:rPr>
                        <a:t>2025</a:t>
                      </a:r>
                    </a:p>
                  </a:txBody>
                  <a:tcPr/>
                </a:tc>
                <a:tc>
                  <a:txBody>
                    <a:bodyPr/>
                    <a:lstStyle/>
                    <a:p>
                      <a:pPr marL="0" marR="0" indent="0" algn="ctr" defTabSz="914183" rtl="0" eaLnBrk="1" fontAlgn="auto" latinLnBrk="0" hangingPunct="1">
                        <a:lnSpc>
                          <a:spcPct val="100000"/>
                        </a:lnSpc>
                        <a:spcBef>
                          <a:spcPts val="0"/>
                        </a:spcBef>
                        <a:spcAft>
                          <a:spcPts val="0"/>
                        </a:spcAft>
                        <a:buClrTx/>
                        <a:buSzTx/>
                        <a:buFontTx/>
                        <a:buNone/>
                        <a:tabLst/>
                        <a:defRPr/>
                      </a:pPr>
                      <a:r>
                        <a:rPr lang="en-US" sz="1600" dirty="0" smtClean="0">
                          <a:latin typeface="+mn-lt"/>
                        </a:rPr>
                        <a:t>Dec.</a:t>
                      </a:r>
                    </a:p>
                    <a:p>
                      <a:pPr marL="0" marR="0" indent="0" algn="ctr" defTabSz="914183" rtl="0" eaLnBrk="1" fontAlgn="auto" latinLnBrk="0" hangingPunct="1">
                        <a:lnSpc>
                          <a:spcPct val="100000"/>
                        </a:lnSpc>
                        <a:spcBef>
                          <a:spcPts val="0"/>
                        </a:spcBef>
                        <a:spcAft>
                          <a:spcPts val="0"/>
                        </a:spcAft>
                        <a:buClrTx/>
                        <a:buSzTx/>
                        <a:buFontTx/>
                        <a:buNone/>
                        <a:tabLst/>
                        <a:defRPr/>
                      </a:pPr>
                      <a:r>
                        <a:rPr lang="en-US" sz="1600" dirty="0" smtClean="0">
                          <a:latin typeface="+mn-lt"/>
                        </a:rPr>
                        <a:t>2025</a:t>
                      </a:r>
                    </a:p>
                  </a:txBody>
                  <a:tcPr/>
                </a:tc>
                <a:tc>
                  <a:txBody>
                    <a:bodyPr/>
                    <a:lstStyle/>
                    <a:p>
                      <a:pPr marL="0" marR="0" indent="0" algn="ctr" defTabSz="914183" rtl="0" eaLnBrk="1" fontAlgn="auto" latinLnBrk="0" hangingPunct="1">
                        <a:lnSpc>
                          <a:spcPct val="100000"/>
                        </a:lnSpc>
                        <a:spcBef>
                          <a:spcPts val="0"/>
                        </a:spcBef>
                        <a:spcAft>
                          <a:spcPts val="0"/>
                        </a:spcAft>
                        <a:buClrTx/>
                        <a:buSzTx/>
                        <a:buFontTx/>
                        <a:buNone/>
                        <a:tabLst/>
                        <a:defRPr/>
                      </a:pPr>
                      <a:r>
                        <a:rPr lang="en-US" sz="1600" dirty="0" smtClean="0">
                          <a:latin typeface="+mn-lt"/>
                        </a:rPr>
                        <a:t>Total</a:t>
                      </a:r>
                    </a:p>
                  </a:txBody>
                  <a:tcPr/>
                </a:tc>
                <a:extLst>
                  <a:ext uri="{0D108BD9-81ED-4DB2-BD59-A6C34878D82A}">
                    <a16:rowId xmlns:a16="http://schemas.microsoft.com/office/drawing/2014/main" xmlns="" val="10000"/>
                  </a:ext>
                </a:extLst>
              </a:tr>
              <a:tr h="858863">
                <a:tc>
                  <a:txBody>
                    <a:bodyPr/>
                    <a:lstStyle/>
                    <a:p>
                      <a:pPr algn="ctr"/>
                      <a:r>
                        <a:rPr lang="en-US" sz="1600" b="1" dirty="0" smtClean="0">
                          <a:latin typeface="+mn-lt"/>
                          <a:cs typeface="Arial" panose="020B0604020202020204" pitchFamily="34" charset="0"/>
                        </a:rPr>
                        <a:t>1</a:t>
                      </a:r>
                      <a:endParaRPr lang="en-US" sz="1600" b="1" dirty="0">
                        <a:latin typeface="+mn-lt"/>
                        <a:cs typeface="Arial" panose="020B0604020202020204" pitchFamily="34" charset="0"/>
                      </a:endParaRPr>
                    </a:p>
                  </a:txBody>
                  <a:tcPr anchor="ctr">
                    <a:solidFill>
                      <a:schemeClr val="bg1"/>
                    </a:solidFill>
                  </a:tcPr>
                </a:tc>
                <a:tc>
                  <a:txBody>
                    <a:bodyPr/>
                    <a:lstStyle/>
                    <a:p>
                      <a:pPr marL="0" indent="0"/>
                      <a:r>
                        <a:rPr lang="en-US" sz="1600" b="1" dirty="0" smtClean="0">
                          <a:solidFill>
                            <a:schemeClr val="tx1"/>
                          </a:solidFill>
                          <a:latin typeface="+mn-lt"/>
                          <a:cs typeface="Arial" panose="020B0604020202020204" pitchFamily="34" charset="0"/>
                        </a:rPr>
                        <a:t>ODF Plus  Villages </a:t>
                      </a:r>
                      <a:endParaRPr lang="en-US" sz="1600" b="1" dirty="0">
                        <a:solidFill>
                          <a:schemeClr val="tx1"/>
                        </a:solidFill>
                        <a:latin typeface="+mn-lt"/>
                        <a:cs typeface="Arial" panose="020B0604020202020204" pitchFamily="34" charset="0"/>
                      </a:endParaRPr>
                    </a:p>
                  </a:txBody>
                  <a:tcPr anchor="ctr">
                    <a:solidFill>
                      <a:schemeClr val="bg1"/>
                    </a:solidFill>
                  </a:tcP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 400 </a:t>
                      </a:r>
                      <a:endParaRPr lang="en-US" sz="1800" b="1" kern="1200" dirty="0">
                        <a:solidFill>
                          <a:schemeClr val="dk1"/>
                        </a:solidFill>
                        <a:latin typeface="+mn-lt"/>
                        <a:ea typeface="+mn-ea"/>
                        <a:cs typeface="Arial" panose="020B0604020202020204" pitchFamily="34" charset="0"/>
                      </a:endParaRPr>
                    </a:p>
                  </a:txBody>
                  <a:tcPr anchor="ctr">
                    <a:solidFill>
                      <a:schemeClr val="bg1"/>
                    </a:solidFill>
                  </a:tcP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1150</a:t>
                      </a:r>
                      <a:endParaRPr lang="en-US" sz="1800" b="1" kern="1200" dirty="0">
                        <a:solidFill>
                          <a:schemeClr val="dk1"/>
                        </a:solidFill>
                        <a:latin typeface="+mn-lt"/>
                        <a:ea typeface="+mn-ea"/>
                        <a:cs typeface="Arial" panose="020B0604020202020204" pitchFamily="34" charset="0"/>
                      </a:endParaRPr>
                    </a:p>
                  </a:txBody>
                  <a:tcPr anchor="ctr">
                    <a:solidFill>
                      <a:schemeClr val="bg1"/>
                    </a:solidFill>
                  </a:tcP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1150</a:t>
                      </a:r>
                      <a:endParaRPr lang="en-US" sz="1800" b="1" kern="1200" dirty="0">
                        <a:solidFill>
                          <a:schemeClr val="dk1"/>
                        </a:solidFill>
                        <a:latin typeface="+mn-lt"/>
                        <a:ea typeface="+mn-ea"/>
                        <a:cs typeface="Arial" panose="020B0604020202020204" pitchFamily="34" charset="0"/>
                      </a:endParaRPr>
                    </a:p>
                  </a:txBody>
                  <a:tcPr anchor="ctr">
                    <a:solidFill>
                      <a:schemeClr val="bg1"/>
                    </a:solidFill>
                  </a:tcP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1150</a:t>
                      </a:r>
                      <a:endParaRPr lang="en-US" sz="1800" b="1" kern="1200" dirty="0">
                        <a:solidFill>
                          <a:schemeClr val="dk1"/>
                        </a:solidFill>
                        <a:latin typeface="+mn-lt"/>
                        <a:ea typeface="+mn-ea"/>
                        <a:cs typeface="Arial" panose="020B0604020202020204" pitchFamily="34" charset="0"/>
                      </a:endParaRPr>
                    </a:p>
                  </a:txBody>
                  <a:tcPr anchor="ctr">
                    <a:solidFill>
                      <a:schemeClr val="bg1"/>
                    </a:solidFill>
                  </a:tcP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1150</a:t>
                      </a:r>
                      <a:endParaRPr lang="en-US" sz="1800" b="1" kern="1200" dirty="0">
                        <a:solidFill>
                          <a:schemeClr val="dk1"/>
                        </a:solidFill>
                        <a:latin typeface="+mn-lt"/>
                        <a:ea typeface="+mn-ea"/>
                        <a:cs typeface="Arial" panose="020B0604020202020204" pitchFamily="34" charset="0"/>
                      </a:endParaRPr>
                    </a:p>
                  </a:txBody>
                  <a:tcPr anchor="ctr">
                    <a:solidFill>
                      <a:schemeClr val="bg1"/>
                    </a:solidFill>
                  </a:tcP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a:t>
                      </a:r>
                      <a:endParaRPr lang="en-US" sz="1800" b="1" kern="1200" dirty="0">
                        <a:solidFill>
                          <a:schemeClr val="dk1"/>
                        </a:solidFill>
                        <a:latin typeface="+mn-lt"/>
                        <a:ea typeface="+mn-ea"/>
                        <a:cs typeface="Arial" panose="020B0604020202020204" pitchFamily="34" charset="0"/>
                      </a:endParaRPr>
                    </a:p>
                  </a:txBody>
                  <a:tcPr anchor="ctr">
                    <a:solidFill>
                      <a:schemeClr val="bg1"/>
                    </a:solidFill>
                  </a:tcP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5000</a:t>
                      </a:r>
                      <a:endParaRPr lang="en-US" sz="1800" b="1" kern="1200" dirty="0">
                        <a:solidFill>
                          <a:schemeClr val="dk1"/>
                        </a:solidFill>
                        <a:latin typeface="+mn-lt"/>
                        <a:ea typeface="+mn-ea"/>
                        <a:cs typeface="Arial" panose="020B0604020202020204" pitchFamily="34" charset="0"/>
                      </a:endParaRPr>
                    </a:p>
                  </a:txBody>
                  <a:tcPr anchor="ctr">
                    <a:solidFill>
                      <a:schemeClr val="bg1"/>
                    </a:solidFill>
                  </a:tcPr>
                </a:tc>
                <a:extLst>
                  <a:ext uri="{0D108BD9-81ED-4DB2-BD59-A6C34878D82A}">
                    <a16:rowId xmlns:a16="http://schemas.microsoft.com/office/drawing/2014/main" xmlns="" val="10001"/>
                  </a:ext>
                </a:extLst>
              </a:tr>
              <a:tr h="677547">
                <a:tc>
                  <a:txBody>
                    <a:bodyPr/>
                    <a:lstStyle/>
                    <a:p>
                      <a:pPr algn="ctr"/>
                      <a:r>
                        <a:rPr lang="en-US" sz="1600" b="1" dirty="0" smtClean="0">
                          <a:latin typeface="+mn-lt"/>
                          <a:cs typeface="Arial" panose="020B0604020202020204" pitchFamily="34" charset="0"/>
                        </a:rPr>
                        <a:t>2</a:t>
                      </a:r>
                      <a:endParaRPr lang="en-US" sz="1600" b="1" dirty="0">
                        <a:latin typeface="+mn-lt"/>
                        <a:cs typeface="Arial" panose="020B0604020202020204" pitchFamily="34" charset="0"/>
                      </a:endParaRPr>
                    </a:p>
                  </a:txBody>
                  <a:tcPr anchor="ctr"/>
                </a:tc>
                <a:tc>
                  <a:txBody>
                    <a:bodyPr/>
                    <a:lstStyle/>
                    <a:p>
                      <a:pPr marL="0" indent="0"/>
                      <a:r>
                        <a:rPr lang="en-US" sz="1600" b="1" dirty="0" smtClean="0">
                          <a:latin typeface="+mn-lt"/>
                          <a:cs typeface="Arial" panose="020B0604020202020204" pitchFamily="34" charset="0"/>
                        </a:rPr>
                        <a:t>H/hold Tap Connections</a:t>
                      </a: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 160</a:t>
                      </a:r>
                      <a:endParaRPr lang="en-US" sz="1800" b="1" kern="1200" dirty="0">
                        <a:solidFill>
                          <a:schemeClr val="dk1"/>
                        </a:solidFill>
                        <a:latin typeface="+mn-lt"/>
                        <a:ea typeface="+mn-ea"/>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280</a:t>
                      </a:r>
                      <a:endParaRPr lang="en-US" sz="1800" b="1" kern="1200" dirty="0">
                        <a:solidFill>
                          <a:schemeClr val="dk1"/>
                        </a:solidFill>
                        <a:latin typeface="+mn-lt"/>
                        <a:ea typeface="+mn-ea"/>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280</a:t>
                      </a:r>
                      <a:endParaRPr lang="en-US" sz="1800" b="1" kern="1200" dirty="0">
                        <a:solidFill>
                          <a:schemeClr val="dk1"/>
                        </a:solidFill>
                        <a:latin typeface="+mn-lt"/>
                        <a:ea typeface="+mn-ea"/>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280</a:t>
                      </a:r>
                      <a:endParaRPr lang="en-US" sz="1800" b="1" kern="1200" dirty="0">
                        <a:solidFill>
                          <a:schemeClr val="dk1"/>
                        </a:solidFill>
                        <a:latin typeface="+mn-lt"/>
                        <a:ea typeface="+mn-ea"/>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a:t>
                      </a:r>
                      <a:endParaRPr lang="en-US" sz="1800" b="1" kern="1200" dirty="0">
                        <a:solidFill>
                          <a:schemeClr val="dk1"/>
                        </a:solidFill>
                        <a:latin typeface="+mn-lt"/>
                        <a:ea typeface="+mn-ea"/>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a:t>
                      </a:r>
                      <a:endParaRPr lang="en-US" sz="1800" b="1" kern="1200" dirty="0">
                        <a:solidFill>
                          <a:schemeClr val="dk1"/>
                        </a:solidFill>
                        <a:latin typeface="+mn-lt"/>
                        <a:ea typeface="+mn-ea"/>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1000</a:t>
                      </a:r>
                      <a:endParaRPr lang="en-US" sz="1800" b="1" kern="1200" dirty="0">
                        <a:solidFill>
                          <a:schemeClr val="dk1"/>
                        </a:solidFill>
                        <a:latin typeface="+mn-lt"/>
                        <a:ea typeface="+mn-ea"/>
                        <a:cs typeface="Arial" panose="020B0604020202020204" pitchFamily="34" charset="0"/>
                      </a:endParaRPr>
                    </a:p>
                  </a:txBody>
                  <a:tcPr anchor="ctr"/>
                </a:tc>
                <a:extLst>
                  <a:ext uri="{0D108BD9-81ED-4DB2-BD59-A6C34878D82A}">
                    <a16:rowId xmlns:a16="http://schemas.microsoft.com/office/drawing/2014/main" xmlns="" val="10002"/>
                  </a:ext>
                </a:extLst>
              </a:tr>
              <a:tr h="858863">
                <a:tc>
                  <a:txBody>
                    <a:bodyPr/>
                    <a:lstStyle/>
                    <a:p>
                      <a:pPr algn="ctr"/>
                      <a:r>
                        <a:rPr lang="en-US" sz="1600" b="1" dirty="0" smtClean="0">
                          <a:latin typeface="+mn-lt"/>
                          <a:cs typeface="Arial" panose="020B0604020202020204" pitchFamily="34" charset="0"/>
                        </a:rPr>
                        <a:t>3</a:t>
                      </a:r>
                      <a:endParaRPr lang="en-US" sz="1600" b="1" dirty="0">
                        <a:latin typeface="+mn-lt"/>
                        <a:cs typeface="Arial" panose="020B0604020202020204" pitchFamily="34" charset="0"/>
                      </a:endParaRPr>
                    </a:p>
                  </a:txBody>
                  <a:tcPr anchor="ctr"/>
                </a:tc>
                <a:tc>
                  <a:txBody>
                    <a:bodyPr/>
                    <a:lstStyle/>
                    <a:p>
                      <a:pPr marL="0" marR="0" indent="0" algn="l" defTabSz="914183"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Arial" panose="020B0604020202020204" pitchFamily="34" charset="0"/>
                        </a:rPr>
                        <a:t>WASH in Schools</a:t>
                      </a: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 15000</a:t>
                      </a:r>
                      <a:endParaRPr lang="en-US" sz="1800" b="1" kern="1200" dirty="0">
                        <a:solidFill>
                          <a:schemeClr val="dk1"/>
                        </a:solidFill>
                        <a:latin typeface="+mn-lt"/>
                        <a:ea typeface="+mn-ea"/>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30000</a:t>
                      </a:r>
                      <a:endParaRPr lang="en-US" sz="1800" b="1" kern="1200" dirty="0">
                        <a:solidFill>
                          <a:schemeClr val="dk1"/>
                        </a:solidFill>
                        <a:latin typeface="+mn-lt"/>
                        <a:ea typeface="+mn-ea"/>
                        <a:cs typeface="Arial" panose="020B0604020202020204" pitchFamily="34" charset="0"/>
                      </a:endParaRPr>
                    </a:p>
                  </a:txBody>
                  <a:tcPr anchor="ctr"/>
                </a:tc>
                <a:tc>
                  <a:txBody>
                    <a:bodyPr/>
                    <a:lstStyle/>
                    <a:p>
                      <a:pPr marL="0" algn="l" defTabSz="914183" rtl="0" eaLnBrk="1" latinLnBrk="0" hangingPunct="1"/>
                      <a:r>
                        <a:rPr lang="en-US" sz="1800" b="1" kern="1200" smtClean="0">
                          <a:solidFill>
                            <a:schemeClr val="dk1"/>
                          </a:solidFill>
                          <a:latin typeface="+mn-lt"/>
                          <a:ea typeface="+mn-ea"/>
                          <a:cs typeface="Arial" panose="020B0604020202020204" pitchFamily="34" charset="0"/>
                        </a:rPr>
                        <a:t>30000</a:t>
                      </a:r>
                      <a:endParaRPr lang="en-US" sz="1800" b="1" kern="1200" dirty="0">
                        <a:solidFill>
                          <a:schemeClr val="dk1"/>
                        </a:solidFill>
                        <a:latin typeface="+mn-lt"/>
                        <a:ea typeface="+mn-ea"/>
                        <a:cs typeface="Arial" panose="020B0604020202020204" pitchFamily="34" charset="0"/>
                      </a:endParaRPr>
                    </a:p>
                  </a:txBody>
                  <a:tcPr anchor="ctr"/>
                </a:tc>
                <a:tc>
                  <a:txBody>
                    <a:bodyPr/>
                    <a:lstStyle/>
                    <a:p>
                      <a:pPr marL="0" algn="l" defTabSz="914183" rtl="0" eaLnBrk="1" latinLnBrk="0" hangingPunct="1"/>
                      <a:r>
                        <a:rPr lang="en-US" sz="1800" b="1" kern="1200" smtClean="0">
                          <a:solidFill>
                            <a:schemeClr val="dk1"/>
                          </a:solidFill>
                          <a:latin typeface="+mn-lt"/>
                          <a:ea typeface="+mn-ea"/>
                          <a:cs typeface="Arial" panose="020B0604020202020204" pitchFamily="34" charset="0"/>
                        </a:rPr>
                        <a:t>30000</a:t>
                      </a:r>
                      <a:endParaRPr lang="en-US" sz="1800" b="1" kern="1200" dirty="0">
                        <a:solidFill>
                          <a:schemeClr val="dk1"/>
                        </a:solidFill>
                        <a:latin typeface="+mn-lt"/>
                        <a:ea typeface="+mn-ea"/>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30000</a:t>
                      </a:r>
                      <a:endParaRPr lang="en-US" sz="1800" b="1" kern="1200" dirty="0">
                        <a:solidFill>
                          <a:schemeClr val="dk1"/>
                        </a:solidFill>
                        <a:latin typeface="+mn-lt"/>
                        <a:ea typeface="+mn-ea"/>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15000</a:t>
                      </a:r>
                      <a:endParaRPr lang="en-US" sz="1800" b="1" kern="1200" dirty="0">
                        <a:solidFill>
                          <a:schemeClr val="dk1"/>
                        </a:solidFill>
                        <a:latin typeface="+mn-lt"/>
                        <a:ea typeface="+mn-ea"/>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1.5 Lakhs</a:t>
                      </a:r>
                      <a:endParaRPr lang="en-US" sz="1800" b="1" dirty="0">
                        <a:latin typeface="+mn-lt"/>
                        <a:cs typeface="Arial" panose="020B0604020202020204" pitchFamily="34" charset="0"/>
                      </a:endParaRPr>
                    </a:p>
                  </a:txBody>
                  <a:tcPr anchor="ctr"/>
                </a:tc>
                <a:extLst>
                  <a:ext uri="{0D108BD9-81ED-4DB2-BD59-A6C34878D82A}">
                    <a16:rowId xmlns:a16="http://schemas.microsoft.com/office/drawing/2014/main" xmlns="" val="10003"/>
                  </a:ext>
                </a:extLst>
              </a:tr>
              <a:tr h="768287">
                <a:tc>
                  <a:txBody>
                    <a:bodyPr/>
                    <a:lstStyle/>
                    <a:p>
                      <a:pPr algn="ctr"/>
                      <a:r>
                        <a:rPr lang="en-US" sz="1600" b="1" dirty="0" smtClean="0">
                          <a:latin typeface="+mn-lt"/>
                          <a:cs typeface="Arial" panose="020B0604020202020204" pitchFamily="34" charset="0"/>
                        </a:rPr>
                        <a:t>4</a:t>
                      </a:r>
                      <a:endParaRPr lang="en-US" sz="1600" b="1" dirty="0">
                        <a:latin typeface="+mn-lt"/>
                        <a:cs typeface="Arial" panose="020B0604020202020204" pitchFamily="34" charset="0"/>
                      </a:endParaRPr>
                    </a:p>
                  </a:txBody>
                  <a:tcPr anchor="ctr"/>
                </a:tc>
                <a:tc>
                  <a:txBody>
                    <a:bodyPr/>
                    <a:lstStyle/>
                    <a:p>
                      <a:pPr marL="0" marR="0" lvl="0" indent="0" algn="l" defTabSz="91418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WASH in Healthcare </a:t>
                      </a:r>
                    </a:p>
                  </a:txBody>
                  <a:tcPr anchor="ctr"/>
                </a:tc>
                <a:tc>
                  <a:txBody>
                    <a:bodyPr/>
                    <a:lstStyle/>
                    <a:p>
                      <a:r>
                        <a:rPr lang="en-US" sz="1800" b="1" dirty="0" smtClean="0">
                          <a:latin typeface="+mn-lt"/>
                          <a:cs typeface="Arial" panose="020B0604020202020204" pitchFamily="34" charset="0"/>
                        </a:rPr>
                        <a:t>50</a:t>
                      </a:r>
                      <a:endParaRPr lang="en-US" sz="1800" b="1" dirty="0">
                        <a:latin typeface="+mn-lt"/>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100</a:t>
                      </a:r>
                      <a:endParaRPr lang="en-US" sz="1800" b="1" kern="1200" dirty="0">
                        <a:solidFill>
                          <a:schemeClr val="dk1"/>
                        </a:solidFill>
                        <a:latin typeface="+mn-lt"/>
                        <a:ea typeface="+mn-ea"/>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100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100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100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50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500</a:t>
                      </a:r>
                      <a:endParaRPr lang="en-US" sz="1800" b="1" dirty="0">
                        <a:latin typeface="+mn-lt"/>
                        <a:cs typeface="Arial" panose="020B0604020202020204" pitchFamily="34" charset="0"/>
                      </a:endParaRPr>
                    </a:p>
                  </a:txBody>
                  <a:tcPr anchor="ctr"/>
                </a:tc>
                <a:extLst>
                  <a:ext uri="{0D108BD9-81ED-4DB2-BD59-A6C34878D82A}">
                    <a16:rowId xmlns:a16="http://schemas.microsoft.com/office/drawing/2014/main" xmlns="" val="10004"/>
                  </a:ext>
                </a:extLst>
              </a:tr>
              <a:tr h="773523">
                <a:tc>
                  <a:txBody>
                    <a:bodyPr/>
                    <a:lstStyle/>
                    <a:p>
                      <a:pPr algn="ctr"/>
                      <a:r>
                        <a:rPr lang="en-US" sz="1600" b="1" dirty="0" smtClean="0">
                          <a:latin typeface="+mn-lt"/>
                          <a:cs typeface="Arial" panose="020B0604020202020204" pitchFamily="34" charset="0"/>
                        </a:rPr>
                        <a:t>5</a:t>
                      </a:r>
                      <a:endParaRPr lang="en-US" sz="1600" b="1" dirty="0">
                        <a:latin typeface="+mn-lt"/>
                        <a:cs typeface="Arial" panose="020B0604020202020204" pitchFamily="34" charset="0"/>
                      </a:endParaRPr>
                    </a:p>
                  </a:txBody>
                  <a:tcPr anchor="ctr"/>
                </a:tc>
                <a:tc>
                  <a:txBody>
                    <a:bodyPr/>
                    <a:lstStyle/>
                    <a:p>
                      <a:pPr marL="0" marR="0" indent="0" algn="l" defTabSz="914183"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Arial" panose="020B0604020202020204" pitchFamily="34" charset="0"/>
                        </a:rPr>
                        <a:t>Community Toilets</a:t>
                      </a:r>
                    </a:p>
                  </a:txBody>
                  <a:tcPr anchor="ctr"/>
                </a:tc>
                <a:tc>
                  <a:txBody>
                    <a:bodyPr/>
                    <a:lstStyle/>
                    <a:p>
                      <a:r>
                        <a:rPr lang="en-US" sz="1800" b="1" dirty="0" smtClean="0">
                          <a:latin typeface="+mn-lt"/>
                          <a:cs typeface="Arial" panose="020B0604020202020204" pitchFamily="34" charset="0"/>
                        </a:rPr>
                        <a:t>50</a:t>
                      </a:r>
                      <a:endParaRPr lang="en-US" sz="1800" b="1" dirty="0">
                        <a:latin typeface="+mn-lt"/>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100</a:t>
                      </a:r>
                      <a:endParaRPr lang="en-US" sz="1800" b="1" kern="1200" dirty="0">
                        <a:solidFill>
                          <a:schemeClr val="dk1"/>
                        </a:solidFill>
                        <a:latin typeface="+mn-lt"/>
                        <a:ea typeface="+mn-ea"/>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100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100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100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50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500</a:t>
                      </a:r>
                      <a:endParaRPr lang="en-US" sz="1800" b="1" dirty="0">
                        <a:latin typeface="+mn-lt"/>
                        <a:cs typeface="Arial" panose="020B0604020202020204" pitchFamily="34" charset="0"/>
                      </a:endParaRPr>
                    </a:p>
                  </a:txBody>
                  <a:tcPr anchor="ctr"/>
                </a:tc>
                <a:extLst>
                  <a:ext uri="{0D108BD9-81ED-4DB2-BD59-A6C34878D82A}">
                    <a16:rowId xmlns:a16="http://schemas.microsoft.com/office/drawing/2014/main" xmlns="" val="10005"/>
                  </a:ext>
                </a:extLst>
              </a:tr>
              <a:tr h="490541">
                <a:tc>
                  <a:txBody>
                    <a:bodyPr/>
                    <a:lstStyle/>
                    <a:p>
                      <a:pPr algn="ctr"/>
                      <a:r>
                        <a:rPr lang="en-US" sz="1600" b="1" dirty="0" smtClean="0">
                          <a:latin typeface="+mn-lt"/>
                          <a:cs typeface="Arial" panose="020B0604020202020204" pitchFamily="34" charset="0"/>
                        </a:rPr>
                        <a:t>6</a:t>
                      </a:r>
                      <a:endParaRPr lang="en-US" sz="1600" b="1" dirty="0">
                        <a:latin typeface="+mn-lt"/>
                        <a:cs typeface="Arial" panose="020B0604020202020204" pitchFamily="34" charset="0"/>
                      </a:endParaRPr>
                    </a:p>
                  </a:txBody>
                  <a:tcPr anchor="ctr"/>
                </a:tc>
                <a:tc>
                  <a:txBody>
                    <a:bodyPr/>
                    <a:lstStyle/>
                    <a:p>
                      <a:pPr marL="0" marR="0" indent="0" algn="l" defTabSz="914183"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Arial" panose="020B0604020202020204" pitchFamily="34" charset="0"/>
                        </a:rPr>
                        <a:t>Public Toilets</a:t>
                      </a:r>
                    </a:p>
                  </a:txBody>
                  <a:tcPr anchor="ctr"/>
                </a:tc>
                <a:tc>
                  <a:txBody>
                    <a:bodyPr/>
                    <a:lstStyle/>
                    <a:p>
                      <a:r>
                        <a:rPr lang="en-US" sz="1800" b="1" dirty="0" smtClean="0">
                          <a:latin typeface="+mn-lt"/>
                          <a:cs typeface="Arial" panose="020B0604020202020204" pitchFamily="34" charset="0"/>
                        </a:rPr>
                        <a:t>50</a:t>
                      </a:r>
                      <a:endParaRPr lang="en-US" sz="1800" b="1" dirty="0">
                        <a:latin typeface="+mn-lt"/>
                        <a:cs typeface="Arial" panose="020B0604020202020204" pitchFamily="34" charset="0"/>
                      </a:endParaRPr>
                    </a:p>
                  </a:txBody>
                  <a:tcPr anchor="ctr"/>
                </a:tc>
                <a:tc>
                  <a:txBody>
                    <a:bodyPr/>
                    <a:lstStyle/>
                    <a:p>
                      <a:pPr marL="0" algn="l" defTabSz="914183" rtl="0" eaLnBrk="1" latinLnBrk="0" hangingPunct="1"/>
                      <a:r>
                        <a:rPr lang="en-US" sz="1800" b="1" kern="1200" dirty="0" smtClean="0">
                          <a:solidFill>
                            <a:schemeClr val="dk1"/>
                          </a:solidFill>
                          <a:latin typeface="+mn-lt"/>
                          <a:ea typeface="+mn-ea"/>
                          <a:cs typeface="Arial" panose="020B0604020202020204" pitchFamily="34" charset="0"/>
                        </a:rPr>
                        <a:t>100</a:t>
                      </a:r>
                      <a:endParaRPr lang="en-US" sz="1800" b="1" kern="1200" dirty="0">
                        <a:solidFill>
                          <a:schemeClr val="dk1"/>
                        </a:solidFill>
                        <a:latin typeface="+mn-lt"/>
                        <a:ea typeface="+mn-ea"/>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100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100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100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50</a:t>
                      </a:r>
                      <a:endParaRPr lang="en-US" sz="1800" b="1" dirty="0">
                        <a:latin typeface="+mn-lt"/>
                        <a:cs typeface="Arial" panose="020B0604020202020204" pitchFamily="34" charset="0"/>
                      </a:endParaRPr>
                    </a:p>
                  </a:txBody>
                  <a:tcPr anchor="ctr"/>
                </a:tc>
                <a:tc>
                  <a:txBody>
                    <a:bodyPr/>
                    <a:lstStyle/>
                    <a:p>
                      <a:r>
                        <a:rPr lang="en-US" sz="1800" b="1" dirty="0" smtClean="0">
                          <a:latin typeface="+mn-lt"/>
                          <a:cs typeface="Arial" panose="020B0604020202020204" pitchFamily="34" charset="0"/>
                        </a:rPr>
                        <a:t>500</a:t>
                      </a:r>
                      <a:endParaRPr lang="en-US" sz="1800" b="1" dirty="0">
                        <a:latin typeface="+mn-lt"/>
                        <a:cs typeface="Arial" panose="020B0604020202020204" pitchFamily="34" charset="0"/>
                      </a:endParaRPr>
                    </a:p>
                  </a:txBody>
                  <a:tcPr anchor="ctr"/>
                </a:tc>
                <a:extLst>
                  <a:ext uri="{0D108BD9-81ED-4DB2-BD59-A6C34878D82A}">
                    <a16:rowId xmlns:a16="http://schemas.microsoft.com/office/drawing/2014/main" xmlns="" val="10006"/>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7" name="Title 1"/>
          <p:cNvSpPr>
            <a:spLocks noGrp="1"/>
          </p:cNvSpPr>
          <p:nvPr>
            <p:ph type="title"/>
          </p:nvPr>
        </p:nvSpPr>
        <p:spPr>
          <a:xfrm>
            <a:off x="773656" y="382385"/>
            <a:ext cx="8205244" cy="811415"/>
          </a:xfrm>
        </p:spPr>
        <p:txBody>
          <a:bodyPr>
            <a:noAutofit/>
          </a:bodyPr>
          <a:lstStyle/>
          <a:p>
            <a:r>
              <a:rPr lang="en-US" sz="4000" dirty="0"/>
              <a:t>RISM Year-wise Goals</a:t>
            </a:r>
            <a:endParaRPr lang="en-IN" sz="4000" dirty="0"/>
          </a:p>
        </p:txBody>
      </p:sp>
    </p:spTree>
    <p:extLst>
      <p:ext uri="{BB962C8B-B14F-4D97-AF65-F5344CB8AC3E}">
        <p14:creationId xmlns:p14="http://schemas.microsoft.com/office/powerpoint/2010/main" val="891967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7" y="382385"/>
            <a:ext cx="6328817" cy="1103515"/>
          </a:xfrm>
        </p:spPr>
        <p:txBody>
          <a:bodyPr>
            <a:normAutofit fontScale="90000"/>
          </a:bodyPr>
          <a:lstStyle/>
          <a:p>
            <a:r>
              <a:rPr lang="en-US" sz="4000" dirty="0"/>
              <a:t>WASH interventions critical for child survival</a:t>
            </a:r>
            <a:endParaRPr lang="en-IN"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6" name="TextBox 5"/>
          <p:cNvSpPr txBox="1"/>
          <p:nvPr/>
        </p:nvSpPr>
        <p:spPr>
          <a:xfrm>
            <a:off x="938757" y="1485900"/>
            <a:ext cx="7995693" cy="400110"/>
          </a:xfrm>
          <a:prstGeom prst="rect">
            <a:avLst/>
          </a:prstGeom>
          <a:noFill/>
        </p:spPr>
        <p:txBody>
          <a:bodyPr wrap="square" rtlCol="0">
            <a:spAutoFit/>
          </a:bodyPr>
          <a:lstStyle/>
          <a:p>
            <a:r>
              <a:rPr lang="en-IN" sz="2000" b="1" dirty="0">
                <a:solidFill>
                  <a:schemeClr val="bg2">
                    <a:lumMod val="25000"/>
                  </a:schemeClr>
                </a:solidFill>
              </a:rPr>
              <a:t>Percentage Reduction in Morbidity from Diarrhoeal Diseases</a:t>
            </a:r>
            <a:endParaRPr lang="en-US" sz="2000" b="1" dirty="0">
              <a:solidFill>
                <a:schemeClr val="bg2">
                  <a:lumMod val="25000"/>
                </a:schemeClr>
              </a:solidFill>
            </a:endParaRPr>
          </a:p>
        </p:txBody>
      </p:sp>
      <p:sp>
        <p:nvSpPr>
          <p:cNvPr id="7" name="Rectangle 6"/>
          <p:cNvSpPr/>
          <p:nvPr/>
        </p:nvSpPr>
        <p:spPr>
          <a:xfrm>
            <a:off x="0" y="6172200"/>
            <a:ext cx="6534150" cy="700641"/>
          </a:xfrm>
          <a:prstGeom prst="rect">
            <a:avLst/>
          </a:prstGeom>
          <a:solidFill>
            <a:srgbClr val="171312"/>
          </a:solidFill>
        </p:spPr>
        <p:txBody>
          <a:bodyPr wrap="square">
            <a:spAutoFit/>
          </a:bodyPr>
          <a:lstStyle/>
          <a:p>
            <a:pPr>
              <a:lnSpc>
                <a:spcPct val="150000"/>
              </a:lnSpc>
            </a:pPr>
            <a:r>
              <a:rPr lang="en-IN" sz="1400" dirty="0">
                <a:solidFill>
                  <a:schemeClr val="bg1"/>
                </a:solidFill>
              </a:rPr>
              <a:t>Source: Meta-analysis by </a:t>
            </a:r>
            <a:r>
              <a:rPr lang="en-IN" sz="1400" dirty="0" err="1">
                <a:solidFill>
                  <a:schemeClr val="bg1"/>
                </a:solidFill>
              </a:rPr>
              <a:t>Fewtrell</a:t>
            </a:r>
            <a:r>
              <a:rPr lang="en-IN" sz="1400" dirty="0">
                <a:solidFill>
                  <a:schemeClr val="bg1"/>
                </a:solidFill>
              </a:rPr>
              <a:t> and </a:t>
            </a:r>
            <a:r>
              <a:rPr lang="en-IN" sz="1400" dirty="0" err="1">
                <a:solidFill>
                  <a:schemeClr val="bg1"/>
                </a:solidFill>
              </a:rPr>
              <a:t>Colford</a:t>
            </a:r>
            <a:r>
              <a:rPr lang="en-IN" sz="1400" dirty="0">
                <a:solidFill>
                  <a:schemeClr val="bg1"/>
                </a:solidFill>
              </a:rPr>
              <a:t>, 2004; Hand washing data by Curtis &amp; </a:t>
            </a:r>
            <a:r>
              <a:rPr lang="en-IN" sz="1400" dirty="0" err="1" smtClean="0">
                <a:solidFill>
                  <a:schemeClr val="bg1"/>
                </a:solidFill>
              </a:rPr>
              <a:t>Cairncross</a:t>
            </a:r>
            <a:r>
              <a:rPr lang="en-IN" sz="1400" dirty="0" smtClean="0">
                <a:solidFill>
                  <a:schemeClr val="bg1"/>
                </a:solidFill>
              </a:rPr>
              <a:t>, 2003</a:t>
            </a:r>
            <a:r>
              <a:rPr lang="en-IN" sz="1400" dirty="0">
                <a:solidFill>
                  <a:schemeClr val="bg1"/>
                </a:solidFill>
              </a:rPr>
              <a:t>; Updated sanitation data by </a:t>
            </a:r>
            <a:r>
              <a:rPr lang="en-IN" sz="1400" dirty="0" err="1">
                <a:solidFill>
                  <a:schemeClr val="bg1"/>
                </a:solidFill>
              </a:rPr>
              <a:t>Cairncross</a:t>
            </a:r>
            <a:r>
              <a:rPr lang="en-IN" sz="1400" dirty="0">
                <a:solidFill>
                  <a:schemeClr val="bg1"/>
                </a:solidFill>
              </a:rPr>
              <a:t>, </a:t>
            </a:r>
            <a:r>
              <a:rPr lang="en-IN" sz="1400" dirty="0" smtClean="0">
                <a:solidFill>
                  <a:schemeClr val="bg1"/>
                </a:solidFill>
              </a:rPr>
              <a:t>2008 (by UNICEF) </a:t>
            </a:r>
          </a:p>
        </p:txBody>
      </p:sp>
      <p:sp>
        <p:nvSpPr>
          <p:cNvPr id="8" name="TextBox 7"/>
          <p:cNvSpPr txBox="1"/>
          <p:nvPr/>
        </p:nvSpPr>
        <p:spPr>
          <a:xfrm>
            <a:off x="0" y="5772090"/>
            <a:ext cx="8934450" cy="400110"/>
          </a:xfrm>
          <a:prstGeom prst="rect">
            <a:avLst/>
          </a:prstGeom>
          <a:solidFill>
            <a:schemeClr val="accent2">
              <a:lumMod val="20000"/>
              <a:lumOff val="80000"/>
            </a:schemeClr>
          </a:solidFill>
        </p:spPr>
        <p:txBody>
          <a:bodyPr wrap="square" rtlCol="0">
            <a:spAutoFit/>
          </a:bodyPr>
          <a:lstStyle/>
          <a:p>
            <a:pPr algn="ctr"/>
            <a:r>
              <a:rPr lang="en-US" sz="2000" b="1" dirty="0" smtClean="0">
                <a:solidFill>
                  <a:srgbClr val="C00000"/>
                </a:solidFill>
              </a:rPr>
              <a:t>Water, Sanitation and Hygiene Components </a:t>
            </a:r>
            <a:endParaRPr lang="en-US" sz="2000" b="1" dirty="0">
              <a:solidFill>
                <a:srgbClr val="C00000"/>
              </a:solidFill>
            </a:endParaRPr>
          </a:p>
        </p:txBody>
      </p:sp>
      <p:graphicFrame>
        <p:nvGraphicFramePr>
          <p:cNvPr id="9" name="Chart 8"/>
          <p:cNvGraphicFramePr/>
          <p:nvPr>
            <p:extLst>
              <p:ext uri="{D42A27DB-BD31-4B8C-83A1-F6EECF244321}">
                <p14:modId xmlns:p14="http://schemas.microsoft.com/office/powerpoint/2010/main" val="3428665307"/>
              </p:ext>
            </p:extLst>
          </p:nvPr>
        </p:nvGraphicFramePr>
        <p:xfrm>
          <a:off x="1058718" y="1685955"/>
          <a:ext cx="7393132" cy="526585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71368" y="2286120"/>
            <a:ext cx="406861" cy="2373251"/>
          </a:xfrm>
          <a:prstGeom prst="rect">
            <a:avLst/>
          </a:prstGeom>
          <a:noFill/>
        </p:spPr>
        <p:txBody>
          <a:bodyPr vert="vert270" wrap="square" lIns="64303" tIns="32151" rIns="64303" bIns="32151" rtlCol="0">
            <a:spAutoFit/>
          </a:bodyPr>
          <a:lstStyle/>
          <a:p>
            <a:pPr algn="ctr"/>
            <a:r>
              <a:rPr lang="en-US" b="1" dirty="0" smtClean="0"/>
              <a:t>Per Cent </a:t>
            </a:r>
            <a:endParaRPr lang="en-US" b="1" dirty="0"/>
          </a:p>
        </p:txBody>
      </p:sp>
    </p:spTree>
    <p:extLst>
      <p:ext uri="{BB962C8B-B14F-4D97-AF65-F5344CB8AC3E}">
        <p14:creationId xmlns:p14="http://schemas.microsoft.com/office/powerpoint/2010/main" val="3875503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89818" y="2472361"/>
            <a:ext cx="4138106" cy="1801293"/>
          </a:xfrm>
          <a:prstGeom prst="rect">
            <a:avLst/>
          </a:prstGeom>
        </p:spPr>
      </p:pic>
    </p:spTree>
    <p:extLst>
      <p:ext uri="{BB962C8B-B14F-4D97-AF65-F5344CB8AC3E}">
        <p14:creationId xmlns:p14="http://schemas.microsoft.com/office/powerpoint/2010/main" val="390614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4983478" cy="747915"/>
          </a:xfrm>
        </p:spPr>
        <p:txBody>
          <a:bodyPr>
            <a:normAutofit/>
          </a:bodyPr>
          <a:lstStyle/>
          <a:p>
            <a:r>
              <a:rPr lang="en-US" sz="4000" dirty="0"/>
              <a:t>The ‘f’ diagram</a:t>
            </a:r>
            <a:endParaRPr lang="en-IN"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grpSp>
        <p:nvGrpSpPr>
          <p:cNvPr id="13" name="Group 12"/>
          <p:cNvGrpSpPr/>
          <p:nvPr/>
        </p:nvGrpSpPr>
        <p:grpSpPr>
          <a:xfrm>
            <a:off x="586154" y="1051603"/>
            <a:ext cx="7795846" cy="5120597"/>
            <a:chOff x="1954" y="1066800"/>
            <a:chExt cx="9144000" cy="5943600"/>
          </a:xfrm>
        </p:grpSpPr>
        <p:pic>
          <p:nvPicPr>
            <p:cNvPr id="6" name="Picture 2" descr="Image result for f diagra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4" y="106680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54" y="1377244"/>
              <a:ext cx="1674447" cy="392968"/>
            </a:xfrm>
            <a:prstGeom prst="rect">
              <a:avLst/>
            </a:prstGeom>
            <a:noFill/>
          </p:spPr>
          <p:txBody>
            <a:bodyPr wrap="square" rtlCol="0">
              <a:spAutoFit/>
            </a:bodyPr>
            <a:lstStyle/>
            <a:p>
              <a:pPr algn="r"/>
              <a:r>
                <a:rPr lang="en-US" sz="1600" b="1" dirty="0" smtClean="0"/>
                <a:t>Sanitation</a:t>
              </a:r>
              <a:endParaRPr lang="en-US" sz="1200" b="1" dirty="0"/>
            </a:p>
          </p:txBody>
        </p:sp>
        <p:sp>
          <p:nvSpPr>
            <p:cNvPr id="8" name="Right Arrow 7"/>
            <p:cNvSpPr/>
            <p:nvPr/>
          </p:nvSpPr>
          <p:spPr>
            <a:xfrm>
              <a:off x="1676400" y="1480866"/>
              <a:ext cx="47131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82294" y="1349514"/>
              <a:ext cx="2500490" cy="392968"/>
            </a:xfrm>
            <a:prstGeom prst="rect">
              <a:avLst/>
            </a:prstGeom>
            <a:noFill/>
          </p:spPr>
          <p:txBody>
            <a:bodyPr wrap="square" rtlCol="0">
              <a:spAutoFit/>
            </a:bodyPr>
            <a:lstStyle/>
            <a:p>
              <a:pPr algn="ctr"/>
              <a:r>
                <a:rPr lang="en-US" sz="1600" b="1" dirty="0" smtClean="0"/>
                <a:t>Clean Water Supply</a:t>
              </a:r>
              <a:endParaRPr lang="en-US" sz="1200" b="1" dirty="0"/>
            </a:p>
          </p:txBody>
        </p:sp>
        <p:sp>
          <p:nvSpPr>
            <p:cNvPr id="10" name="Right Arrow 9"/>
            <p:cNvSpPr/>
            <p:nvPr/>
          </p:nvSpPr>
          <p:spPr>
            <a:xfrm rot="10590247">
              <a:off x="4653392" y="1633266"/>
              <a:ext cx="47131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507111" y="2057400"/>
              <a:ext cx="1638843" cy="392968"/>
            </a:xfrm>
            <a:prstGeom prst="rect">
              <a:avLst/>
            </a:prstGeom>
            <a:noFill/>
          </p:spPr>
          <p:txBody>
            <a:bodyPr wrap="square" rtlCol="0">
              <a:spAutoFit/>
            </a:bodyPr>
            <a:lstStyle/>
            <a:p>
              <a:r>
                <a:rPr lang="en-US" sz="1600" b="1" dirty="0" smtClean="0"/>
                <a:t>Hygiene</a:t>
              </a:r>
              <a:endParaRPr lang="en-US" sz="1200" b="1" dirty="0"/>
            </a:p>
          </p:txBody>
        </p:sp>
        <p:sp>
          <p:nvSpPr>
            <p:cNvPr id="12" name="Right Arrow 11"/>
            <p:cNvSpPr/>
            <p:nvPr/>
          </p:nvSpPr>
          <p:spPr>
            <a:xfrm rot="6927134">
              <a:off x="7123498" y="2750932"/>
              <a:ext cx="47131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388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Photos_Videos\ROTARY_PHOTOS\WinS PHOTOS_Videos\WinS Photos 2019-20\Inauguration of RCD South Metropolitan WASH pprojects in Mewat, Haryana 16th Jan 2020\WhatsApp Image 2020-01-16 at 3.23.53 PM.jpe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24355" y="0"/>
            <a:ext cx="2923242" cy="23614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Photos_Videos\ROTARY_PHOTOS\WinS PHOTOS_Videos\WinS Action Photos\9Q6A705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4356" y="2361453"/>
            <a:ext cx="2923242" cy="1872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7336" y="4233881"/>
            <a:ext cx="2900262" cy="17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73657" y="382385"/>
            <a:ext cx="6541542" cy="1492132"/>
          </a:xfrm>
        </p:spPr>
        <p:txBody>
          <a:bodyPr>
            <a:noAutofit/>
          </a:bodyPr>
          <a:lstStyle/>
          <a:p>
            <a:r>
              <a:rPr lang="en-US" sz="4000" dirty="0"/>
              <a:t>Rotary India </a:t>
            </a:r>
            <a:r>
              <a:rPr lang="en-US" sz="4000" dirty="0" smtClean="0"/>
              <a:t/>
            </a:r>
            <a:br>
              <a:rPr lang="en-US" sz="4000" dirty="0" smtClean="0"/>
            </a:br>
            <a:r>
              <a:rPr lang="en-US" sz="4000" dirty="0" smtClean="0"/>
              <a:t>Sanitation </a:t>
            </a:r>
            <a:r>
              <a:rPr lang="en-US" sz="4000" dirty="0"/>
              <a:t>Mission (RISM)</a:t>
            </a:r>
            <a:endParaRPr lang="en-IN" sz="4000" dirty="0"/>
          </a:p>
        </p:txBody>
      </p:sp>
      <p:sp>
        <p:nvSpPr>
          <p:cNvPr id="3" name="Content Placeholder 2"/>
          <p:cNvSpPr>
            <a:spLocks noGrp="1"/>
          </p:cNvSpPr>
          <p:nvPr>
            <p:ph idx="1"/>
          </p:nvPr>
        </p:nvSpPr>
        <p:spPr>
          <a:xfrm>
            <a:off x="773658" y="1874517"/>
            <a:ext cx="5308578" cy="4983483"/>
          </a:xfrm>
        </p:spPr>
        <p:txBody>
          <a:bodyPr>
            <a:noAutofit/>
          </a:bodyPr>
          <a:lstStyle/>
          <a:p>
            <a:pPr>
              <a:spcBef>
                <a:spcPts val="0"/>
              </a:spcBef>
              <a:spcAft>
                <a:spcPts val="1800"/>
              </a:spcAft>
            </a:pPr>
            <a:r>
              <a:rPr lang="en-US" sz="2200" dirty="0"/>
              <a:t>RISM supports Govt. of India’s resolve to provide sanitation access to every </a:t>
            </a:r>
            <a:r>
              <a:rPr lang="en-US" sz="2200" dirty="0" err="1"/>
              <a:t>indivisual</a:t>
            </a:r>
            <a:r>
              <a:rPr lang="en-US" sz="2200" dirty="0"/>
              <a:t> and safe drinking water to every household in India</a:t>
            </a:r>
            <a:r>
              <a:rPr lang="en-US" sz="2200" dirty="0" smtClean="0"/>
              <a:t>.</a:t>
            </a:r>
            <a:endParaRPr lang="en-US" sz="2200" dirty="0"/>
          </a:p>
          <a:p>
            <a:pPr>
              <a:spcBef>
                <a:spcPts val="0"/>
              </a:spcBef>
              <a:spcAft>
                <a:spcPts val="600"/>
              </a:spcAft>
            </a:pPr>
            <a:r>
              <a:rPr lang="en-US" sz="2200" dirty="0"/>
              <a:t>Verticals under RISM </a:t>
            </a:r>
          </a:p>
          <a:p>
            <a:pPr marL="723900">
              <a:spcBef>
                <a:spcPts val="0"/>
              </a:spcBef>
              <a:spcAft>
                <a:spcPts val="600"/>
              </a:spcAft>
              <a:buSzPct val="65000"/>
              <a:buFont typeface="Wingdings" panose="05000000000000000000" pitchFamily="2" charset="2"/>
              <a:buChar char="§"/>
            </a:pPr>
            <a:r>
              <a:rPr lang="en-US" sz="2200" dirty="0"/>
              <a:t>ODF Plus Villages,</a:t>
            </a:r>
          </a:p>
          <a:p>
            <a:pPr marL="723900">
              <a:spcBef>
                <a:spcPts val="0"/>
              </a:spcBef>
              <a:spcAft>
                <a:spcPts val="600"/>
              </a:spcAft>
              <a:buSzPct val="65000"/>
              <a:buFont typeface="Wingdings" panose="05000000000000000000" pitchFamily="2" charset="2"/>
              <a:buChar char="§"/>
            </a:pPr>
            <a:r>
              <a:rPr lang="en-US" sz="2200" dirty="0"/>
              <a:t>Individual Household Tap Connections,    </a:t>
            </a:r>
          </a:p>
          <a:p>
            <a:pPr marL="723900">
              <a:spcBef>
                <a:spcPts val="0"/>
              </a:spcBef>
              <a:spcAft>
                <a:spcPts val="600"/>
              </a:spcAft>
              <a:buSzPct val="65000"/>
              <a:buFont typeface="Wingdings" panose="05000000000000000000" pitchFamily="2" charset="2"/>
              <a:buChar char="§"/>
            </a:pPr>
            <a:r>
              <a:rPr lang="en-US" sz="2200" dirty="0"/>
              <a:t>WASH in Schools, </a:t>
            </a:r>
          </a:p>
          <a:p>
            <a:pPr marL="723900">
              <a:spcBef>
                <a:spcPts val="0"/>
              </a:spcBef>
              <a:spcAft>
                <a:spcPts val="600"/>
              </a:spcAft>
              <a:buSzPct val="65000"/>
              <a:buFont typeface="Wingdings" panose="05000000000000000000" pitchFamily="2" charset="2"/>
              <a:buChar char="§"/>
            </a:pPr>
            <a:r>
              <a:rPr lang="en-US" sz="2200" dirty="0"/>
              <a:t>WASH in Healthcare Facilities,   </a:t>
            </a:r>
          </a:p>
          <a:p>
            <a:pPr marL="723900">
              <a:spcBef>
                <a:spcPts val="0"/>
              </a:spcBef>
              <a:spcAft>
                <a:spcPts val="600"/>
              </a:spcAft>
              <a:buSzPct val="65000"/>
              <a:buFont typeface="Wingdings" panose="05000000000000000000" pitchFamily="2" charset="2"/>
              <a:buChar char="§"/>
            </a:pPr>
            <a:r>
              <a:rPr lang="en-US" sz="2200" dirty="0"/>
              <a:t>Community &amp; Public Toilets construction.</a:t>
            </a:r>
            <a:endParaRPr lang="en-IN" sz="22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342773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6" y="382385"/>
            <a:ext cx="7582943" cy="811415"/>
          </a:xfrm>
        </p:spPr>
        <p:txBody>
          <a:bodyPr>
            <a:noAutofit/>
          </a:bodyPr>
          <a:lstStyle/>
          <a:p>
            <a:r>
              <a:rPr lang="da-DK" sz="4000" dirty="0"/>
              <a:t>ODF Plus Strategy for Villages </a:t>
            </a:r>
            <a:endParaRPr lang="en-IN" sz="4000" dirty="0"/>
          </a:p>
        </p:txBody>
      </p:sp>
      <p:sp>
        <p:nvSpPr>
          <p:cNvPr id="3" name="Content Placeholder 2"/>
          <p:cNvSpPr>
            <a:spLocks noGrp="1"/>
          </p:cNvSpPr>
          <p:nvPr>
            <p:ph idx="1"/>
          </p:nvPr>
        </p:nvSpPr>
        <p:spPr>
          <a:xfrm>
            <a:off x="2030958" y="1468117"/>
            <a:ext cx="6325641" cy="4818383"/>
          </a:xfrm>
        </p:spPr>
        <p:txBody>
          <a:bodyPr>
            <a:noAutofit/>
          </a:bodyPr>
          <a:lstStyle/>
          <a:p>
            <a:pPr>
              <a:spcBef>
                <a:spcPts val="0"/>
              </a:spcBef>
              <a:spcAft>
                <a:spcPts val="2400"/>
              </a:spcAft>
            </a:pPr>
            <a:r>
              <a:rPr lang="en-US" sz="2400" dirty="0"/>
              <a:t>39% rural sanitation coverage in 2014  (as per Govt. of India ) </a:t>
            </a:r>
          </a:p>
          <a:p>
            <a:pPr>
              <a:spcBef>
                <a:spcPts val="0"/>
              </a:spcBef>
              <a:spcAft>
                <a:spcPts val="2400"/>
              </a:spcAft>
            </a:pPr>
            <a:r>
              <a:rPr lang="en-US" sz="2400" dirty="0"/>
              <a:t>ODF (Open defecation Free) declaration by Rural India on 2nd October 2019 </a:t>
            </a:r>
          </a:p>
          <a:p>
            <a:pPr>
              <a:spcBef>
                <a:spcPts val="0"/>
              </a:spcBef>
              <a:spcAft>
                <a:spcPts val="2400"/>
              </a:spcAft>
            </a:pPr>
            <a:r>
              <a:rPr lang="en-US" sz="2400" dirty="0"/>
              <a:t>Over 10 crores household toilets constructed</a:t>
            </a:r>
          </a:p>
          <a:p>
            <a:pPr>
              <a:spcBef>
                <a:spcPts val="0"/>
              </a:spcBef>
              <a:spcAft>
                <a:spcPts val="2400"/>
              </a:spcAft>
            </a:pPr>
            <a:r>
              <a:rPr lang="en-US" sz="2400" dirty="0"/>
              <a:t>6,03,055 villages &amp; 706 districts  covered </a:t>
            </a:r>
          </a:p>
          <a:p>
            <a:pPr>
              <a:spcBef>
                <a:spcPts val="0"/>
              </a:spcBef>
              <a:spcAft>
                <a:spcPts val="2400"/>
              </a:spcAft>
            </a:pPr>
            <a:r>
              <a:rPr lang="en-US" sz="2400" dirty="0"/>
              <a:t>Govt. of India has launched a new strategy ODF Plus in 2019.</a:t>
            </a:r>
            <a:endParaRPr lang="en-IN"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254812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34912" y="0"/>
            <a:ext cx="2609088" cy="121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Image result for behavioural change communication by rotaRY in rural INDI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53200" y="1289180"/>
            <a:ext cx="2590800" cy="14052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6 Steps to Make a Village Open Defecation Fre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53200" y="2736980"/>
            <a:ext cx="257251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41253" y="4260980"/>
            <a:ext cx="2602747" cy="191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3657" y="382385"/>
            <a:ext cx="6541542" cy="1492132"/>
          </a:xfrm>
        </p:spPr>
        <p:txBody>
          <a:bodyPr>
            <a:noAutofit/>
          </a:bodyPr>
          <a:lstStyle/>
          <a:p>
            <a:r>
              <a:rPr lang="en-US" sz="4000" dirty="0"/>
              <a:t>Elements of ODF Plus Villages</a:t>
            </a:r>
            <a:endParaRPr lang="en-IN" sz="4000" dirty="0"/>
          </a:p>
        </p:txBody>
      </p:sp>
      <p:sp>
        <p:nvSpPr>
          <p:cNvPr id="3" name="Content Placeholder 2"/>
          <p:cNvSpPr>
            <a:spLocks noGrp="1"/>
          </p:cNvSpPr>
          <p:nvPr>
            <p:ph idx="1"/>
          </p:nvPr>
        </p:nvSpPr>
        <p:spPr>
          <a:xfrm>
            <a:off x="773658" y="1769238"/>
            <a:ext cx="5308578" cy="4983483"/>
          </a:xfrm>
        </p:spPr>
        <p:txBody>
          <a:bodyPr>
            <a:noAutofit/>
          </a:bodyPr>
          <a:lstStyle/>
          <a:p>
            <a:pPr>
              <a:spcBef>
                <a:spcPts val="0"/>
              </a:spcBef>
              <a:spcAft>
                <a:spcPts val="1800"/>
              </a:spcAft>
            </a:pPr>
            <a:r>
              <a:rPr lang="en-US" sz="2200" dirty="0"/>
              <a:t>Sustained usage of Individual Household Latrines (IHHL)</a:t>
            </a:r>
          </a:p>
          <a:p>
            <a:pPr>
              <a:spcBef>
                <a:spcPts val="0"/>
              </a:spcBef>
              <a:spcAft>
                <a:spcPts val="1800"/>
              </a:spcAft>
            </a:pPr>
            <a:r>
              <a:rPr lang="en-US" sz="2200" dirty="0"/>
              <a:t>Sanitation coverage of all the households including the construction of IHHL in new households </a:t>
            </a:r>
          </a:p>
          <a:p>
            <a:pPr>
              <a:spcBef>
                <a:spcPts val="0"/>
              </a:spcBef>
              <a:spcAft>
                <a:spcPts val="1800"/>
              </a:spcAft>
            </a:pPr>
            <a:r>
              <a:rPr lang="en-US" sz="2200" dirty="0"/>
              <a:t>Retrofitting's of existing toilets</a:t>
            </a:r>
          </a:p>
          <a:p>
            <a:pPr>
              <a:spcBef>
                <a:spcPts val="0"/>
              </a:spcBef>
              <a:spcAft>
                <a:spcPts val="1800"/>
              </a:spcAft>
            </a:pPr>
            <a:r>
              <a:rPr lang="en-US" sz="2200" dirty="0"/>
              <a:t>Construction of community and public toilets wherever required</a:t>
            </a:r>
          </a:p>
          <a:p>
            <a:pPr>
              <a:spcBef>
                <a:spcPts val="0"/>
              </a:spcBef>
              <a:spcAft>
                <a:spcPts val="1800"/>
              </a:spcAft>
            </a:pPr>
            <a:r>
              <a:rPr lang="en-US" sz="2200" dirty="0"/>
              <a:t>Sustained </a:t>
            </a:r>
            <a:r>
              <a:rPr lang="en-US" sz="2200" dirty="0" err="1"/>
              <a:t>behavioural</a:t>
            </a:r>
            <a:r>
              <a:rPr lang="en-US" sz="2200" dirty="0"/>
              <a:t> change communication (BCC)</a:t>
            </a:r>
            <a:endParaRPr lang="en-IN" sz="22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270801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6" y="382385"/>
            <a:ext cx="7582943" cy="811415"/>
          </a:xfrm>
        </p:spPr>
        <p:txBody>
          <a:bodyPr>
            <a:noAutofit/>
          </a:bodyPr>
          <a:lstStyle/>
          <a:p>
            <a:r>
              <a:rPr lang="da-DK" sz="4000" dirty="0"/>
              <a:t>Elements of ODF Plus Villages </a:t>
            </a:r>
            <a:endParaRPr lang="en-IN" sz="4000" dirty="0"/>
          </a:p>
        </p:txBody>
      </p:sp>
      <p:sp>
        <p:nvSpPr>
          <p:cNvPr id="3" name="Content Placeholder 2"/>
          <p:cNvSpPr>
            <a:spLocks noGrp="1"/>
          </p:cNvSpPr>
          <p:nvPr>
            <p:ph idx="1"/>
          </p:nvPr>
        </p:nvSpPr>
        <p:spPr>
          <a:xfrm>
            <a:off x="876300" y="1036407"/>
            <a:ext cx="7480299" cy="5664200"/>
          </a:xfrm>
        </p:spPr>
        <p:txBody>
          <a:bodyPr>
            <a:noAutofit/>
          </a:bodyPr>
          <a:lstStyle/>
          <a:p>
            <a:pPr>
              <a:spcBef>
                <a:spcPts val="0"/>
              </a:spcBef>
              <a:spcAft>
                <a:spcPts val="2400"/>
              </a:spcAft>
            </a:pPr>
            <a:r>
              <a:rPr lang="en-US" sz="2400" dirty="0"/>
              <a:t>Sanitation coverage of public spaces, schools, healthcare facilities etc. </a:t>
            </a:r>
          </a:p>
          <a:p>
            <a:pPr>
              <a:spcBef>
                <a:spcPts val="0"/>
              </a:spcBef>
            </a:pPr>
            <a:r>
              <a:rPr lang="en-US" sz="2400" dirty="0"/>
              <a:t>Solid and Liquid Waste Management (SLWM) with focus on 2 basic principles:</a:t>
            </a:r>
          </a:p>
          <a:p>
            <a:pPr marL="723900">
              <a:spcBef>
                <a:spcPts val="0"/>
              </a:spcBef>
              <a:buSzPct val="65000"/>
              <a:buFont typeface="Wingdings" panose="05000000000000000000" pitchFamily="2" charset="2"/>
              <a:buChar char="§"/>
            </a:pPr>
            <a:r>
              <a:rPr lang="en-US" sz="2400" dirty="0"/>
              <a:t>Segregation of waste at source  </a:t>
            </a:r>
          </a:p>
          <a:p>
            <a:pPr marL="723900">
              <a:spcBef>
                <a:spcPts val="0"/>
              </a:spcBef>
              <a:spcAft>
                <a:spcPts val="2400"/>
              </a:spcAft>
              <a:buSzPct val="65000"/>
              <a:buFont typeface="Wingdings" panose="05000000000000000000" pitchFamily="2" charset="2"/>
              <a:buChar char="§"/>
            </a:pPr>
            <a:r>
              <a:rPr lang="en-US" sz="2400" dirty="0"/>
              <a:t>Reduce-Reuse-Recycle-Recover (energy)- Refuse(dispose) paradigm</a:t>
            </a:r>
          </a:p>
          <a:p>
            <a:pPr>
              <a:spcBef>
                <a:spcPts val="0"/>
              </a:spcBef>
            </a:pPr>
            <a:r>
              <a:rPr lang="en-US" sz="2400" dirty="0"/>
              <a:t>Components of SLWM:</a:t>
            </a:r>
          </a:p>
          <a:p>
            <a:pPr marL="723900">
              <a:spcBef>
                <a:spcPts val="0"/>
              </a:spcBef>
              <a:buSzPct val="65000"/>
              <a:buFont typeface="Wingdings" panose="05000000000000000000" pitchFamily="2" charset="2"/>
              <a:buChar char="§"/>
            </a:pPr>
            <a:r>
              <a:rPr lang="en-US" sz="2400" dirty="0"/>
              <a:t>Biodegradable Waste Management</a:t>
            </a:r>
          </a:p>
          <a:p>
            <a:pPr marL="723900">
              <a:spcBef>
                <a:spcPts val="0"/>
              </a:spcBef>
              <a:buSzPct val="65000"/>
              <a:buFont typeface="Wingdings" panose="05000000000000000000" pitchFamily="2" charset="2"/>
              <a:buChar char="§"/>
            </a:pPr>
            <a:r>
              <a:rPr lang="en-US" sz="2400" dirty="0"/>
              <a:t>Plastic Waste Management</a:t>
            </a:r>
          </a:p>
          <a:p>
            <a:pPr marL="723900">
              <a:spcBef>
                <a:spcPts val="0"/>
              </a:spcBef>
              <a:buSzPct val="65000"/>
              <a:buFont typeface="Wingdings" panose="05000000000000000000" pitchFamily="2" charset="2"/>
              <a:buChar char="§"/>
            </a:pPr>
            <a:r>
              <a:rPr lang="en-US" sz="2400" dirty="0"/>
              <a:t>Greywater Management</a:t>
            </a:r>
          </a:p>
          <a:p>
            <a:pPr marL="723900">
              <a:spcBef>
                <a:spcPts val="0"/>
              </a:spcBef>
              <a:buSzPct val="65000"/>
              <a:buFont typeface="Wingdings" panose="05000000000000000000" pitchFamily="2" charset="2"/>
              <a:buChar char="§"/>
            </a:pPr>
            <a:r>
              <a:rPr lang="en-US" sz="2400" dirty="0" err="1"/>
              <a:t>Faecal</a:t>
            </a:r>
            <a:r>
              <a:rPr lang="en-US" sz="2400" dirty="0"/>
              <a:t> Sludge Management</a:t>
            </a:r>
            <a:endParaRPr lang="en-IN"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300901290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128</TotalTime>
  <Words>1988</Words>
  <Application>Microsoft Office PowerPoint</Application>
  <PresentationFormat>On-screen Show (4:3)</PresentationFormat>
  <Paragraphs>380</Paragraphs>
  <Slides>40</Slides>
  <Notes>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Badge</vt:lpstr>
      <vt:lpstr>PowerPoint Presentation</vt:lpstr>
      <vt:lpstr>Why Rotary India Sanitation Mission?</vt:lpstr>
      <vt:lpstr>Some Statistics- India</vt:lpstr>
      <vt:lpstr>WASH interventions critical for child survival</vt:lpstr>
      <vt:lpstr>The ‘f’ diagram</vt:lpstr>
      <vt:lpstr>Rotary India  Sanitation Mission (RISM)</vt:lpstr>
      <vt:lpstr>ODF Plus Strategy for Villages </vt:lpstr>
      <vt:lpstr>Elements of ODF Plus Villages</vt:lpstr>
      <vt:lpstr>Elements of ODF Plus Villages </vt:lpstr>
      <vt:lpstr>Solid &amp; Liquid Waste Management</vt:lpstr>
      <vt:lpstr>Solid &amp; Liquid Waste Management </vt:lpstr>
      <vt:lpstr>Solid &amp; Liquid Waste Management </vt:lpstr>
      <vt:lpstr>PowerPoint Presentation</vt:lpstr>
      <vt:lpstr>Jal Jeevan Mission</vt:lpstr>
      <vt:lpstr>Coverage of HHTP (as on 1st April 2019)</vt:lpstr>
      <vt:lpstr>Jal Jeevan Mission</vt:lpstr>
      <vt:lpstr>Scheme Cycle for JJM Projects</vt:lpstr>
      <vt:lpstr>Broad Outcomes of JJM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Defining Success for WASH in Schools</vt:lpstr>
      <vt:lpstr>PowerPoint Presentation</vt:lpstr>
      <vt:lpstr>PowerPoint Presentation</vt:lpstr>
      <vt:lpstr>PowerPoint Presentation</vt:lpstr>
      <vt:lpstr>PowerPoint Presentation</vt:lpstr>
      <vt:lpstr>PowerPoint Presentation</vt:lpstr>
      <vt:lpstr>Benefits of WASH in Healthcare Facilities</vt:lpstr>
      <vt:lpstr>Elements of WASH in Healthcare Facilities</vt:lpstr>
      <vt:lpstr>PowerPoint Presentation</vt:lpstr>
      <vt:lpstr>PowerPoint Presentation</vt:lpstr>
      <vt:lpstr>RISM Year-wise Goals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SRIJITA</cp:lastModifiedBy>
  <cp:revision>55</cp:revision>
  <dcterms:created xsi:type="dcterms:W3CDTF">2020-05-02T11:09:10Z</dcterms:created>
  <dcterms:modified xsi:type="dcterms:W3CDTF">2020-05-11T08:17:55Z</dcterms:modified>
</cp:coreProperties>
</file>