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16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1810"/>
    <a:srgbClr val="2A1A00"/>
    <a:srgbClr val="683828"/>
    <a:srgbClr val="883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-134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685B5-4908-437B-9B8C-48A5456911C9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71022-DBD3-4E05-B699-F452036148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8133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3A2FACA-BEEA-490E-A1EA-CD2224510E17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B4F2340-BB37-4711-AF27-B0A56CA7056F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8938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FACA-BEEA-490E-A1EA-CD2224510E17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2340-BB37-4711-AF27-B0A56CA70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95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FACA-BEEA-490E-A1EA-CD2224510E17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2340-BB37-4711-AF27-B0A56CA70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053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FACA-BEEA-490E-A1EA-CD2224510E17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2340-BB37-4711-AF27-B0A56CA70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262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3A2FACA-BEEA-490E-A1EA-CD2224510E17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B4F2340-BB37-4711-AF27-B0A56CA7056F}" type="slidenum">
              <a:rPr lang="en-IN" smtClean="0"/>
              <a:t>‹#›</a:t>
            </a:fld>
            <a:endParaRPr lang="en-IN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83174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FACA-BEEA-490E-A1EA-CD2224510E17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2340-BB37-4711-AF27-B0A56CA70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217387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FACA-BEEA-490E-A1EA-CD2224510E17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2340-BB37-4711-AF27-B0A56CA70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33311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FACA-BEEA-490E-A1EA-CD2224510E17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2340-BB37-4711-AF27-B0A56CA70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837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FACA-BEEA-490E-A1EA-CD2224510E17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2340-BB37-4711-AF27-B0A56CA70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895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E3A2FACA-BEEA-490E-A1EA-CD2224510E17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4B4F2340-BB37-4711-AF27-B0A56CA7056F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172505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E3A2FACA-BEEA-490E-A1EA-CD2224510E17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4B4F2340-BB37-4711-AF27-B0A56CA7056F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4980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3A2FACA-BEEA-490E-A1EA-CD2224510E17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B4F2340-BB37-4711-AF27-B0A56CA7056F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223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3149" t="18077" r="14127" b="8554"/>
          <a:stretch/>
        </p:blipFill>
        <p:spPr>
          <a:xfrm>
            <a:off x="1011114" y="155533"/>
            <a:ext cx="7626307" cy="59694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695655"/>
            <a:ext cx="9144000" cy="610678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460086"/>
            <a:ext cx="3076818" cy="762003"/>
          </a:xfrm>
          <a:prstGeom prst="rect">
            <a:avLst/>
          </a:prstGeom>
        </p:spPr>
      </p:pic>
      <p:sp>
        <p:nvSpPr>
          <p:cNvPr id="6" name="Google Shape;55;p13"/>
          <p:cNvSpPr txBox="1">
            <a:spLocks/>
          </p:cNvSpPr>
          <p:nvPr/>
        </p:nvSpPr>
        <p:spPr>
          <a:xfrm>
            <a:off x="208230" y="5533413"/>
            <a:ext cx="8935770" cy="792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b="1" i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3600" dirty="0" smtClean="0">
                <a:solidFill>
                  <a:srgbClr val="FF0000"/>
                </a:solidFill>
              </a:rPr>
              <a:t>C</a:t>
            </a:r>
            <a:r>
              <a:rPr lang="en-GB" sz="3600" dirty="0" smtClean="0">
                <a:solidFill>
                  <a:schemeClr val="bg2"/>
                </a:solidFill>
              </a:rPr>
              <a:t>URATIVE</a:t>
            </a:r>
          </a:p>
          <a:p>
            <a:endParaRPr lang="en-GB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Google Shape;54;p13"/>
          <p:cNvSpPr txBox="1">
            <a:spLocks/>
          </p:cNvSpPr>
          <p:nvPr/>
        </p:nvSpPr>
        <p:spPr>
          <a:xfrm>
            <a:off x="2826983" y="2564904"/>
            <a:ext cx="3706058" cy="2089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00" kern="1200" cap="all" spc="6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buSzPts val="1100"/>
            </a:pPr>
            <a:r>
              <a:rPr lang="en-GB" sz="3600" spc="3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Rotary India </a:t>
            </a:r>
            <a:r>
              <a:rPr lang="en-GB" sz="3600" spc="300" dirty="0" smtClean="0">
                <a:solidFill>
                  <a:srgbClr val="00B050"/>
                </a:solidFill>
              </a:rPr>
              <a:t>HEALTH</a:t>
            </a:r>
          </a:p>
          <a:p>
            <a:pPr>
              <a:lnSpc>
                <a:spcPct val="115000"/>
              </a:lnSpc>
              <a:buSzPts val="1100"/>
            </a:pPr>
            <a:r>
              <a:rPr lang="en-GB" sz="3600" spc="300" dirty="0" smtClean="0">
                <a:solidFill>
                  <a:srgbClr val="00B050"/>
                </a:solidFill>
              </a:rPr>
              <a:t> </a:t>
            </a:r>
            <a:r>
              <a:rPr lang="en-GB" sz="3600" spc="3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MISSION</a:t>
            </a:r>
            <a:endParaRPr lang="en-GB" spc="3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32316" y="6441217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R/IND/RIHM-C1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96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172" y="228600"/>
            <a:ext cx="7913427" cy="758952"/>
          </a:xfrm>
        </p:spPr>
        <p:txBody>
          <a:bodyPr>
            <a:noAutofit/>
          </a:bodyPr>
          <a:lstStyle/>
          <a:p>
            <a:r>
              <a:rPr lang="en-US" sz="4000" dirty="0"/>
              <a:t>Health </a:t>
            </a:r>
            <a:r>
              <a:rPr lang="en-US" sz="4000" dirty="0" smtClean="0"/>
              <a:t>Management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Curative: </a:t>
            </a:r>
            <a:r>
              <a:rPr lang="en-US" sz="4000" dirty="0"/>
              <a:t>Scope of Work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524000"/>
            <a:ext cx="3813048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07F09"/>
              </a:buClr>
              <a:buFont typeface="Wingdings 2"/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50130" y="1948149"/>
            <a:ext cx="396158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I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DIALYSIS CENTERS</a:t>
            </a:r>
          </a:p>
          <a:p>
            <a:pPr marL="285750" indent="-285750">
              <a:spcAft>
                <a:spcPts val="1200"/>
              </a:spcAft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IN" sz="2000" dirty="0">
                <a:solidFill>
                  <a:schemeClr val="bg1">
                    <a:lumMod val="50000"/>
                  </a:schemeClr>
                </a:solidFill>
              </a:rPr>
              <a:t>total cost of treatment, </a:t>
            </a:r>
            <a:r>
              <a:rPr lang="en-IN" sz="2000" dirty="0" smtClean="0">
                <a:solidFill>
                  <a:schemeClr val="bg1">
                    <a:lumMod val="50000"/>
                  </a:schemeClr>
                </a:solidFill>
              </a:rPr>
              <a:t>at avg. 2 dialysis per week, </a:t>
            </a:r>
            <a:r>
              <a:rPr lang="en-IN" sz="2000" dirty="0">
                <a:solidFill>
                  <a:schemeClr val="bg1">
                    <a:lumMod val="50000"/>
                  </a:schemeClr>
                </a:solidFill>
              </a:rPr>
              <a:t>is </a:t>
            </a:r>
            <a:r>
              <a:rPr lang="en-IN" sz="2000" dirty="0" smtClean="0">
                <a:solidFill>
                  <a:schemeClr val="bg1">
                    <a:lumMod val="50000"/>
                  </a:schemeClr>
                </a:solidFill>
              </a:rPr>
              <a:t>at least</a:t>
            </a:r>
            <a:r>
              <a:rPr lang="en-IN" sz="2000" dirty="0">
                <a:solidFill>
                  <a:schemeClr val="bg1">
                    <a:lumMod val="50000"/>
                  </a:schemeClr>
                </a:solidFill>
              </a:rPr>
              <a:t>, about </a:t>
            </a:r>
            <a:r>
              <a:rPr lang="en-IN" sz="2000" dirty="0" smtClean="0">
                <a:solidFill>
                  <a:schemeClr val="bg1">
                    <a:lumMod val="50000"/>
                  </a:schemeClr>
                </a:solidFill>
              </a:rPr>
              <a:t>Rs.10,000 </a:t>
            </a:r>
            <a:r>
              <a:rPr lang="en-IN" sz="2000" dirty="0">
                <a:solidFill>
                  <a:schemeClr val="bg1">
                    <a:lumMod val="50000"/>
                  </a:schemeClr>
                </a:solidFill>
              </a:rPr>
              <a:t>per month</a:t>
            </a:r>
            <a:r>
              <a:rPr lang="en-IN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spcAft>
                <a:spcPts val="1200"/>
              </a:spcAft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One Center with 6 Dialysis Units will conduct about 120 dialyses per week</a:t>
            </a:r>
          </a:p>
          <a:p>
            <a:pPr marL="285750" indent="-285750">
              <a:spcAft>
                <a:spcPts val="1200"/>
              </a:spcAft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Cost of setting up is Rs.30 Lakhs (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thr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’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Fairfax) or up to 45 Lakhs (otherwise)</a:t>
            </a:r>
            <a:endParaRPr lang="en-IN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51" y="6147482"/>
            <a:ext cx="2299649" cy="569531"/>
          </a:xfrm>
          <a:prstGeom prst="rect">
            <a:avLst/>
          </a:prstGeom>
        </p:spPr>
      </p:pic>
      <p:pic>
        <p:nvPicPr>
          <p:cNvPr id="2050" name="Picture 2" descr="C:\Users\Dr. Bal\Downloads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0" y="1948149"/>
            <a:ext cx="3607683" cy="38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6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53" y="296838"/>
            <a:ext cx="7817893" cy="758952"/>
          </a:xfrm>
        </p:spPr>
        <p:txBody>
          <a:bodyPr>
            <a:noAutofit/>
          </a:bodyPr>
          <a:lstStyle/>
          <a:p>
            <a:r>
              <a:rPr lang="en-US" sz="4000" dirty="0"/>
              <a:t>Health </a:t>
            </a:r>
            <a:r>
              <a:rPr lang="en-US" sz="4000" dirty="0" smtClean="0"/>
              <a:t>Management </a:t>
            </a:r>
            <a:br>
              <a:rPr lang="en-US" sz="4000" dirty="0" smtClean="0"/>
            </a:br>
            <a:r>
              <a:rPr lang="en-US" sz="4000" dirty="0" smtClean="0"/>
              <a:t>Curative: </a:t>
            </a:r>
            <a:r>
              <a:rPr lang="en-US" sz="4000" dirty="0"/>
              <a:t>Scope of Work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524000"/>
            <a:ext cx="3813048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07F09"/>
              </a:buClr>
              <a:buFont typeface="Wingdings 2"/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08157" y="1946544"/>
            <a:ext cx="4572000" cy="377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800"/>
              </a:spcAft>
            </a:pPr>
            <a:r>
              <a:rPr lang="en-I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PAEDIATRIC HEART SURGERIES</a:t>
            </a:r>
          </a:p>
          <a:p>
            <a:pPr marL="342900" indent="-342900">
              <a:spcAft>
                <a:spcPts val="1200"/>
              </a:spcAft>
              <a:buClr>
                <a:srgbClr val="88382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Every year, more than one Lakh children are born with Congenital Heart Disease. These can be corrected with timely interventions</a:t>
            </a:r>
          </a:p>
          <a:p>
            <a:pPr marL="342900" indent="-342900">
              <a:spcAft>
                <a:spcPts val="1200"/>
              </a:spcAft>
              <a:buClr>
                <a:srgbClr val="88382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Every year, about 25,000 surgeries are performed in India. There is huge unmet need!</a:t>
            </a:r>
          </a:p>
          <a:p>
            <a:pPr marL="342900" indent="-342900">
              <a:spcAft>
                <a:spcPts val="1200"/>
              </a:spcAft>
              <a:buClr>
                <a:srgbClr val="88382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Different types of heart surgeries – from less serious to highly serious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" r="27750"/>
          <a:stretch/>
        </p:blipFill>
        <p:spPr bwMode="auto">
          <a:xfrm>
            <a:off x="786251" y="2386184"/>
            <a:ext cx="3495440" cy="333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242" y="6096001"/>
            <a:ext cx="2757852" cy="68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732" y="214953"/>
            <a:ext cx="8839200" cy="758952"/>
          </a:xfrm>
        </p:spPr>
        <p:txBody>
          <a:bodyPr>
            <a:noAutofit/>
          </a:bodyPr>
          <a:lstStyle/>
          <a:p>
            <a:r>
              <a:rPr lang="en-US" sz="4000" dirty="0"/>
              <a:t>Health </a:t>
            </a:r>
            <a:r>
              <a:rPr lang="en-US" sz="4000" dirty="0" smtClean="0"/>
              <a:t>Management  </a:t>
            </a:r>
            <a:br>
              <a:rPr lang="en-US" sz="4000" dirty="0" smtClean="0"/>
            </a:br>
            <a:r>
              <a:rPr lang="en-US" sz="4000" dirty="0" smtClean="0"/>
              <a:t>Curative: </a:t>
            </a:r>
            <a:r>
              <a:rPr lang="en-US" sz="4000" dirty="0"/>
              <a:t>Scope of Work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524000"/>
            <a:ext cx="3813048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07F09"/>
              </a:buClr>
              <a:buFont typeface="Wingdings 2"/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44041" y="1830107"/>
            <a:ext cx="3813048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I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PAEDIATRIC HEART SURGERIES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683828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Cost of surgeries varies from region to region and according to Grade of heart defect.</a:t>
            </a:r>
          </a:p>
          <a:p>
            <a:pPr marL="342900" indent="-342900">
              <a:buClr>
                <a:srgbClr val="683828"/>
              </a:buClr>
              <a:buFont typeface="Arial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683828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Cost in Mumbai: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Rs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 75,000/- to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Rs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 4.00 Lakhs.</a:t>
            </a:r>
          </a:p>
          <a:p>
            <a:pPr marL="342900" indent="-342900">
              <a:buClr>
                <a:srgbClr val="683828"/>
              </a:buClr>
              <a:buFont typeface="Arial" pitchFamily="34" charset="0"/>
              <a:buChar char="•"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683828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For Rotary, the cost varies from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Rs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 50,000/- to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Rs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 2.5 Lakhs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53" y="6096001"/>
            <a:ext cx="2287095" cy="566422"/>
          </a:xfrm>
          <a:prstGeom prst="rect">
            <a:avLst/>
          </a:prstGeom>
        </p:spPr>
      </p:pic>
      <p:pic>
        <p:nvPicPr>
          <p:cNvPr id="3074" name="Picture 2" descr="C:\Users\Dr. Bal\Desktop\Rotary\HEALTH Curative\heart surgery pediatr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9" y="2348061"/>
            <a:ext cx="4068811" cy="292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93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228" y="187657"/>
            <a:ext cx="8062372" cy="758952"/>
          </a:xfrm>
        </p:spPr>
        <p:txBody>
          <a:bodyPr>
            <a:noAutofit/>
          </a:bodyPr>
          <a:lstStyle/>
          <a:p>
            <a:r>
              <a:rPr lang="en-US" sz="4000" dirty="0"/>
              <a:t>Health </a:t>
            </a:r>
            <a:r>
              <a:rPr lang="en-US" sz="4000" dirty="0" smtClean="0"/>
              <a:t>Management </a:t>
            </a:r>
            <a:br>
              <a:rPr lang="en-US" sz="4000" dirty="0" smtClean="0"/>
            </a:br>
            <a:r>
              <a:rPr lang="en-US" sz="4000" dirty="0" smtClean="0"/>
              <a:t>Curative: </a:t>
            </a:r>
            <a:r>
              <a:rPr lang="en-US" sz="4000" dirty="0"/>
              <a:t>Scope of Work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524000"/>
            <a:ext cx="3813048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07F09"/>
              </a:buClr>
              <a:buFont typeface="Wingdings 2"/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2502" y="1677180"/>
            <a:ext cx="4572000" cy="42934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I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MOBILE CLINICS – VANS</a:t>
            </a:r>
          </a:p>
          <a:p>
            <a:pPr marL="342900" indent="-342900">
              <a:spcAft>
                <a:spcPts val="600"/>
              </a:spcAft>
              <a:buClr>
                <a:schemeClr val="tx2">
                  <a:lumMod val="90000"/>
                  <a:lumOff val="10000"/>
                </a:schemeClr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Dental </a:t>
            </a:r>
          </a:p>
          <a:p>
            <a:pPr marL="342900" indent="-342900">
              <a:spcAft>
                <a:spcPts val="600"/>
              </a:spcAft>
              <a:buClr>
                <a:schemeClr val="tx2">
                  <a:lumMod val="90000"/>
                  <a:lumOff val="10000"/>
                </a:schemeClr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Eye</a:t>
            </a:r>
          </a:p>
          <a:p>
            <a:pPr marL="342900" indent="-342900">
              <a:spcAft>
                <a:spcPts val="600"/>
              </a:spcAft>
              <a:buClr>
                <a:schemeClr val="tx2">
                  <a:lumMod val="90000"/>
                  <a:lumOff val="10000"/>
                </a:schemeClr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Blood Collection</a:t>
            </a:r>
          </a:p>
          <a:p>
            <a:pPr marL="342900" indent="-342900">
              <a:spcAft>
                <a:spcPts val="600"/>
              </a:spcAft>
              <a:buClr>
                <a:schemeClr val="tx2">
                  <a:lumMod val="90000"/>
                  <a:lumOff val="10000"/>
                </a:schemeClr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General Check up</a:t>
            </a:r>
          </a:p>
          <a:p>
            <a:pPr marL="342900" indent="-342900">
              <a:spcAft>
                <a:spcPts val="600"/>
              </a:spcAft>
              <a:buClr>
                <a:schemeClr val="tx2">
                  <a:lumMod val="90000"/>
                  <a:lumOff val="10000"/>
                </a:schemeClr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Mobile surgical units</a:t>
            </a:r>
          </a:p>
          <a:p>
            <a:pPr marL="342900" indent="-342900">
              <a:spcAft>
                <a:spcPts val="600"/>
              </a:spcAft>
              <a:buClr>
                <a:schemeClr val="tx2">
                  <a:lumMod val="90000"/>
                  <a:lumOff val="10000"/>
                </a:schemeClr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Mobile ENT Van</a:t>
            </a:r>
          </a:p>
          <a:p>
            <a:pPr marL="342900" indent="-342900">
              <a:spcAft>
                <a:spcPts val="600"/>
              </a:spcAft>
              <a:buClr>
                <a:schemeClr val="tx2">
                  <a:lumMod val="90000"/>
                  <a:lumOff val="10000"/>
                </a:schemeClr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Mammography Vans</a:t>
            </a:r>
          </a:p>
          <a:p>
            <a:pPr marL="342900" indent="-342900">
              <a:spcAft>
                <a:spcPts val="600"/>
              </a:spcAft>
              <a:buClr>
                <a:schemeClr val="tx2">
                  <a:lumMod val="90000"/>
                  <a:lumOff val="10000"/>
                </a:schemeClr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Ambulances – Cardiac and Genera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l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COST :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Rs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. 10 Lakhs to 50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Lakhs approx.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depending on requirement</a:t>
            </a:r>
            <a:endParaRPr lang="en-IN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1"/>
          <a:stretch/>
        </p:blipFill>
        <p:spPr>
          <a:xfrm>
            <a:off x="852315" y="4033034"/>
            <a:ext cx="3287929" cy="2528375"/>
          </a:xfrm>
          <a:prstGeom prst="rect">
            <a:avLst/>
          </a:prstGeom>
        </p:spPr>
      </p:pic>
      <p:pic>
        <p:nvPicPr>
          <p:cNvPr id="6148" name="Picture 4" descr="C:\Users\Dr. Bal\Desktop\Rotary\HEALTH Curative\MOBILE CLINIC den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15" y="1747033"/>
            <a:ext cx="3287929" cy="218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794" y="6096000"/>
            <a:ext cx="2293301" cy="56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752" y="228600"/>
            <a:ext cx="8090848" cy="758952"/>
          </a:xfrm>
        </p:spPr>
        <p:txBody>
          <a:bodyPr>
            <a:noAutofit/>
          </a:bodyPr>
          <a:lstStyle/>
          <a:p>
            <a:r>
              <a:rPr lang="en-US" sz="4000" dirty="0"/>
              <a:t>Health </a:t>
            </a:r>
            <a:r>
              <a:rPr lang="en-US" sz="4000" dirty="0" smtClean="0"/>
              <a:t>Management</a:t>
            </a:r>
            <a:br>
              <a:rPr lang="en-US" sz="4000" dirty="0" smtClean="0"/>
            </a:br>
            <a:r>
              <a:rPr lang="en-US" sz="4000" dirty="0" smtClean="0"/>
              <a:t>Curative</a:t>
            </a:r>
            <a:r>
              <a:rPr lang="en-US" sz="4000" dirty="0"/>
              <a:t>: Scope of Work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524000"/>
            <a:ext cx="3813048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07F09"/>
              </a:buClr>
              <a:buFont typeface="Wingdings 2"/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1801" y="1612324"/>
            <a:ext cx="4178383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I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WHAT IS A SKIN BANK</a:t>
            </a:r>
          </a:p>
          <a:p>
            <a:endParaRPr lang="en-IN" sz="800" b="1" dirty="0" smtClean="0">
              <a:solidFill>
                <a:prstClr val="black"/>
              </a:solidFill>
            </a:endParaRPr>
          </a:p>
          <a:p>
            <a:pPr marL="342900" indent="-342900">
              <a:spcAft>
                <a:spcPts val="1200"/>
              </a:spcAft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bg1">
                    <a:lumMod val="50000"/>
                  </a:schemeClr>
                </a:solidFill>
              </a:rPr>
              <a:t>Skin banking is a facility </a:t>
            </a:r>
            <a:r>
              <a:rPr lang="en-IN" sz="2000" dirty="0" smtClean="0">
                <a:solidFill>
                  <a:schemeClr val="bg1">
                    <a:lumMod val="50000"/>
                  </a:schemeClr>
                </a:solidFill>
              </a:rPr>
              <a:t>to collect skin from </a:t>
            </a:r>
            <a:r>
              <a:rPr lang="en-IN" sz="2000" dirty="0">
                <a:solidFill>
                  <a:schemeClr val="bg1">
                    <a:lumMod val="50000"/>
                  </a:schemeClr>
                </a:solidFill>
              </a:rPr>
              <a:t>eligible deceased </a:t>
            </a:r>
            <a:r>
              <a:rPr lang="en-IN" sz="2000" dirty="0" smtClean="0">
                <a:solidFill>
                  <a:schemeClr val="bg1">
                    <a:lumMod val="50000"/>
                  </a:schemeClr>
                </a:solidFill>
              </a:rPr>
              <a:t>donor.</a:t>
            </a:r>
          </a:p>
          <a:p>
            <a:pPr marL="342900" indent="-342900">
              <a:spcAft>
                <a:spcPts val="1200"/>
              </a:spcAft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Gill Sans MT"/>
              </a:rPr>
              <a:t>There are only about 12 established functional skin banks in India. 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Gill Sans MT"/>
            </a:endParaRPr>
          </a:p>
          <a:p>
            <a:pPr marL="342900" indent="-342900">
              <a:spcAft>
                <a:spcPts val="1200"/>
              </a:spcAft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Gill Sans MT"/>
              </a:rPr>
              <a:t>The population of India is 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Gill Sans MT"/>
              </a:rPr>
              <a:t>1</a:t>
            </a:r>
            <a:r>
              <a:rPr lang="en-IN" sz="2000" dirty="0" smtClean="0">
                <a:solidFill>
                  <a:schemeClr val="bg1">
                    <a:lumMod val="50000"/>
                  </a:schemeClr>
                </a:solidFill>
                <a:latin typeface="Gill Sans MT"/>
              </a:rPr>
              <a:t>,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Gill Sans MT"/>
              </a:rPr>
              <a:t>340 </a:t>
            </a: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Gill Sans MT"/>
              </a:rPr>
              <a:t>million. 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Gill Sans MT"/>
            </a:endParaRPr>
          </a:p>
          <a:p>
            <a:pPr marL="342900" indent="-342900">
              <a:spcAft>
                <a:spcPts val="1200"/>
              </a:spcAft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Gill Sans MT"/>
              </a:rPr>
              <a:t>7 million cases of burns are reported annually and many die because of lack of efficient care.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ill Sans MT"/>
              </a:rPr>
              <a:t>012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Gill Sans MT"/>
            </a:endParaRPr>
          </a:p>
        </p:txBody>
      </p:sp>
      <p:pic>
        <p:nvPicPr>
          <p:cNvPr id="8194" name="Picture 2" descr="C:\Users\Dr. Bal\Desktop\Rotary\HEALTH Curative\National Burns Center Skin Ban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57"/>
          <a:stretch/>
        </p:blipFill>
        <p:spPr bwMode="auto">
          <a:xfrm>
            <a:off x="649662" y="2340189"/>
            <a:ext cx="3725839" cy="328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93" y="6096001"/>
            <a:ext cx="1956456" cy="48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896" y="228600"/>
            <a:ext cx="8198703" cy="758952"/>
          </a:xfrm>
        </p:spPr>
        <p:txBody>
          <a:bodyPr>
            <a:noAutofit/>
          </a:bodyPr>
          <a:lstStyle/>
          <a:p>
            <a:r>
              <a:rPr lang="en-US" sz="4000" dirty="0"/>
              <a:t>Health </a:t>
            </a:r>
            <a:r>
              <a:rPr lang="en-US" sz="4000" dirty="0" smtClean="0"/>
              <a:t>Management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Curative: </a:t>
            </a:r>
            <a:r>
              <a:rPr lang="en-US" sz="4000" dirty="0"/>
              <a:t>Scope of Work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524000"/>
            <a:ext cx="3813048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07F09"/>
              </a:buClr>
              <a:buFont typeface="Wingdings 2"/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71748" y="3959008"/>
            <a:ext cx="4538653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COST OF SETTING UP SKIN BANK</a:t>
            </a:r>
          </a:p>
          <a:p>
            <a:pPr marL="285750" indent="-285750">
              <a:buClr>
                <a:srgbClr val="883820"/>
              </a:buClr>
              <a:buFont typeface="Arial" pitchFamily="34" charset="0"/>
              <a:buChar char="•"/>
            </a:pPr>
            <a:r>
              <a:rPr lang="en-IN" sz="2000" dirty="0" err="1" smtClean="0">
                <a:solidFill>
                  <a:schemeClr val="bg1">
                    <a:lumMod val="50000"/>
                  </a:schemeClr>
                </a:solidFill>
              </a:rPr>
              <a:t>Equipments</a:t>
            </a:r>
            <a:r>
              <a:rPr lang="en-IN" sz="20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IN" sz="2000" dirty="0" err="1" smtClean="0">
                <a:solidFill>
                  <a:schemeClr val="bg1">
                    <a:lumMod val="50000"/>
                  </a:schemeClr>
                </a:solidFill>
              </a:rPr>
              <a:t>Rs</a:t>
            </a:r>
            <a:r>
              <a:rPr lang="en-IN" sz="2000" dirty="0" smtClean="0">
                <a:solidFill>
                  <a:schemeClr val="bg1">
                    <a:lumMod val="50000"/>
                  </a:schemeClr>
                </a:solidFill>
              </a:rPr>
              <a:t>. 15 Lakhs</a:t>
            </a:r>
          </a:p>
          <a:p>
            <a:pPr marL="285750" indent="-285750">
              <a:buClr>
                <a:srgbClr val="88382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Space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: about 100 sq.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mts.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Clr>
                <a:srgbClr val="883820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Infrastructure cost: varies from region to region.</a:t>
            </a:r>
          </a:p>
          <a:p>
            <a:pPr marL="285750" indent="-285750">
              <a:buClr>
                <a:srgbClr val="883820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Total: Appx. 30 Lakhs</a:t>
            </a:r>
            <a:endParaRPr lang="en-IN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Dr. Bal\Desktop\Rotary\HEALTH Curative\Skin banks set up in Indi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70" y="1824362"/>
            <a:ext cx="3486134" cy="437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663" y="6200574"/>
            <a:ext cx="1809739" cy="448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71749" y="1702758"/>
            <a:ext cx="4711384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BASICS OF SETTING UP SKIN BANK</a:t>
            </a:r>
          </a:p>
          <a:p>
            <a:pPr marL="342900" indent="-342900"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Population: 3-5 Millions and willing to donate skin</a:t>
            </a:r>
          </a:p>
          <a:p>
            <a:pPr marL="342900" indent="-342900"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Availability of Plastic Surgeon</a:t>
            </a:r>
          </a:p>
          <a:p>
            <a:pPr marL="342900" indent="-342900"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Industrial belt e.g. Chemical Industry</a:t>
            </a:r>
          </a:p>
          <a:p>
            <a:pPr marL="342900" indent="-342900"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Good connectivity through Ambulances</a:t>
            </a:r>
            <a:endParaRPr lang="en-IN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924" y="2555192"/>
            <a:ext cx="3567749" cy="15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77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682140"/>
          </a:xfrm>
        </p:spPr>
        <p:txBody>
          <a:bodyPr>
            <a:noAutofit/>
          </a:bodyPr>
          <a:lstStyle/>
          <a:p>
            <a:r>
              <a:rPr lang="en-US" sz="4000" dirty="0"/>
              <a:t>Health </a:t>
            </a:r>
            <a:r>
              <a:rPr lang="en-US" sz="4000" dirty="0" smtClean="0"/>
              <a:t>Management</a:t>
            </a:r>
            <a:br>
              <a:rPr lang="en-US" sz="4000" dirty="0" smtClean="0"/>
            </a:br>
            <a:r>
              <a:rPr lang="en-US" sz="4000" dirty="0" smtClean="0"/>
              <a:t>Scope </a:t>
            </a:r>
            <a:r>
              <a:rPr lang="en-US" sz="4000" dirty="0"/>
              <a:t>of Work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524000"/>
            <a:ext cx="3813048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07F09"/>
              </a:buClr>
              <a:buFont typeface="Wingdings 2"/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48668" y="1902937"/>
            <a:ext cx="50682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883820"/>
              </a:buClr>
              <a:buFont typeface="Arial" pitchFamily="34" charset="0"/>
              <a:buChar char="•"/>
            </a:pPr>
            <a:r>
              <a:rPr lang="en-I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Existing costs of health procedures are     extremely prohibitive for masses</a:t>
            </a:r>
          </a:p>
          <a:p>
            <a:pPr marL="342900" indent="-342900">
              <a:spcAft>
                <a:spcPts val="1800"/>
              </a:spcAft>
              <a:buClr>
                <a:srgbClr val="883820"/>
              </a:buClr>
              <a:buFont typeface="Arial" pitchFamily="34" charset="0"/>
              <a:buChar char="•"/>
            </a:pPr>
            <a:r>
              <a:rPr lang="en-IN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Government </a:t>
            </a:r>
            <a:r>
              <a:rPr lang="en-I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facilities are by and large </a:t>
            </a:r>
            <a:r>
              <a:rPr lang="en-IN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poor</a:t>
            </a:r>
            <a:endParaRPr lang="en-IN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1800"/>
              </a:spcAft>
              <a:buClr>
                <a:srgbClr val="883820"/>
              </a:buClr>
              <a:buFont typeface="Arial" pitchFamily="34" charset="0"/>
              <a:buChar char="•"/>
            </a:pPr>
            <a:r>
              <a:rPr lang="en-I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Utilization of Rotary Member Management </a:t>
            </a:r>
            <a:r>
              <a:rPr lang="en-IN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skill</a:t>
            </a:r>
            <a:endParaRPr lang="en-IN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1800"/>
              </a:spcAft>
              <a:buClr>
                <a:srgbClr val="883820"/>
              </a:buClr>
              <a:buFont typeface="Arial" pitchFamily="34" charset="0"/>
              <a:buChar char="•"/>
            </a:pPr>
            <a:r>
              <a:rPr lang="en-I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Create a public private partnership model</a:t>
            </a:r>
            <a:r>
              <a:rPr lang="en-IN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IN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1800"/>
              </a:spcAft>
              <a:buClr>
                <a:srgbClr val="883820"/>
              </a:buClr>
              <a:buFont typeface="Arial" pitchFamily="34" charset="0"/>
              <a:buChar char="•"/>
            </a:pPr>
            <a:r>
              <a:rPr lang="en-I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Objective: Benefit to the masses at large (</a:t>
            </a:r>
            <a:r>
              <a:rPr lang="en-IN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बहुजन</a:t>
            </a:r>
            <a:r>
              <a:rPr lang="en-I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N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हिताय</a:t>
            </a:r>
            <a:r>
              <a:rPr lang="en-I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IN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बहुजन</a:t>
            </a:r>
            <a:r>
              <a:rPr lang="en-I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N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सुखाय</a:t>
            </a:r>
            <a:r>
              <a:rPr lang="en-I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0" y="6309955"/>
            <a:ext cx="1727816" cy="427911"/>
          </a:xfrm>
          <a:prstGeom prst="rect">
            <a:avLst/>
          </a:prstGeom>
        </p:spPr>
      </p:pic>
      <p:pic>
        <p:nvPicPr>
          <p:cNvPr id="4" name="Picture 2" descr="C:\Users\Dr. Bal\Desktop\Rotary\HEALTH Curative\service-to-the-commun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5" y="2961732"/>
            <a:ext cx="3403229" cy="250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6482" y="2130735"/>
            <a:ext cx="3020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chemeClr val="tx2">
                  <a:lumMod val="90000"/>
                  <a:lumOff val="10000"/>
                </a:schemeClr>
              </a:buClr>
            </a:pPr>
            <a:r>
              <a:rPr lang="en-IN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Rotary India Health Mission - Curative</a:t>
            </a:r>
            <a:endParaRPr lang="en-IN" sz="2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Health </a:t>
            </a:r>
            <a:r>
              <a:rPr lang="en-US" sz="4000" dirty="0" smtClean="0"/>
              <a:t>Management </a:t>
            </a:r>
            <a:br>
              <a:rPr lang="en-US" sz="4000" dirty="0" smtClean="0"/>
            </a:br>
            <a:r>
              <a:rPr lang="en-US" sz="4000" dirty="0" smtClean="0"/>
              <a:t>Scope </a:t>
            </a:r>
            <a:r>
              <a:rPr lang="en-US" sz="4000" dirty="0"/>
              <a:t>of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813048" cy="4572000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D:\personal\Downloads\IMG-20191208-WA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93" y="2172177"/>
            <a:ext cx="4127812" cy="30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524000"/>
            <a:ext cx="3813048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07F09"/>
              </a:buClr>
              <a:buFont typeface="Wingdings 2"/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168986" y="1945674"/>
            <a:ext cx="4572000" cy="37286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Blood Banks</a:t>
            </a:r>
          </a:p>
          <a:p>
            <a:pPr marL="285750" indent="-285750">
              <a:lnSpc>
                <a:spcPct val="150000"/>
              </a:lnSpc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Eye Hospitals &amp; Eye Banks</a:t>
            </a:r>
          </a:p>
          <a:p>
            <a:pPr marL="285750" indent="-285750">
              <a:lnSpc>
                <a:spcPct val="150000"/>
              </a:lnSpc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Dialysis Centers</a:t>
            </a:r>
          </a:p>
          <a:p>
            <a:pPr marL="285750" indent="-285750">
              <a:lnSpc>
                <a:spcPct val="150000"/>
              </a:lnSpc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Paediatric Heart Surgeries </a:t>
            </a:r>
          </a:p>
          <a:p>
            <a:pPr marL="285750" indent="-285750">
              <a:lnSpc>
                <a:spcPct val="150000"/>
              </a:lnSpc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Mobile Clinics</a:t>
            </a:r>
          </a:p>
          <a:p>
            <a:pPr marL="285750" indent="-285750">
              <a:lnSpc>
                <a:spcPct val="150000"/>
              </a:lnSpc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Skin Banks </a:t>
            </a:r>
          </a:p>
          <a:p>
            <a:pPr marL="285750" indent="-285750">
              <a:lnSpc>
                <a:spcPct val="150000"/>
              </a:lnSpc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Hospital Equipment</a:t>
            </a:r>
            <a:endParaRPr lang="en-IN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Health Camps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82" y="6177840"/>
            <a:ext cx="2232183" cy="55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897" y="228600"/>
            <a:ext cx="7872484" cy="758952"/>
          </a:xfrm>
        </p:spPr>
        <p:txBody>
          <a:bodyPr>
            <a:noAutofit/>
          </a:bodyPr>
          <a:lstStyle/>
          <a:p>
            <a:r>
              <a:rPr lang="en-US" sz="4000" dirty="0"/>
              <a:t>Health Management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Curative</a:t>
            </a:r>
            <a:r>
              <a:rPr lang="en-US" sz="4000" dirty="0"/>
              <a:t>: Scope of Work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524000"/>
            <a:ext cx="3813048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07F09"/>
              </a:buClr>
              <a:buFont typeface="Wingdings 2"/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9600" y="1861032"/>
            <a:ext cx="4348385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WHY SET UP A BLOOD BANK</a:t>
            </a:r>
          </a:p>
          <a:p>
            <a:endParaRPr lang="en-IN" sz="2400" dirty="0" smtClean="0"/>
          </a:p>
          <a:p>
            <a:pPr marL="342900" indent="-342900">
              <a:spcAft>
                <a:spcPts val="1800"/>
              </a:spcAft>
              <a:buClr>
                <a:srgbClr val="883820"/>
              </a:buClr>
              <a:buFont typeface="Arial" pitchFamily="34" charset="0"/>
              <a:buChar char="•"/>
            </a:pPr>
            <a:r>
              <a:rPr lang="en-I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recommends that </a:t>
            </a:r>
            <a:r>
              <a:rPr lang="en-IN" sz="2000" b="1" dirty="0">
                <a:solidFill>
                  <a:srgbClr val="FF0000"/>
                </a:solidFill>
              </a:rPr>
              <a:t>at least one percent</a:t>
            </a:r>
            <a:r>
              <a:rPr lang="en-I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a country’s population should </a:t>
            </a:r>
            <a:r>
              <a:rPr lang="en-IN" sz="2000" b="1" dirty="0">
                <a:solidFill>
                  <a:srgbClr val="FF0000"/>
                </a:solidFill>
              </a:rPr>
              <a:t>donate blood </a:t>
            </a:r>
            <a:r>
              <a:rPr lang="en-I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satisfy the country’s needs</a:t>
            </a:r>
            <a:r>
              <a:rPr lang="en-IN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IN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1800"/>
              </a:spcAft>
              <a:buClr>
                <a:srgbClr val="883820"/>
              </a:buClr>
              <a:buFont typeface="Arial" pitchFamily="34" charset="0"/>
              <a:buChar char="•"/>
            </a:pPr>
            <a:r>
              <a:rPr lang="en-IN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India </a:t>
            </a:r>
            <a:r>
              <a:rPr lang="en-IN" sz="2000" b="1" dirty="0" smtClean="0">
                <a:solidFill>
                  <a:srgbClr val="FF0000"/>
                </a:solidFill>
              </a:rPr>
              <a:t>fell short of 19 Lakh units of blood</a:t>
            </a:r>
            <a:r>
              <a:rPr lang="en-IN" sz="2000" dirty="0" smtClean="0">
                <a:solidFill>
                  <a:srgbClr val="FF0000"/>
                </a:solidFill>
              </a:rPr>
              <a:t> </a:t>
            </a:r>
            <a:r>
              <a:rPr lang="en-IN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2016-17</a:t>
            </a:r>
          </a:p>
          <a:p>
            <a:pPr marL="342900" indent="-342900">
              <a:spcAft>
                <a:spcPts val="1800"/>
              </a:spcAft>
              <a:buClr>
                <a:srgbClr val="88382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2,760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Blood Banks in India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8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10" y="6077571"/>
            <a:ext cx="2191240" cy="542683"/>
          </a:xfrm>
          <a:prstGeom prst="rect">
            <a:avLst/>
          </a:prstGeom>
        </p:spPr>
      </p:pic>
      <p:pic>
        <p:nvPicPr>
          <p:cNvPr id="1026" name="Picture 2" descr="C:\Users\Dr. Bal\Desktop\Rotary\HEALTH Curative\rotary-blood-bank-vanuvampet-chenna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97" y="3261816"/>
            <a:ext cx="3601878" cy="312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r. Bal\Desktop\Rotary\HEALTH Curative\Blood donation facts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97" y="1664666"/>
            <a:ext cx="3601878" cy="126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43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256" y="337782"/>
            <a:ext cx="6600892" cy="1186217"/>
          </a:xfrm>
        </p:spPr>
        <p:txBody>
          <a:bodyPr>
            <a:noAutofit/>
          </a:bodyPr>
          <a:lstStyle/>
          <a:p>
            <a:r>
              <a:rPr lang="en-US" sz="4000" dirty="0"/>
              <a:t>Health </a:t>
            </a:r>
            <a:r>
              <a:rPr lang="en-US" sz="4000" dirty="0" smtClean="0"/>
              <a:t>Management Curative: </a:t>
            </a:r>
            <a:r>
              <a:rPr lang="en-US" sz="4000" dirty="0"/>
              <a:t>Scope of Work</a:t>
            </a:r>
            <a:endParaRPr lang="en-US" sz="6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524000"/>
            <a:ext cx="3813048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07F09"/>
              </a:buClr>
              <a:buFont typeface="Wingdings 2"/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36879" y="1963340"/>
            <a:ext cx="47880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SETTING UP A NEW BLOOD BANK</a:t>
            </a:r>
          </a:p>
          <a:p>
            <a:pPr algn="ctr"/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 area: 150 sq.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mts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Preferred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however is 250 sq. </a:t>
            </a:r>
            <a:r>
              <a:rPr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mts.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Major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equipment 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Cost –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Rs.1.25 Cr.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Staff: 15-20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personnel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a 24x7 Blood Bank</a:t>
            </a:r>
          </a:p>
          <a:p>
            <a:pPr marL="285750" indent="-285750">
              <a:lnSpc>
                <a:spcPct val="150000"/>
              </a:lnSpc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Ref. - The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Drugs &amp; Cosmetics Act, 1940</a:t>
            </a:r>
            <a:endParaRPr lang="en-IN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2" name="Picture 2" descr="C:\Users\Dr. Bal\Desktop\Rotary\HEALTH Curative\rotary-blood-bank-sector-10-gurgaon-blood-banks-ka7zpzag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6" y="1963340"/>
            <a:ext cx="3507474" cy="360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495" y="6096000"/>
            <a:ext cx="2397306" cy="59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06" y="187656"/>
            <a:ext cx="7845188" cy="1177119"/>
          </a:xfrm>
        </p:spPr>
        <p:txBody>
          <a:bodyPr>
            <a:noAutofit/>
          </a:bodyPr>
          <a:lstStyle/>
          <a:p>
            <a:r>
              <a:rPr lang="en-US" sz="4000" dirty="0"/>
              <a:t>Health </a:t>
            </a:r>
            <a:r>
              <a:rPr lang="en-US" sz="4000" dirty="0" smtClean="0"/>
              <a:t>Management </a:t>
            </a:r>
            <a:br>
              <a:rPr lang="en-US" sz="4000" dirty="0" smtClean="0"/>
            </a:br>
            <a:r>
              <a:rPr lang="en-US" sz="4000" dirty="0" smtClean="0"/>
              <a:t>Curative: </a:t>
            </a:r>
            <a:r>
              <a:rPr lang="en-US" sz="4000" dirty="0"/>
              <a:t>Scope of Work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524000"/>
            <a:ext cx="3813048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07F09"/>
              </a:buClr>
              <a:buFont typeface="Wingdings 2"/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49549" y="2765200"/>
            <a:ext cx="3987899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chemeClr val="bg1">
                    <a:lumMod val="50000"/>
                  </a:schemeClr>
                </a:solidFill>
              </a:rPr>
              <a:t>Common Eye Surgeries</a:t>
            </a:r>
          </a:p>
          <a:p>
            <a:pPr marL="444500" lvl="1" indent="-285750">
              <a:lnSpc>
                <a:spcPct val="150000"/>
              </a:lnSpc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Cataract Surgery</a:t>
            </a:r>
          </a:p>
          <a:p>
            <a:pPr marL="444500" lvl="1" indent="-285750">
              <a:lnSpc>
                <a:spcPct val="150000"/>
              </a:lnSpc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Glaucoma Surgery</a:t>
            </a:r>
          </a:p>
          <a:p>
            <a:pPr marL="444500" lvl="1" indent="-285750">
              <a:lnSpc>
                <a:spcPct val="150000"/>
              </a:lnSpc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Diabetic Retinopathy Surgery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r>
              <a:rPr lang="en-IN" sz="2000" b="1" dirty="0">
                <a:solidFill>
                  <a:schemeClr val="bg1">
                    <a:lumMod val="50000"/>
                  </a:schemeClr>
                </a:solidFill>
              </a:rPr>
              <a:t>Cost of setting up Eye Hospital</a:t>
            </a:r>
          </a:p>
          <a:p>
            <a:pPr marL="444500" indent="-265113"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About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</a:rPr>
              <a:t>Rs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. 60 Lakhs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with  modern equipment's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0984" y="2144310"/>
            <a:ext cx="4798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EYE HOSPITALS/EYE SURGERIES</a:t>
            </a:r>
            <a:endParaRPr lang="en-IN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074" name="Picture 2" descr="C:\Users\Dr. Bal\Desktop\Rotary\HEALTH Curative\Eye surge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6" y="1905712"/>
            <a:ext cx="3627655" cy="46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495" y="6096000"/>
            <a:ext cx="2397306" cy="59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153400" cy="758952"/>
          </a:xfrm>
        </p:spPr>
        <p:txBody>
          <a:bodyPr>
            <a:noAutofit/>
          </a:bodyPr>
          <a:lstStyle/>
          <a:p>
            <a:r>
              <a:rPr lang="en-US" sz="4000" dirty="0"/>
              <a:t>Health </a:t>
            </a:r>
            <a:r>
              <a:rPr lang="en-US" sz="4000" dirty="0" smtClean="0"/>
              <a:t>Management</a:t>
            </a:r>
            <a:br>
              <a:rPr lang="en-US" sz="4000" dirty="0" smtClean="0"/>
            </a:br>
            <a:r>
              <a:rPr lang="en-US" sz="4000" dirty="0" smtClean="0"/>
              <a:t>Curative</a:t>
            </a:r>
            <a:r>
              <a:rPr lang="en-US" sz="4000" dirty="0"/>
              <a:t>: Scope of Work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524000"/>
            <a:ext cx="3813048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07F09"/>
              </a:buClr>
              <a:buFont typeface="Wingdings 2"/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06249" y="1986424"/>
            <a:ext cx="4496018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IN" sz="2000" dirty="0" smtClean="0">
                <a:solidFill>
                  <a:schemeClr val="bg1">
                    <a:lumMod val="50000"/>
                  </a:schemeClr>
                </a:solidFill>
              </a:rPr>
              <a:t>he </a:t>
            </a:r>
            <a:r>
              <a:rPr lang="en-IN" sz="2000" b="1" dirty="0">
                <a:solidFill>
                  <a:schemeClr val="bg1">
                    <a:lumMod val="50000"/>
                  </a:schemeClr>
                </a:solidFill>
              </a:rPr>
              <a:t>most significant cause </a:t>
            </a:r>
            <a:r>
              <a:rPr lang="en-IN" sz="2000" dirty="0">
                <a:solidFill>
                  <a:schemeClr val="bg1">
                    <a:lumMod val="50000"/>
                  </a:schemeClr>
                </a:solidFill>
              </a:rPr>
              <a:t>of bilateral blindness in India </a:t>
            </a:r>
            <a:endParaRPr lang="en-IN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Aft>
                <a:spcPts val="1800"/>
              </a:spcAft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IN" sz="2000" dirty="0" smtClean="0">
                <a:solidFill>
                  <a:schemeClr val="bg1">
                    <a:lumMod val="50000"/>
                  </a:schemeClr>
                </a:solidFill>
              </a:rPr>
              <a:t>esponsible </a:t>
            </a:r>
            <a:r>
              <a:rPr lang="en-IN" sz="2000" dirty="0">
                <a:solidFill>
                  <a:schemeClr val="bg1">
                    <a:lumMod val="50000"/>
                  </a:schemeClr>
                </a:solidFill>
              </a:rPr>
              <a:t>for </a:t>
            </a:r>
            <a:r>
              <a:rPr lang="en-IN" sz="2000" b="1" dirty="0">
                <a:solidFill>
                  <a:schemeClr val="bg1">
                    <a:lumMod val="50000"/>
                  </a:schemeClr>
                </a:solidFill>
              </a:rPr>
              <a:t>50-80% of the bilaterally </a:t>
            </a:r>
            <a:r>
              <a:rPr lang="en-IN" sz="2000" b="1" dirty="0" smtClean="0">
                <a:solidFill>
                  <a:schemeClr val="bg1">
                    <a:lumMod val="50000"/>
                  </a:schemeClr>
                </a:solidFill>
              </a:rPr>
              <a:t>blind</a:t>
            </a:r>
          </a:p>
          <a:p>
            <a:pPr marL="342900" indent="-342900">
              <a:spcAft>
                <a:spcPts val="1800"/>
              </a:spcAft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bg1">
                    <a:lumMod val="50000"/>
                  </a:schemeClr>
                </a:solidFill>
              </a:rPr>
              <a:t>India is a signatory to the World Health Organization resolution on </a:t>
            </a:r>
            <a:r>
              <a:rPr lang="en-IN" sz="2000" b="1" dirty="0">
                <a:solidFill>
                  <a:srgbClr val="FF0000"/>
                </a:solidFill>
              </a:rPr>
              <a:t>Vision 2020: The right to </a:t>
            </a:r>
            <a:r>
              <a:rPr lang="en-IN" sz="2000" b="1" dirty="0" smtClean="0">
                <a:solidFill>
                  <a:srgbClr val="FF0000"/>
                </a:solidFill>
              </a:rPr>
              <a:t>sight</a:t>
            </a:r>
          </a:p>
          <a:p>
            <a:pPr marL="342900" indent="-342900">
              <a:spcAft>
                <a:spcPts val="1800"/>
              </a:spcAft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12 Million blind in India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1524000"/>
            <a:ext cx="2590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900" cap="all" spc="15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IN" sz="2800" cap="all" spc="15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CATARACT</a:t>
            </a:r>
            <a:endParaRPr lang="en-IN" sz="2800" cap="all" spc="15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924" y="6096000"/>
            <a:ext cx="2171343" cy="5377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57067" y="5503000"/>
            <a:ext cx="7524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cap="all" spc="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GOAL FOR 2020-21: 150,000 Cataract surgeries</a:t>
            </a:r>
          </a:p>
        </p:txBody>
      </p:sp>
      <p:pic>
        <p:nvPicPr>
          <p:cNvPr id="1026" name="Picture 2" descr="C:\Users\Dr. Bal\Desktop\Rotary\HEALTH Curative\Projects Supporting Documents for ZCs\causes of blindness Ind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67" y="2508885"/>
            <a:ext cx="3355079" cy="265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93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752" y="228600"/>
            <a:ext cx="7192370" cy="758952"/>
          </a:xfrm>
        </p:spPr>
        <p:txBody>
          <a:bodyPr>
            <a:noAutofit/>
          </a:bodyPr>
          <a:lstStyle/>
          <a:p>
            <a:r>
              <a:rPr lang="en-US" sz="4000" dirty="0"/>
              <a:t>Health </a:t>
            </a:r>
            <a:r>
              <a:rPr lang="en-US" sz="4000" dirty="0" smtClean="0"/>
              <a:t>Management </a:t>
            </a:r>
            <a:br>
              <a:rPr lang="en-US" sz="4000" dirty="0" smtClean="0"/>
            </a:br>
            <a:r>
              <a:rPr lang="en-US" sz="4000" dirty="0" smtClean="0"/>
              <a:t>Curative: </a:t>
            </a:r>
            <a:r>
              <a:rPr lang="en-US" sz="4000" dirty="0"/>
              <a:t>Scope of Work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524000"/>
            <a:ext cx="3813048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07F09"/>
              </a:buClr>
              <a:buFont typeface="Wingdings 2"/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03761" y="1917118"/>
            <a:ext cx="43126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EYE </a:t>
            </a:r>
            <a:r>
              <a:rPr lang="en-I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BANKS</a:t>
            </a:r>
            <a:endParaRPr lang="en-IN" sz="2400" b="1" dirty="0" smtClean="0">
              <a:solidFill>
                <a:prstClr val="black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bg1">
                    <a:lumMod val="50000"/>
                  </a:schemeClr>
                </a:solidFill>
              </a:rPr>
              <a:t>4th of the world’s blind in India </a:t>
            </a:r>
            <a:r>
              <a:rPr lang="en-IN" sz="2000" dirty="0" smtClean="0">
                <a:solidFill>
                  <a:schemeClr val="bg1">
                    <a:lumMod val="50000"/>
                  </a:schemeClr>
                </a:solidFill>
              </a:rPr>
              <a:t>- 27 </a:t>
            </a:r>
            <a:r>
              <a:rPr lang="en-IN" sz="2000" dirty="0">
                <a:solidFill>
                  <a:schemeClr val="bg1">
                    <a:lumMod val="50000"/>
                  </a:schemeClr>
                </a:solidFill>
              </a:rPr>
              <a:t>million </a:t>
            </a:r>
            <a:endParaRPr lang="en-IN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bg1">
                    <a:lumMod val="50000"/>
                  </a:schemeClr>
                </a:solidFill>
              </a:rPr>
              <a:t>Requirement of our country We need one million eyes per annum then only we can meet our </a:t>
            </a:r>
            <a:r>
              <a:rPr lang="en-IN" sz="2000" dirty="0" smtClean="0">
                <a:solidFill>
                  <a:schemeClr val="bg1">
                    <a:lumMod val="50000"/>
                  </a:schemeClr>
                </a:solidFill>
              </a:rPr>
              <a:t>demand</a:t>
            </a:r>
          </a:p>
          <a:p>
            <a:pPr marL="285750" indent="-285750">
              <a:spcAft>
                <a:spcPts val="1200"/>
              </a:spcAft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>
                    <a:lumMod val="50000"/>
                  </a:schemeClr>
                </a:solidFill>
              </a:rPr>
              <a:t>2,70,000 </a:t>
            </a:r>
            <a:r>
              <a:rPr lang="en-IN" sz="2000" dirty="0">
                <a:solidFill>
                  <a:schemeClr val="bg1">
                    <a:lumMod val="50000"/>
                  </a:schemeClr>
                </a:solidFill>
              </a:rPr>
              <a:t>donor eyes are required to perform </a:t>
            </a:r>
            <a:r>
              <a:rPr lang="en-IN" sz="2000" dirty="0" smtClean="0">
                <a:solidFill>
                  <a:schemeClr val="bg1">
                    <a:lumMod val="50000"/>
                  </a:schemeClr>
                </a:solidFill>
              </a:rPr>
              <a:t>1,00,000 </a:t>
            </a:r>
            <a:r>
              <a:rPr lang="en-IN" sz="2000" dirty="0">
                <a:solidFill>
                  <a:schemeClr val="bg1">
                    <a:lumMod val="50000"/>
                  </a:schemeClr>
                </a:solidFill>
              </a:rPr>
              <a:t>corneal transplants per year in </a:t>
            </a:r>
            <a:r>
              <a:rPr lang="en-IN" sz="2000" dirty="0" smtClean="0">
                <a:solidFill>
                  <a:schemeClr val="bg1">
                    <a:lumMod val="50000"/>
                  </a:schemeClr>
                </a:solidFill>
              </a:rPr>
              <a:t>India</a:t>
            </a:r>
          </a:p>
          <a:p>
            <a:r>
              <a:rPr lang="en-IN" sz="2000" b="1" dirty="0" smtClean="0">
                <a:solidFill>
                  <a:schemeClr val="bg1">
                    <a:lumMod val="50000"/>
                  </a:schemeClr>
                </a:solidFill>
              </a:rPr>
              <a:t>Cost of setting up Eye Bank</a:t>
            </a:r>
          </a:p>
          <a:p>
            <a:pPr marL="342900" indent="-342900">
              <a:spcAft>
                <a:spcPts val="1200"/>
              </a:spcAft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>
                    <a:lumMod val="50000"/>
                  </a:schemeClr>
                </a:solidFill>
              </a:rPr>
              <a:t>About </a:t>
            </a:r>
            <a:r>
              <a:rPr lang="en-IN" sz="2000" dirty="0" err="1" smtClean="0">
                <a:solidFill>
                  <a:schemeClr val="bg1">
                    <a:lumMod val="50000"/>
                  </a:schemeClr>
                </a:solidFill>
              </a:rPr>
              <a:t>Rs</a:t>
            </a:r>
            <a:r>
              <a:rPr lang="en-IN" sz="2000" dirty="0" smtClean="0">
                <a:solidFill>
                  <a:schemeClr val="bg1">
                    <a:lumMod val="50000"/>
                  </a:schemeClr>
                </a:solidFill>
              </a:rPr>
              <a:t>. 80 Lakhs</a:t>
            </a:r>
            <a:endParaRPr lang="en-IN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15" y="6229092"/>
            <a:ext cx="1795455" cy="444662"/>
          </a:xfrm>
          <a:prstGeom prst="rect">
            <a:avLst/>
          </a:prstGeom>
        </p:spPr>
      </p:pic>
      <p:pic>
        <p:nvPicPr>
          <p:cNvPr id="2050" name="Picture 2" descr="C:\Users\Dr. Bal\Downloads\IMG_3731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r="7062"/>
          <a:stretch/>
        </p:blipFill>
        <p:spPr bwMode="auto">
          <a:xfrm>
            <a:off x="798202" y="2058375"/>
            <a:ext cx="3509575" cy="371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897" y="363474"/>
            <a:ext cx="8036257" cy="758952"/>
          </a:xfrm>
        </p:spPr>
        <p:txBody>
          <a:bodyPr>
            <a:noAutofit/>
          </a:bodyPr>
          <a:lstStyle/>
          <a:p>
            <a:r>
              <a:rPr lang="en-US" sz="4000" dirty="0"/>
              <a:t>Health </a:t>
            </a:r>
            <a:r>
              <a:rPr lang="en-US" sz="4000" dirty="0" smtClean="0"/>
              <a:t>Management</a:t>
            </a:r>
            <a:br>
              <a:rPr lang="en-US" sz="4000" dirty="0" smtClean="0"/>
            </a:br>
            <a:r>
              <a:rPr lang="en-US" sz="4000" dirty="0" smtClean="0"/>
              <a:t>Curative: </a:t>
            </a:r>
            <a:r>
              <a:rPr lang="en-US" sz="4000" dirty="0"/>
              <a:t>Scope of Work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524000"/>
            <a:ext cx="3813048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07F09"/>
              </a:buClr>
              <a:buFont typeface="Wingdings 2"/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75128" y="2118220"/>
            <a:ext cx="33073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I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DIALYSIS CENTRES</a:t>
            </a:r>
          </a:p>
          <a:p>
            <a:pPr marL="285750" indent="-285750">
              <a:spcAft>
                <a:spcPts val="1800"/>
              </a:spcAft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I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of patients undergoing dialysis in India is increasing by 10-15 per cent every </a:t>
            </a:r>
            <a:r>
              <a:rPr lang="en-IN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year</a:t>
            </a:r>
            <a:endParaRPr lang="en-IN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1800"/>
              </a:spcAft>
              <a:buClr>
                <a:srgbClr val="883820"/>
              </a:buClr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India's demand for dialysis is growing at a rate of 31 percent</a:t>
            </a:r>
          </a:p>
        </p:txBody>
      </p:sp>
      <p:pic>
        <p:nvPicPr>
          <p:cNvPr id="4" name="Picture 2" descr="C:\Users\Dr. Bal\Desktop\Rotary\HEALTH Curative\Rotary Dialysis center Bangalore Peen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97" y="2060812"/>
            <a:ext cx="4254268" cy="325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51" y="6096000"/>
            <a:ext cx="2342198" cy="58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5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278</TotalTime>
  <Words>614</Words>
  <Application>Microsoft Office PowerPoint</Application>
  <PresentationFormat>On-screen Show (4:3)</PresentationFormat>
  <Paragraphs>121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Badge</vt:lpstr>
      <vt:lpstr>PowerPoint Presentation</vt:lpstr>
      <vt:lpstr>Health Management Scope of Work</vt:lpstr>
      <vt:lpstr>Health Management  Scope of Work</vt:lpstr>
      <vt:lpstr>Health Management  Curative: Scope of Work</vt:lpstr>
      <vt:lpstr>Health Management Curative: Scope of Work</vt:lpstr>
      <vt:lpstr>Health Management  Curative: Scope of Work</vt:lpstr>
      <vt:lpstr>Health Management Curative: Scope of Work</vt:lpstr>
      <vt:lpstr>Health Management  Curative: Scope of Work</vt:lpstr>
      <vt:lpstr>Health Management Curative: Scope of Work</vt:lpstr>
      <vt:lpstr>Health Management  Curative: Scope of Work</vt:lpstr>
      <vt:lpstr>Health Management  Curative: Scope of Work</vt:lpstr>
      <vt:lpstr>Health Management   Curative: Scope of Work</vt:lpstr>
      <vt:lpstr>Health Management  Curative: Scope of Work</vt:lpstr>
      <vt:lpstr>Health Management Curative: Scope of Work</vt:lpstr>
      <vt:lpstr>Health Management  Curative: Scope of 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SRIJITA</cp:lastModifiedBy>
  <cp:revision>105</cp:revision>
  <dcterms:created xsi:type="dcterms:W3CDTF">2020-05-02T13:45:21Z</dcterms:created>
  <dcterms:modified xsi:type="dcterms:W3CDTF">2020-05-14T14:48:40Z</dcterms:modified>
</cp:coreProperties>
</file>