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9"/>
  </p:notesMasterIdLst>
  <p:sldIdLst>
    <p:sldId id="277" r:id="rId2"/>
    <p:sldId id="317" r:id="rId3"/>
    <p:sldId id="278" r:id="rId4"/>
    <p:sldId id="279" r:id="rId5"/>
    <p:sldId id="260" r:id="rId6"/>
    <p:sldId id="271" r:id="rId7"/>
    <p:sldId id="262" r:id="rId8"/>
    <p:sldId id="280" r:id="rId9"/>
    <p:sldId id="283" r:id="rId10"/>
    <p:sldId id="284" r:id="rId11"/>
    <p:sldId id="285" r:id="rId12"/>
    <p:sldId id="286" r:id="rId13"/>
    <p:sldId id="287" r:id="rId14"/>
    <p:sldId id="288" r:id="rId15"/>
    <p:sldId id="282" r:id="rId16"/>
    <p:sldId id="281" r:id="rId17"/>
    <p:sldId id="289" r:id="rId18"/>
    <p:sldId id="290" r:id="rId19"/>
    <p:sldId id="291" r:id="rId20"/>
    <p:sldId id="318"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9" r:id="rId41"/>
    <p:sldId id="311" r:id="rId42"/>
    <p:sldId id="312" r:id="rId43"/>
    <p:sldId id="313" r:id="rId44"/>
    <p:sldId id="314" r:id="rId45"/>
    <p:sldId id="315" r:id="rId46"/>
    <p:sldId id="316" r:id="rId47"/>
    <p:sldId id="32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698" autoAdjust="0"/>
  </p:normalViewPr>
  <p:slideViewPr>
    <p:cSldViewPr snapToGrid="0">
      <p:cViewPr>
        <p:scale>
          <a:sx n="55" d="100"/>
          <a:sy n="55" d="100"/>
        </p:scale>
        <p:origin x="-1704" y="-2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6096E-B05D-4173-8D82-4C26DDC2F208}" type="datetimeFigureOut">
              <a:rPr lang="en-IN" smtClean="0"/>
              <a:t>14-05-2020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2EB60-C436-4E9B-BD89-1C509B159E7F}" type="slidenum">
              <a:rPr lang="en-IN" smtClean="0"/>
              <a:t>‹#›</a:t>
            </a:fld>
            <a:endParaRPr lang="en-IN"/>
          </a:p>
        </p:txBody>
      </p:sp>
    </p:spTree>
    <p:extLst>
      <p:ext uri="{BB962C8B-B14F-4D97-AF65-F5344CB8AC3E}">
        <p14:creationId xmlns:p14="http://schemas.microsoft.com/office/powerpoint/2010/main" val="24549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4239b52a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4239b52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3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4239b52a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4239b52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3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4239b52ac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4239b52a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94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4239b52ac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4239b52a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94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MGNREGA- "Mahatma Gandhi National Rural Employment Guarantee Act",  initiated with the objective of "enhancing livelihood security in rural areas by providing at least 100 days of guaranteed wage employment </a:t>
            </a:r>
          </a:p>
          <a:p>
            <a:r>
              <a:rPr lang="en-US" dirty="0" smtClean="0"/>
              <a:t>&amp; to create durable assets (such as roads, canals, ponds and wells). </a:t>
            </a:r>
          </a:p>
          <a:p>
            <a:r>
              <a:rPr lang="en-US" dirty="0" smtClean="0"/>
              <a:t>It is to be implemented mainly by Gram </a:t>
            </a:r>
            <a:r>
              <a:rPr lang="en-US" dirty="0" err="1" smtClean="0"/>
              <a:t>Panchayats</a:t>
            </a:r>
            <a:r>
              <a:rPr lang="en-US" dirty="0" smtClean="0"/>
              <a:t> (GPs).</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22</a:t>
            </a:fld>
            <a:endParaRPr lang="en-US"/>
          </a:p>
        </p:txBody>
      </p:sp>
    </p:spTree>
    <p:extLst>
      <p:ext uri="{BB962C8B-B14F-4D97-AF65-F5344CB8AC3E}">
        <p14:creationId xmlns:p14="http://schemas.microsoft.com/office/powerpoint/2010/main" val="44390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Miyawaki</a:t>
            </a:r>
            <a:r>
              <a:rPr lang="en-US" dirty="0" smtClean="0"/>
              <a:t> Method: </a:t>
            </a:r>
            <a:r>
              <a:rPr lang="en-US" sz="1200" b="0" i="0" kern="1200" dirty="0" err="1" smtClean="0">
                <a:solidFill>
                  <a:schemeClr val="tx1"/>
                </a:solidFill>
                <a:effectLst/>
                <a:latin typeface="+mn-lt"/>
                <a:ea typeface="+mn-ea"/>
                <a:cs typeface="+mn-cs"/>
              </a:rPr>
              <a:t>Miyawaki</a:t>
            </a:r>
            <a:r>
              <a:rPr lang="en-US" sz="1200" b="0" i="0" kern="1200" dirty="0" smtClean="0">
                <a:solidFill>
                  <a:schemeClr val="tx1"/>
                </a:solidFill>
                <a:effectLst/>
                <a:latin typeface="+mn-lt"/>
                <a:ea typeface="+mn-ea"/>
                <a:cs typeface="+mn-cs"/>
              </a:rPr>
              <a:t> is a technique pioneered by Japanese botanist Akira </a:t>
            </a:r>
            <a:r>
              <a:rPr lang="en-US" sz="1200" b="0" i="0" kern="1200" dirty="0" err="1" smtClean="0">
                <a:solidFill>
                  <a:schemeClr val="tx1"/>
                </a:solidFill>
                <a:effectLst/>
                <a:latin typeface="+mn-lt"/>
                <a:ea typeface="+mn-ea"/>
                <a:cs typeface="+mn-cs"/>
              </a:rPr>
              <a:t>Miyawaki</a:t>
            </a:r>
            <a:r>
              <a:rPr lang="en-US" sz="1200" b="0" i="0" kern="1200" dirty="0" smtClean="0">
                <a:solidFill>
                  <a:schemeClr val="tx1"/>
                </a:solidFill>
                <a:effectLst/>
                <a:latin typeface="+mn-lt"/>
                <a:ea typeface="+mn-ea"/>
                <a:cs typeface="+mn-cs"/>
              </a:rPr>
              <a:t>, that helps build dense, native forests. The approach is supposed to ensure that plant growth is 10 times faster and the resulting plantation is 30 times denser than usual. It involves planting dozens of native species in the same area, and becomes maintenance-free after the first three years.</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24</a:t>
            </a:fld>
            <a:endParaRPr lang="en-US"/>
          </a:p>
        </p:txBody>
      </p:sp>
    </p:spTree>
    <p:extLst>
      <p:ext uri="{BB962C8B-B14F-4D97-AF65-F5344CB8AC3E}">
        <p14:creationId xmlns:p14="http://schemas.microsoft.com/office/powerpoint/2010/main" val="190505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61B675F9-20A2-4859-BC3D-CB94BAB282D7}" type="datetimeFigureOut">
              <a:rPr lang="en-IN" smtClean="0"/>
              <a:t>14-05-2020</a:t>
            </a:fld>
            <a:endParaRPr lang="en-IN"/>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IN"/>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2659F2EA-B379-4B96-8263-ADD4112D6707}" type="slidenum">
              <a:rPr lang="en-IN" smtClean="0"/>
              <a:t>‹#›</a:t>
            </a:fld>
            <a:endParaRPr lang="en-IN"/>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288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675F9-20A2-4859-BC3D-CB94BAB282D7}" type="datetimeFigureOut">
              <a:rPr lang="en-IN" smtClean="0"/>
              <a:t>14-05-2020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59F2EA-B379-4B96-8263-ADD4112D6707}" type="slidenum">
              <a:rPr lang="en-IN" smtClean="0"/>
              <a:t>‹#›</a:t>
            </a:fld>
            <a:endParaRPr lang="en-IN"/>
          </a:p>
        </p:txBody>
      </p:sp>
    </p:spTree>
    <p:extLst>
      <p:ext uri="{BB962C8B-B14F-4D97-AF65-F5344CB8AC3E}">
        <p14:creationId xmlns:p14="http://schemas.microsoft.com/office/powerpoint/2010/main" val="354384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675F9-20A2-4859-BC3D-CB94BAB282D7}" type="datetimeFigureOut">
              <a:rPr lang="en-IN" smtClean="0"/>
              <a:t>14-05-2020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59F2EA-B379-4B96-8263-ADD4112D6707}" type="slidenum">
              <a:rPr lang="en-IN" smtClean="0"/>
              <a:t>‹#›</a:t>
            </a:fld>
            <a:endParaRPr lang="en-IN"/>
          </a:p>
        </p:txBody>
      </p:sp>
    </p:spTree>
    <p:extLst>
      <p:ext uri="{BB962C8B-B14F-4D97-AF65-F5344CB8AC3E}">
        <p14:creationId xmlns:p14="http://schemas.microsoft.com/office/powerpoint/2010/main" val="292284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4836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675F9-20A2-4859-BC3D-CB94BAB282D7}" type="datetimeFigureOut">
              <a:rPr lang="en-IN" smtClean="0"/>
              <a:t>14-05-2020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59F2EA-B379-4B96-8263-ADD4112D6707}" type="slidenum">
              <a:rPr lang="en-IN" smtClean="0"/>
              <a:t>‹#›</a:t>
            </a:fld>
            <a:endParaRPr lang="en-IN"/>
          </a:p>
        </p:txBody>
      </p:sp>
    </p:spTree>
    <p:extLst>
      <p:ext uri="{BB962C8B-B14F-4D97-AF65-F5344CB8AC3E}">
        <p14:creationId xmlns:p14="http://schemas.microsoft.com/office/powerpoint/2010/main" val="381591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61B675F9-20A2-4859-BC3D-CB94BAB282D7}" type="datetimeFigureOut">
              <a:rPr lang="en-IN" smtClean="0"/>
              <a:t>14-05-2020</a:t>
            </a:fld>
            <a:endParaRPr lang="en-IN"/>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2659F2EA-B379-4B96-8263-ADD4112D6707}" type="slidenum">
              <a:rPr lang="en-IN" smtClean="0"/>
              <a:t>‹#›</a:t>
            </a:fld>
            <a:endParaRPr lang="en-IN"/>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606687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B675F9-20A2-4859-BC3D-CB94BAB282D7}" type="datetimeFigureOut">
              <a:rPr lang="en-IN" smtClean="0"/>
              <a:t>14-05-2020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59F2EA-B379-4B96-8263-ADD4112D6707}" type="slidenum">
              <a:rPr lang="en-IN" smtClean="0"/>
              <a:t>‹#›</a:t>
            </a:fld>
            <a:endParaRPr lang="en-IN"/>
          </a:p>
        </p:txBody>
      </p:sp>
    </p:spTree>
    <p:extLst>
      <p:ext uri="{BB962C8B-B14F-4D97-AF65-F5344CB8AC3E}">
        <p14:creationId xmlns:p14="http://schemas.microsoft.com/office/powerpoint/2010/main" val="2481963989"/>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B675F9-20A2-4859-BC3D-CB94BAB282D7}" type="datetimeFigureOut">
              <a:rPr lang="en-IN" smtClean="0"/>
              <a:t>14-05-2020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59F2EA-B379-4B96-8263-ADD4112D6707}" type="slidenum">
              <a:rPr lang="en-IN" smtClean="0"/>
              <a:t>‹#›</a:t>
            </a:fld>
            <a:endParaRPr lang="en-IN"/>
          </a:p>
        </p:txBody>
      </p:sp>
    </p:spTree>
    <p:extLst>
      <p:ext uri="{BB962C8B-B14F-4D97-AF65-F5344CB8AC3E}">
        <p14:creationId xmlns:p14="http://schemas.microsoft.com/office/powerpoint/2010/main" val="4196152151"/>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B675F9-20A2-4859-BC3D-CB94BAB282D7}" type="datetimeFigureOut">
              <a:rPr lang="en-IN" smtClean="0"/>
              <a:t>14-05-2020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59F2EA-B379-4B96-8263-ADD4112D6707}" type="slidenum">
              <a:rPr lang="en-IN" smtClean="0"/>
              <a:t>‹#›</a:t>
            </a:fld>
            <a:endParaRPr lang="en-IN"/>
          </a:p>
        </p:txBody>
      </p:sp>
    </p:spTree>
    <p:extLst>
      <p:ext uri="{BB962C8B-B14F-4D97-AF65-F5344CB8AC3E}">
        <p14:creationId xmlns:p14="http://schemas.microsoft.com/office/powerpoint/2010/main" val="47582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75F9-20A2-4859-BC3D-CB94BAB282D7}" type="datetimeFigureOut">
              <a:rPr lang="en-IN" smtClean="0"/>
              <a:t>14-05-2020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659F2EA-B379-4B96-8263-ADD4112D6707}" type="slidenum">
              <a:rPr lang="en-IN" smtClean="0"/>
              <a:t>‹#›</a:t>
            </a:fld>
            <a:endParaRPr lang="en-IN"/>
          </a:p>
        </p:txBody>
      </p:sp>
    </p:spTree>
    <p:extLst>
      <p:ext uri="{BB962C8B-B14F-4D97-AF65-F5344CB8AC3E}">
        <p14:creationId xmlns:p14="http://schemas.microsoft.com/office/powerpoint/2010/main" val="3057441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61B675F9-20A2-4859-BC3D-CB94BAB282D7}" type="datetimeFigureOut">
              <a:rPr lang="en-IN" smtClean="0"/>
              <a:t>14-05-2020</a:t>
            </a:fld>
            <a:endParaRPr lang="en-IN"/>
          </a:p>
        </p:txBody>
      </p:sp>
      <p:sp>
        <p:nvSpPr>
          <p:cNvPr id="6" name="Footer Placeholder 5"/>
          <p:cNvSpPr>
            <a:spLocks noGrp="1"/>
          </p:cNvSpPr>
          <p:nvPr>
            <p:ph type="ftr" sz="quarter" idx="11"/>
          </p:nvPr>
        </p:nvSpPr>
        <p:spPr>
          <a:xfrm>
            <a:off x="1577716" y="6375679"/>
            <a:ext cx="2611634" cy="345796"/>
          </a:xfrm>
        </p:spPr>
        <p:txBody>
          <a:bodyPr/>
          <a:lstStyle/>
          <a:p>
            <a:endParaRPr lang="en-IN"/>
          </a:p>
        </p:txBody>
      </p:sp>
      <p:sp>
        <p:nvSpPr>
          <p:cNvPr id="7" name="Slide Number Placeholder 6"/>
          <p:cNvSpPr>
            <a:spLocks noGrp="1"/>
          </p:cNvSpPr>
          <p:nvPr>
            <p:ph type="sldNum" sz="quarter" idx="12"/>
          </p:nvPr>
        </p:nvSpPr>
        <p:spPr>
          <a:xfrm>
            <a:off x="4268261" y="6375679"/>
            <a:ext cx="924342" cy="345796"/>
          </a:xfrm>
        </p:spPr>
        <p:txBody>
          <a:bodyPr/>
          <a:lstStyle/>
          <a:p>
            <a:fld id="{2659F2EA-B379-4B96-8263-ADD4112D6707}" type="slidenum">
              <a:rPr lang="en-IN" smtClean="0"/>
              <a:t>‹#›</a:t>
            </a:fld>
            <a:endParaRPr lang="en-IN"/>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8665197"/>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61B675F9-20A2-4859-BC3D-CB94BAB282D7}" type="datetimeFigureOut">
              <a:rPr lang="en-IN" smtClean="0"/>
              <a:t>14-05-2020</a:t>
            </a:fld>
            <a:endParaRPr lang="en-IN"/>
          </a:p>
        </p:txBody>
      </p:sp>
      <p:sp>
        <p:nvSpPr>
          <p:cNvPr id="6" name="Footer Placeholder 5"/>
          <p:cNvSpPr>
            <a:spLocks noGrp="1"/>
          </p:cNvSpPr>
          <p:nvPr>
            <p:ph type="ftr" sz="quarter" idx="11"/>
          </p:nvPr>
        </p:nvSpPr>
        <p:spPr>
          <a:xfrm>
            <a:off x="1577716" y="6375679"/>
            <a:ext cx="2611634" cy="345796"/>
          </a:xfrm>
        </p:spPr>
        <p:txBody>
          <a:bodyPr/>
          <a:lstStyle/>
          <a:p>
            <a:endParaRPr lang="en-IN"/>
          </a:p>
        </p:txBody>
      </p:sp>
      <p:sp>
        <p:nvSpPr>
          <p:cNvPr id="7" name="Slide Number Placeholder 6"/>
          <p:cNvSpPr>
            <a:spLocks noGrp="1"/>
          </p:cNvSpPr>
          <p:nvPr>
            <p:ph type="sldNum" sz="quarter" idx="12"/>
          </p:nvPr>
        </p:nvSpPr>
        <p:spPr>
          <a:xfrm>
            <a:off x="4256153" y="6375679"/>
            <a:ext cx="947460" cy="345796"/>
          </a:xfrm>
        </p:spPr>
        <p:txBody>
          <a:bodyPr/>
          <a:lstStyle/>
          <a:p>
            <a:fld id="{2659F2EA-B379-4B96-8263-ADD4112D6707}" type="slidenum">
              <a:rPr lang="en-IN" smtClean="0"/>
              <a:t>‹#›</a:t>
            </a:fld>
            <a:endParaRPr lang="en-IN"/>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692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61B675F9-20A2-4859-BC3D-CB94BAB282D7}" type="datetimeFigureOut">
              <a:rPr lang="en-IN" smtClean="0"/>
              <a:t>14-05-2020</a:t>
            </a:fld>
            <a:endParaRPr lang="en-IN"/>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IN"/>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2659F2EA-B379-4B96-8263-ADD4112D6707}" type="slidenum">
              <a:rPr lang="en-IN" smtClean="0"/>
              <a:t>‹#›</a:t>
            </a:fld>
            <a:endParaRPr lang="en-IN"/>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9582185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2222" t="18077" r="13968" b="8554"/>
          <a:stretch/>
        </p:blipFill>
        <p:spPr>
          <a:xfrm>
            <a:off x="786018" y="0"/>
            <a:ext cx="7908040" cy="6065162"/>
          </a:xfrm>
          <a:prstGeom prst="rect">
            <a:avLst/>
          </a:prstGeom>
        </p:spPr>
      </p:pic>
      <p:sp>
        <p:nvSpPr>
          <p:cNvPr id="2" name="Rectangle 1"/>
          <p:cNvSpPr/>
          <p:nvPr/>
        </p:nvSpPr>
        <p:spPr>
          <a:xfrm>
            <a:off x="0" y="5695655"/>
            <a:ext cx="9144000" cy="610678"/>
          </a:xfrm>
          <a:prstGeom prst="rect">
            <a:avLst/>
          </a:prstGeom>
          <a:solidFill>
            <a:srgbClr val="0B082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340779"/>
            <a:ext cx="3076818" cy="762003"/>
          </a:xfrm>
          <a:prstGeom prst="rect">
            <a:avLst/>
          </a:prstGeom>
        </p:spPr>
      </p:pic>
      <p:sp>
        <p:nvSpPr>
          <p:cNvPr id="5" name="Google Shape;55;p13"/>
          <p:cNvSpPr txBox="1">
            <a:spLocks/>
          </p:cNvSpPr>
          <p:nvPr/>
        </p:nvSpPr>
        <p:spPr>
          <a:xfrm>
            <a:off x="208230" y="5533413"/>
            <a:ext cx="8935770" cy="792600"/>
          </a:xfrm>
          <a:prstGeom prst="rect">
            <a:avLst/>
          </a:prstGeom>
        </p:spPr>
        <p:txBody>
          <a:bodyPr spcFirstLastPara="1" vert="horz" wrap="square" lIns="91425" tIns="91425" rIns="91425" bIns="91425" rtlCol="0" anchor="t" anchorCtr="0">
            <a:no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lumMod val="65000"/>
                    <a:lumOff val="35000"/>
                  </a:schemeClr>
                </a:solidFill>
                <a:latin typeface="+mn-lt"/>
                <a:ea typeface="+mn-ea"/>
                <a:cs typeface="+mn-cs"/>
              </a:defRPr>
            </a:lvl9pPr>
          </a:lstStyle>
          <a:p>
            <a:pPr>
              <a:lnSpc>
                <a:spcPct val="115000"/>
              </a:lnSpc>
              <a:buClr>
                <a:schemeClr val="dk1"/>
              </a:buClr>
              <a:buSzPts val="1100"/>
            </a:pPr>
            <a:r>
              <a:rPr lang="en-GB" sz="3200" dirty="0" smtClean="0">
                <a:solidFill>
                  <a:srgbClr val="00B050"/>
                </a:solidFill>
              </a:rPr>
              <a:t>S</a:t>
            </a:r>
            <a:r>
              <a:rPr lang="en-GB" sz="3200" dirty="0" smtClean="0">
                <a:solidFill>
                  <a:schemeClr val="bg2"/>
                </a:solidFill>
              </a:rPr>
              <a:t>OLID WASTE MANAGEMENT</a:t>
            </a:r>
          </a:p>
          <a:p>
            <a:endParaRPr lang="en-GB" dirty="0">
              <a:solidFill>
                <a:schemeClr val="tx2">
                  <a:lumMod val="90000"/>
                  <a:lumOff val="10000"/>
                </a:schemeClr>
              </a:solidFill>
            </a:endParaRPr>
          </a:p>
        </p:txBody>
      </p:sp>
      <p:sp>
        <p:nvSpPr>
          <p:cNvPr id="6" name="Google Shape;54;p13"/>
          <p:cNvSpPr txBox="1">
            <a:spLocks/>
          </p:cNvSpPr>
          <p:nvPr/>
        </p:nvSpPr>
        <p:spPr>
          <a:xfrm>
            <a:off x="2826983" y="2564904"/>
            <a:ext cx="3706058" cy="2089500"/>
          </a:xfrm>
          <a:prstGeom prst="rect">
            <a:avLst/>
          </a:prstGeom>
        </p:spPr>
        <p:txBody>
          <a:bodyPr spcFirstLastPara="1" vert="horz" wrap="square" lIns="91425" tIns="91425" rIns="91425" bIns="91425" rtlCol="0" anchor="b" anchorCtr="0">
            <a:noAutofit/>
          </a:bodyPr>
          <a:lstStyle>
            <a:lvl1pPr algn="ctr" defTabSz="685800" rtl="0" eaLnBrk="1" latinLnBrk="0" hangingPunct="1">
              <a:lnSpc>
                <a:spcPct val="90000"/>
              </a:lnSpc>
              <a:spcBef>
                <a:spcPct val="0"/>
              </a:spcBef>
              <a:buNone/>
              <a:defRPr sz="7500" kern="1200" cap="all" spc="600" baseline="0">
                <a:solidFill>
                  <a:schemeClr val="tx2"/>
                </a:solidFill>
                <a:latin typeface="+mj-lt"/>
                <a:ea typeface="+mj-ea"/>
                <a:cs typeface="+mj-cs"/>
              </a:defRPr>
            </a:lvl1pPr>
          </a:lstStyle>
          <a:p>
            <a:pPr>
              <a:lnSpc>
                <a:spcPct val="115000"/>
              </a:lnSpc>
              <a:buSzPts val="1100"/>
            </a:pPr>
            <a:r>
              <a:rPr lang="en-GB" sz="3600" b="1" spc="300" dirty="0" smtClean="0">
                <a:solidFill>
                  <a:schemeClr val="tx2">
                    <a:lumMod val="90000"/>
                    <a:lumOff val="10000"/>
                  </a:schemeClr>
                </a:solidFill>
              </a:rPr>
              <a:t>Rotary India </a:t>
            </a:r>
            <a:r>
              <a:rPr lang="en-GB" sz="3600" b="1" spc="300" dirty="0" smtClean="0">
                <a:solidFill>
                  <a:srgbClr val="00B050"/>
                </a:solidFill>
              </a:rPr>
              <a:t>Environment </a:t>
            </a:r>
            <a:r>
              <a:rPr lang="en-GB" sz="3600" b="1" spc="300" dirty="0" smtClean="0">
                <a:solidFill>
                  <a:schemeClr val="tx2">
                    <a:lumMod val="90000"/>
                    <a:lumOff val="10000"/>
                  </a:schemeClr>
                </a:solidFill>
              </a:rPr>
              <a:t>MISSION</a:t>
            </a:r>
            <a:endParaRPr lang="en-GB" spc="300" dirty="0">
              <a:solidFill>
                <a:schemeClr val="tx2">
                  <a:lumMod val="90000"/>
                  <a:lumOff val="10000"/>
                </a:schemeClr>
              </a:solidFill>
            </a:endParaRPr>
          </a:p>
        </p:txBody>
      </p:sp>
      <p:sp>
        <p:nvSpPr>
          <p:cNvPr id="3" name="TextBox 2"/>
          <p:cNvSpPr txBox="1"/>
          <p:nvPr/>
        </p:nvSpPr>
        <p:spPr>
          <a:xfrm>
            <a:off x="7108166" y="6488668"/>
            <a:ext cx="1582484" cy="369332"/>
          </a:xfrm>
          <a:prstGeom prst="rect">
            <a:avLst/>
          </a:prstGeom>
          <a:noFill/>
        </p:spPr>
        <p:txBody>
          <a:bodyPr wrap="none" rtlCol="0">
            <a:spAutoFit/>
          </a:bodyPr>
          <a:lstStyle/>
          <a:p>
            <a:r>
              <a:rPr lang="en-US" dirty="0" smtClean="0"/>
              <a:t>R/IND/RIEM1</a:t>
            </a:r>
            <a:endParaRPr lang="en-US" dirty="0"/>
          </a:p>
        </p:txBody>
      </p:sp>
    </p:spTree>
    <p:extLst>
      <p:ext uri="{BB962C8B-B14F-4D97-AF65-F5344CB8AC3E}">
        <p14:creationId xmlns:p14="http://schemas.microsoft.com/office/powerpoint/2010/main" val="349267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1" t="705" r="62800" b="50328"/>
          <a:stretch/>
        </p:blipFill>
        <p:spPr bwMode="auto">
          <a:xfrm>
            <a:off x="1054650" y="1341689"/>
            <a:ext cx="3562795" cy="476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72;p16"/>
          <p:cNvSpPr txBox="1">
            <a:spLocks noGrp="1"/>
          </p:cNvSpPr>
          <p:nvPr>
            <p:ph type="title"/>
          </p:nvPr>
        </p:nvSpPr>
        <p:spPr>
          <a:xfrm>
            <a:off x="1054649" y="454550"/>
            <a:ext cx="6722023" cy="572700"/>
          </a:xfrm>
          <a:prstGeom prst="rect">
            <a:avLst/>
          </a:prstGeom>
        </p:spPr>
        <p:txBody>
          <a:bodyPr spcFirstLastPara="1" vert="horz" wrap="square" lIns="91425" tIns="91425" rIns="91425" bIns="91425" rtlCol="0" anchor="t" anchorCtr="0">
            <a:noAutofit/>
          </a:bodyPr>
          <a:lstStyle/>
          <a:p>
            <a:pPr>
              <a:lnSpc>
                <a:spcPct val="115000"/>
              </a:lnSpc>
              <a:buSzPts val="1100"/>
            </a:pPr>
            <a:r>
              <a:rPr lang="en-GB" sz="4000" dirty="0" smtClean="0"/>
              <a:t>Compost Creation AT HOME</a:t>
            </a:r>
            <a:endParaRPr sz="40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9" t="51139" r="64430" b="1333"/>
          <a:stretch/>
        </p:blipFill>
        <p:spPr bwMode="auto">
          <a:xfrm>
            <a:off x="4617445" y="1341689"/>
            <a:ext cx="3988839" cy="476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664037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00" y="593367"/>
            <a:ext cx="8520600" cy="763600"/>
          </a:xfrm>
        </p:spPr>
        <p:txBody>
          <a:bodyPr/>
          <a:lstStyle/>
          <a:p>
            <a:r>
              <a:rPr lang="en-IN" sz="4000" dirty="0"/>
              <a:t>Community </a:t>
            </a:r>
            <a:r>
              <a:rPr lang="en-IN" sz="4000" dirty="0" smtClean="0"/>
              <a:t>composting</a:t>
            </a:r>
            <a:endParaRPr lang="en-IN" sz="4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22" t="10792" r="9091" b="11151"/>
          <a:stretch/>
        </p:blipFill>
        <p:spPr bwMode="auto">
          <a:xfrm>
            <a:off x="761999" y="1356967"/>
            <a:ext cx="8143876" cy="491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973654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537" t="5051" r="2972" b="4550"/>
          <a:stretch/>
        </p:blipFill>
        <p:spPr bwMode="auto">
          <a:xfrm>
            <a:off x="1626349" y="1424468"/>
            <a:ext cx="6305551" cy="468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44089" y="593367"/>
            <a:ext cx="7670072" cy="763600"/>
          </a:xfrm>
        </p:spPr>
        <p:txBody>
          <a:bodyPr/>
          <a:lstStyle/>
          <a:p>
            <a:r>
              <a:rPr lang="en-IN" sz="4000" dirty="0"/>
              <a:t>Community composting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610762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2472" r="7101"/>
          <a:stretch/>
        </p:blipFill>
        <p:spPr bwMode="auto">
          <a:xfrm>
            <a:off x="884268" y="1143322"/>
            <a:ext cx="5754657" cy="535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884268" y="379722"/>
            <a:ext cx="6610394" cy="763600"/>
          </a:xfrm>
        </p:spPr>
        <p:txBody>
          <a:bodyPr/>
          <a:lstStyle/>
          <a:p>
            <a:r>
              <a:rPr lang="en-IN" sz="4000" dirty="0"/>
              <a:t>Community composting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448925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1000" y="1947633"/>
            <a:ext cx="3378125" cy="4752974"/>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 name="Title 1"/>
          <p:cNvSpPr>
            <a:spLocks noGrp="1"/>
          </p:cNvSpPr>
          <p:nvPr>
            <p:ph type="title"/>
          </p:nvPr>
        </p:nvSpPr>
        <p:spPr>
          <a:xfrm>
            <a:off x="938758" y="1108547"/>
            <a:ext cx="8005217" cy="589165"/>
          </a:xfrm>
        </p:spPr>
        <p:txBody>
          <a:bodyPr>
            <a:normAutofit/>
          </a:bodyPr>
          <a:lstStyle/>
          <a:p>
            <a:r>
              <a:rPr lang="en-US" sz="3600" dirty="0"/>
              <a:t>Why are </a:t>
            </a:r>
            <a:r>
              <a:rPr lang="en-US" sz="3600" dirty="0" smtClean="0"/>
              <a:t>Plastics </a:t>
            </a:r>
            <a:r>
              <a:rPr lang="en-US" sz="3600" dirty="0"/>
              <a:t>bags a problem?</a:t>
            </a:r>
          </a:p>
        </p:txBody>
      </p:sp>
      <p:sp>
        <p:nvSpPr>
          <p:cNvPr id="3" name="Content Placeholder 2"/>
          <p:cNvSpPr>
            <a:spLocks noGrp="1"/>
          </p:cNvSpPr>
          <p:nvPr>
            <p:ph idx="1"/>
          </p:nvPr>
        </p:nvSpPr>
        <p:spPr>
          <a:xfrm>
            <a:off x="1104899" y="2057718"/>
            <a:ext cx="3417297" cy="4557164"/>
          </a:xfrm>
        </p:spPr>
        <p:txBody>
          <a:bodyPr>
            <a:noAutofit/>
          </a:bodyPr>
          <a:lstStyle/>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Harmful to the environment</a:t>
            </a:r>
          </a:p>
          <a:p>
            <a:pPr marL="315913" indent="-315913">
              <a:spcBef>
                <a:spcPts val="0"/>
              </a:spcBef>
              <a:spcAft>
                <a:spcPts val="1200"/>
              </a:spcAft>
              <a:buClr>
                <a:schemeClr val="dk1"/>
              </a:buClr>
              <a:buSzPts val="1400"/>
              <a:buFont typeface="Arial" panose="020B0604020202020204" pitchFamily="34" charset="0"/>
              <a:buChar char="●"/>
            </a:pPr>
            <a:r>
              <a:rPr lang="en-US" sz="2400" dirty="0" smtClean="0">
                <a:solidFill>
                  <a:schemeClr val="dk1"/>
                </a:solidFill>
              </a:rPr>
              <a:t>Takes </a:t>
            </a:r>
            <a:r>
              <a:rPr lang="en-US" sz="2400" dirty="0">
                <a:solidFill>
                  <a:schemeClr val="dk1"/>
                </a:solidFill>
              </a:rPr>
              <a:t>1000 years to decompose </a:t>
            </a:r>
          </a:p>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Kills Animals &amp; sea life</a:t>
            </a:r>
          </a:p>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Reduces Rain Water percolation</a:t>
            </a:r>
          </a:p>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Drop in Water Table</a:t>
            </a:r>
          </a:p>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The list is endless </a:t>
            </a:r>
          </a:p>
        </p:txBody>
      </p:sp>
      <p:pic>
        <p:nvPicPr>
          <p:cNvPr id="1030" name="Picture 6" descr="C:\Users\HP\Desktop\New folder\images (7).jpg"/>
          <p:cNvPicPr>
            <a:picLocks noChangeAspect="1" noChangeArrowheads="1"/>
          </p:cNvPicPr>
          <p:nvPr/>
        </p:nvPicPr>
        <p:blipFill>
          <a:blip r:embed="rId2"/>
          <a:srcRect/>
          <a:stretch>
            <a:fillRect/>
          </a:stretch>
        </p:blipFill>
        <p:spPr bwMode="auto">
          <a:xfrm>
            <a:off x="4522197" y="4247919"/>
            <a:ext cx="3944983" cy="2452688"/>
          </a:xfrm>
          <a:prstGeom prst="rect">
            <a:avLst/>
          </a:prstGeom>
          <a:noFill/>
        </p:spPr>
      </p:pic>
      <p:pic>
        <p:nvPicPr>
          <p:cNvPr id="1031" name="Picture 7" descr="C:\Users\HP\Desktop\New folder\images (2).jpg"/>
          <p:cNvPicPr>
            <a:picLocks noChangeAspect="1" noChangeArrowheads="1"/>
          </p:cNvPicPr>
          <p:nvPr/>
        </p:nvPicPr>
        <p:blipFill>
          <a:blip r:embed="rId3"/>
          <a:srcRect/>
          <a:stretch>
            <a:fillRect/>
          </a:stretch>
        </p:blipFill>
        <p:spPr bwMode="auto">
          <a:xfrm>
            <a:off x="4522197" y="1924699"/>
            <a:ext cx="3968115" cy="2268178"/>
          </a:xfrm>
          <a:prstGeom prst="rect">
            <a:avLst/>
          </a:prstGeom>
          <a:noFill/>
        </p:spPr>
      </p:pic>
      <p:sp>
        <p:nvSpPr>
          <p:cNvPr id="10" name="TextBox 9"/>
          <p:cNvSpPr txBox="1"/>
          <p:nvPr/>
        </p:nvSpPr>
        <p:spPr>
          <a:xfrm>
            <a:off x="1051000" y="258014"/>
            <a:ext cx="7416180" cy="646331"/>
          </a:xfrm>
          <a:prstGeom prst="rect">
            <a:avLst/>
          </a:prstGeom>
          <a:noFill/>
        </p:spPr>
        <p:txBody>
          <a:bodyPr wrap="square" rtlCol="0">
            <a:spAutoFit/>
          </a:bodyPr>
          <a:lstStyle/>
          <a:p>
            <a:pPr algn="ctr"/>
            <a:r>
              <a:rPr lang="en-IN" sz="3600" b="1" i="1" dirty="0" smtClean="0">
                <a:solidFill>
                  <a:srgbClr val="FF0000"/>
                </a:solidFill>
              </a:rPr>
              <a:t>SAY NO TO PLASTIC</a:t>
            </a:r>
            <a:endParaRPr lang="en-IN" sz="3600" b="1" i="1" dirty="0">
              <a:solidFill>
                <a:srgbClr val="FF0000"/>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17640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24374" y="1515291"/>
            <a:ext cx="4165419" cy="4428309"/>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 name="Title 1"/>
          <p:cNvSpPr>
            <a:spLocks noGrp="1"/>
          </p:cNvSpPr>
          <p:nvPr>
            <p:ph type="title"/>
          </p:nvPr>
        </p:nvSpPr>
        <p:spPr>
          <a:xfrm>
            <a:off x="938758" y="382385"/>
            <a:ext cx="7633742" cy="923901"/>
          </a:xfrm>
        </p:spPr>
        <p:txBody>
          <a:bodyPr>
            <a:normAutofit/>
          </a:bodyPr>
          <a:lstStyle/>
          <a:p>
            <a:r>
              <a:rPr lang="en-US" sz="4000" dirty="0"/>
              <a:t>The various other Alternatives</a:t>
            </a:r>
          </a:p>
        </p:txBody>
      </p:sp>
      <p:sp>
        <p:nvSpPr>
          <p:cNvPr id="3" name="Content Placeholder 2"/>
          <p:cNvSpPr>
            <a:spLocks noGrp="1"/>
          </p:cNvSpPr>
          <p:nvPr>
            <p:ph idx="1"/>
          </p:nvPr>
        </p:nvSpPr>
        <p:spPr>
          <a:xfrm>
            <a:off x="4627517" y="1810158"/>
            <a:ext cx="3944983" cy="3838574"/>
          </a:xfrm>
        </p:spPr>
        <p:txBody>
          <a:bodyPr>
            <a:noAutofit/>
          </a:bodyPr>
          <a:lstStyle/>
          <a:p>
            <a:pPr marL="315913" indent="-315913">
              <a:spcBef>
                <a:spcPts val="0"/>
              </a:spcBef>
              <a:spcAft>
                <a:spcPts val="2400"/>
              </a:spcAft>
              <a:buClr>
                <a:schemeClr val="dk1"/>
              </a:buClr>
              <a:buSzPts val="1400"/>
              <a:buFont typeface="Arial" panose="020B0604020202020204" pitchFamily="34" charset="0"/>
              <a:buChar char="●"/>
            </a:pPr>
            <a:r>
              <a:rPr lang="en-US" dirty="0">
                <a:solidFill>
                  <a:schemeClr val="dk1"/>
                </a:solidFill>
              </a:rPr>
              <a:t>Use biodegradable items; </a:t>
            </a:r>
          </a:p>
          <a:p>
            <a:pPr marL="315913" indent="-315913">
              <a:spcBef>
                <a:spcPts val="0"/>
              </a:spcBef>
              <a:spcAft>
                <a:spcPts val="2400"/>
              </a:spcAft>
              <a:buClr>
                <a:schemeClr val="dk1"/>
              </a:buClr>
              <a:buSzPts val="1400"/>
              <a:buFont typeface="Arial" panose="020B0604020202020204" pitchFamily="34" charset="0"/>
              <a:buChar char="●"/>
            </a:pPr>
            <a:r>
              <a:rPr lang="en-US" dirty="0">
                <a:solidFill>
                  <a:schemeClr val="dk1"/>
                </a:solidFill>
              </a:rPr>
              <a:t>Carry a cloth/jute bag Personal Water Bottle </a:t>
            </a:r>
          </a:p>
          <a:p>
            <a:pPr marL="315913" indent="-315913">
              <a:spcBef>
                <a:spcPts val="0"/>
              </a:spcBef>
              <a:spcAft>
                <a:spcPts val="2400"/>
              </a:spcAft>
              <a:buClr>
                <a:schemeClr val="dk1"/>
              </a:buClr>
              <a:buSzPts val="1400"/>
              <a:buFont typeface="Arial" panose="020B0604020202020204" pitchFamily="34" charset="0"/>
              <a:buChar char="●"/>
            </a:pPr>
            <a:r>
              <a:rPr lang="en-US" dirty="0">
                <a:solidFill>
                  <a:schemeClr val="dk1"/>
                </a:solidFill>
              </a:rPr>
              <a:t>Recycle / Reuse Plastic</a:t>
            </a:r>
          </a:p>
          <a:p>
            <a:pPr marL="315913" indent="-315913">
              <a:spcBef>
                <a:spcPts val="0"/>
              </a:spcBef>
              <a:spcAft>
                <a:spcPts val="2400"/>
              </a:spcAft>
              <a:buClr>
                <a:schemeClr val="dk1"/>
              </a:buClr>
              <a:buSzPts val="1400"/>
              <a:buFont typeface="Arial" panose="020B0604020202020204" pitchFamily="34" charset="0"/>
              <a:buChar char="●"/>
            </a:pPr>
            <a:r>
              <a:rPr lang="en-US" dirty="0">
                <a:solidFill>
                  <a:schemeClr val="dk1"/>
                </a:solidFill>
              </a:rPr>
              <a:t>Encourage alternate material products, </a:t>
            </a:r>
            <a:r>
              <a:rPr lang="en-US" dirty="0" smtClean="0">
                <a:solidFill>
                  <a:schemeClr val="dk1"/>
                </a:solidFill>
              </a:rPr>
              <a:t>ex. </a:t>
            </a:r>
            <a:r>
              <a:rPr lang="en-US" dirty="0">
                <a:solidFill>
                  <a:schemeClr val="dk1"/>
                </a:solidFill>
              </a:rPr>
              <a:t>Glass Bottles, Metal </a:t>
            </a:r>
            <a:r>
              <a:rPr lang="en-US" dirty="0" smtClean="0">
                <a:solidFill>
                  <a:schemeClr val="dk1"/>
                </a:solidFill>
              </a:rPr>
              <a:t>Containers</a:t>
            </a:r>
            <a:endParaRPr lang="en-US" sz="1800" b="1"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2050" name="Picture 2" descr="C:\Users\HP\Desktop\New folder\download (3).jpg"/>
          <p:cNvPicPr>
            <a:picLocks noChangeAspect="1" noChangeArrowheads="1"/>
          </p:cNvPicPr>
          <p:nvPr/>
        </p:nvPicPr>
        <p:blipFill>
          <a:blip r:embed="rId3"/>
          <a:srcRect/>
          <a:stretch>
            <a:fillRect/>
          </a:stretch>
        </p:blipFill>
        <p:spPr bwMode="auto">
          <a:xfrm>
            <a:off x="1162596" y="3924844"/>
            <a:ext cx="3265714" cy="2018756"/>
          </a:xfrm>
          <a:prstGeom prst="rect">
            <a:avLst/>
          </a:prstGeom>
          <a:noFill/>
        </p:spPr>
      </p:pic>
      <p:pic>
        <p:nvPicPr>
          <p:cNvPr id="2051" name="Picture 3" descr="C:\Users\HP\Desktop\New folder\images (4).jpg"/>
          <p:cNvPicPr>
            <a:picLocks noChangeAspect="1" noChangeArrowheads="1"/>
          </p:cNvPicPr>
          <p:nvPr/>
        </p:nvPicPr>
        <p:blipFill>
          <a:blip r:embed="rId4"/>
          <a:srcRect/>
          <a:stretch>
            <a:fillRect/>
          </a:stretch>
        </p:blipFill>
        <p:spPr bwMode="auto">
          <a:xfrm>
            <a:off x="1162595" y="1515291"/>
            <a:ext cx="3265714" cy="2304778"/>
          </a:xfrm>
          <a:prstGeom prst="rect">
            <a:avLst/>
          </a:prstGeom>
          <a:noFill/>
        </p:spPr>
      </p:pic>
    </p:spTree>
    <p:extLst>
      <p:ext uri="{BB962C8B-B14F-4D97-AF65-F5344CB8AC3E}">
        <p14:creationId xmlns:p14="http://schemas.microsoft.com/office/powerpoint/2010/main" val="3045853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779843"/>
          </a:xfrm>
        </p:spPr>
        <p:txBody>
          <a:bodyPr>
            <a:normAutofit/>
          </a:bodyPr>
          <a:lstStyle/>
          <a:p>
            <a:r>
              <a:rPr lang="en-US" sz="4000" dirty="0"/>
              <a:t>Plastic Pet Bottle Menace</a:t>
            </a:r>
            <a:endParaRPr lang="en-IN"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3" name="Content Placeholder 2"/>
          <p:cNvSpPr>
            <a:spLocks noGrp="1"/>
          </p:cNvSpPr>
          <p:nvPr>
            <p:ph idx="1"/>
          </p:nvPr>
        </p:nvSpPr>
        <p:spPr>
          <a:xfrm>
            <a:off x="938758" y="2084069"/>
            <a:ext cx="4843837" cy="3485831"/>
          </a:xfrm>
        </p:spPr>
        <p:txBody>
          <a:bodyPr>
            <a:normAutofit/>
          </a:bodyPr>
          <a:lstStyle/>
          <a:p>
            <a:pPr marL="315913" indent="-315913">
              <a:spcBef>
                <a:spcPts val="0"/>
              </a:spcBef>
              <a:spcAft>
                <a:spcPts val="1200"/>
              </a:spcAft>
              <a:buClr>
                <a:schemeClr val="dk1"/>
              </a:buClr>
              <a:buSzPts val="1400"/>
              <a:buFont typeface="Arial" panose="020B0604020202020204" pitchFamily="34" charset="0"/>
              <a:buChar char="●"/>
            </a:pPr>
            <a:r>
              <a:rPr lang="en-US" sz="2800" dirty="0">
                <a:solidFill>
                  <a:schemeClr val="dk1"/>
                </a:solidFill>
              </a:rPr>
              <a:t>Pet Bottle crushing machine can be installed in Railway and other prominent public places, the bottle crushed is used for recycling and has commercial value to it</a:t>
            </a:r>
            <a:r>
              <a:rPr lang="en-US" sz="2800" dirty="0" smtClean="0">
                <a:solidFill>
                  <a:schemeClr val="dk1"/>
                </a:solidFill>
              </a:rPr>
              <a:t>.</a:t>
            </a:r>
            <a:endParaRPr lang="en-US" sz="2400" dirty="0"/>
          </a:p>
        </p:txBody>
      </p:sp>
      <p:pic>
        <p:nvPicPr>
          <p:cNvPr id="8" name="Picture 2" descr="C:\Users\HP\Desktop\New folder\images (5).jpg"/>
          <p:cNvPicPr>
            <a:picLocks noChangeAspect="1" noChangeArrowheads="1"/>
          </p:cNvPicPr>
          <p:nvPr/>
        </p:nvPicPr>
        <p:blipFill>
          <a:blip r:embed="rId3"/>
          <a:srcRect/>
          <a:stretch>
            <a:fillRect/>
          </a:stretch>
        </p:blipFill>
        <p:spPr bwMode="auto">
          <a:xfrm>
            <a:off x="5939325" y="2938406"/>
            <a:ext cx="2812787" cy="3233794"/>
          </a:xfrm>
          <a:prstGeom prst="rect">
            <a:avLst/>
          </a:prstGeom>
          <a:noFill/>
        </p:spPr>
      </p:pic>
      <p:pic>
        <p:nvPicPr>
          <p:cNvPr id="7" name="Picture 3" descr="C:\Users\HP\Desktop\New folder\images (3).jpg"/>
          <p:cNvPicPr>
            <a:picLocks noChangeAspect="1" noChangeArrowheads="1"/>
          </p:cNvPicPr>
          <p:nvPr/>
        </p:nvPicPr>
        <p:blipFill>
          <a:blip r:embed="rId4"/>
          <a:srcRect/>
          <a:stretch>
            <a:fillRect/>
          </a:stretch>
        </p:blipFill>
        <p:spPr bwMode="auto">
          <a:xfrm>
            <a:off x="5939326" y="1025953"/>
            <a:ext cx="2812787" cy="2525893"/>
          </a:xfrm>
          <a:prstGeom prst="rect">
            <a:avLst/>
          </a:prstGeom>
          <a:noFill/>
        </p:spPr>
      </p:pic>
    </p:spTree>
    <p:extLst>
      <p:ext uri="{BB962C8B-B14F-4D97-AF65-F5344CB8AC3E}">
        <p14:creationId xmlns:p14="http://schemas.microsoft.com/office/powerpoint/2010/main" val="1448861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773315"/>
          </a:xfrm>
        </p:spPr>
        <p:txBody>
          <a:bodyPr>
            <a:normAutofit/>
          </a:bodyPr>
          <a:lstStyle/>
          <a:p>
            <a:r>
              <a:rPr lang="en-IN" sz="4400" smtClean="0"/>
              <a:t>Goals By 2025</a:t>
            </a:r>
            <a:endParaRPr lang="en-IN" sz="4400" dirty="0"/>
          </a:p>
        </p:txBody>
      </p:sp>
      <p:sp>
        <p:nvSpPr>
          <p:cNvPr id="3" name="Content Placeholder 2"/>
          <p:cNvSpPr>
            <a:spLocks noGrp="1"/>
          </p:cNvSpPr>
          <p:nvPr>
            <p:ph idx="1"/>
          </p:nvPr>
        </p:nvSpPr>
        <p:spPr>
          <a:xfrm>
            <a:off x="1790938" y="1847435"/>
            <a:ext cx="6088285" cy="3382591"/>
          </a:xfrm>
        </p:spPr>
        <p:txBody>
          <a:bodyPr>
            <a:normAutofit/>
          </a:bodyPr>
          <a:lstStyle/>
          <a:p>
            <a:pPr>
              <a:spcBef>
                <a:spcPts val="0"/>
              </a:spcBef>
              <a:spcAft>
                <a:spcPts val="2400"/>
              </a:spcAft>
            </a:pPr>
            <a:r>
              <a:rPr lang="en-IN" sz="2400" dirty="0" smtClean="0"/>
              <a:t>3,500 Villages to have Waste Management &amp; Composting by 2025</a:t>
            </a:r>
          </a:p>
          <a:p>
            <a:pPr>
              <a:spcBef>
                <a:spcPts val="0"/>
              </a:spcBef>
              <a:spcAft>
                <a:spcPts val="2400"/>
              </a:spcAft>
            </a:pPr>
            <a:r>
              <a:rPr lang="en-IN" sz="2400" dirty="0" smtClean="0"/>
              <a:t>5,000 Community Composting in Urban Parks</a:t>
            </a:r>
          </a:p>
          <a:p>
            <a:pPr>
              <a:spcBef>
                <a:spcPts val="0"/>
              </a:spcBef>
              <a:spcAft>
                <a:spcPts val="2400"/>
              </a:spcAft>
            </a:pPr>
            <a:r>
              <a:rPr lang="en-IN" sz="2400" dirty="0" smtClean="0"/>
              <a:t>7,000 Plastic Bottle Crushing / Shredding Machines Pan India</a:t>
            </a:r>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4015277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773315"/>
          </a:xfrm>
        </p:spPr>
        <p:txBody>
          <a:bodyPr>
            <a:normAutofit/>
          </a:bodyPr>
          <a:lstStyle/>
          <a:p>
            <a:r>
              <a:rPr lang="en-IN" sz="4400" dirty="0" smtClean="0"/>
              <a:t>COST</a:t>
            </a:r>
            <a:endParaRPr lang="en-IN" sz="4400" dirty="0"/>
          </a:p>
        </p:txBody>
      </p:sp>
      <p:sp>
        <p:nvSpPr>
          <p:cNvPr id="3" name="Content Placeholder 2"/>
          <p:cNvSpPr>
            <a:spLocks noGrp="1"/>
          </p:cNvSpPr>
          <p:nvPr>
            <p:ph idx="1"/>
          </p:nvPr>
        </p:nvSpPr>
        <p:spPr>
          <a:xfrm>
            <a:off x="1765301" y="1780374"/>
            <a:ext cx="5566991" cy="3767152"/>
          </a:xfrm>
        </p:spPr>
        <p:txBody>
          <a:bodyPr>
            <a:normAutofit/>
          </a:bodyPr>
          <a:lstStyle/>
          <a:p>
            <a:pPr>
              <a:spcBef>
                <a:spcPts val="0"/>
              </a:spcBef>
              <a:spcAft>
                <a:spcPts val="2400"/>
              </a:spcAft>
            </a:pPr>
            <a:r>
              <a:rPr lang="en-US" sz="2400" dirty="0"/>
              <a:t>Waste Management and composting in </a:t>
            </a:r>
            <a:r>
              <a:rPr lang="en-US" sz="2400" dirty="0" smtClean="0"/>
              <a:t>    1 </a:t>
            </a:r>
            <a:r>
              <a:rPr lang="en-US" sz="2400" dirty="0"/>
              <a:t>village – </a:t>
            </a:r>
            <a:r>
              <a:rPr lang="en-US" sz="2400" dirty="0" err="1"/>
              <a:t>Rs</a:t>
            </a:r>
            <a:r>
              <a:rPr lang="en-US" sz="2400" dirty="0"/>
              <a:t>. 10 to 15 lakh</a:t>
            </a:r>
          </a:p>
          <a:p>
            <a:pPr>
              <a:spcBef>
                <a:spcPts val="0"/>
              </a:spcBef>
              <a:spcAft>
                <a:spcPts val="2400"/>
              </a:spcAft>
            </a:pPr>
            <a:r>
              <a:rPr lang="en-US" sz="2400" dirty="0"/>
              <a:t>Bottle crushing/Shredding machine – </a:t>
            </a:r>
            <a:r>
              <a:rPr lang="en-US" sz="2400" dirty="0" smtClean="0"/>
              <a:t> 1.25 </a:t>
            </a:r>
            <a:r>
              <a:rPr lang="en-US" sz="2400" dirty="0"/>
              <a:t>to 1.5 lakh per machine</a:t>
            </a:r>
          </a:p>
          <a:p>
            <a:pPr>
              <a:spcBef>
                <a:spcPts val="0"/>
              </a:spcBef>
              <a:spcAft>
                <a:spcPts val="2400"/>
              </a:spcAft>
            </a:pPr>
            <a:r>
              <a:rPr lang="en-US" sz="2400" dirty="0"/>
              <a:t>Community Composting in urban parks – 2.5 lakh each park (depending on size and capacity of the park)</a:t>
            </a:r>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582206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2084" t="20938" r="14028" b="8765"/>
          <a:stretch/>
        </p:blipFill>
        <p:spPr>
          <a:xfrm>
            <a:off x="549880" y="0"/>
            <a:ext cx="8252470" cy="6055360"/>
          </a:xfrm>
          <a:prstGeom prst="rect">
            <a:avLst/>
          </a:prstGeom>
        </p:spPr>
      </p:pic>
      <p:sp>
        <p:nvSpPr>
          <p:cNvPr id="2" name="Rectangle 1"/>
          <p:cNvSpPr/>
          <p:nvPr/>
        </p:nvSpPr>
        <p:spPr>
          <a:xfrm>
            <a:off x="0" y="5695655"/>
            <a:ext cx="9144000" cy="610678"/>
          </a:xfrm>
          <a:prstGeom prst="rect">
            <a:avLst/>
          </a:prstGeom>
          <a:solidFill>
            <a:srgbClr val="444D2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340779"/>
            <a:ext cx="3076818" cy="762003"/>
          </a:xfrm>
          <a:prstGeom prst="rect">
            <a:avLst/>
          </a:prstGeom>
        </p:spPr>
      </p:pic>
      <p:sp>
        <p:nvSpPr>
          <p:cNvPr id="5" name="Google Shape;55;p13"/>
          <p:cNvSpPr txBox="1">
            <a:spLocks/>
          </p:cNvSpPr>
          <p:nvPr/>
        </p:nvSpPr>
        <p:spPr>
          <a:xfrm>
            <a:off x="208230" y="5533413"/>
            <a:ext cx="8935770" cy="792600"/>
          </a:xfrm>
          <a:prstGeom prst="rect">
            <a:avLst/>
          </a:prstGeom>
        </p:spPr>
        <p:txBody>
          <a:bodyPr spcFirstLastPara="1" vert="horz" wrap="square" lIns="91425" tIns="91425" rIns="91425" bIns="91425" rtlCol="0" anchor="t" anchorCtr="0">
            <a:no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lumMod val="65000"/>
                    <a:lumOff val="35000"/>
                  </a:schemeClr>
                </a:solidFill>
                <a:latin typeface="+mn-lt"/>
                <a:ea typeface="+mn-ea"/>
                <a:cs typeface="+mn-cs"/>
              </a:defRPr>
            </a:lvl9pPr>
          </a:lstStyle>
          <a:p>
            <a:pPr>
              <a:lnSpc>
                <a:spcPct val="115000"/>
              </a:lnSpc>
              <a:buClr>
                <a:schemeClr val="dk1"/>
              </a:buClr>
              <a:buSzPts val="1100"/>
            </a:pPr>
            <a:r>
              <a:rPr lang="en-GB" sz="3600" dirty="0" smtClean="0">
                <a:solidFill>
                  <a:srgbClr val="00B050"/>
                </a:solidFill>
              </a:rPr>
              <a:t>T</a:t>
            </a:r>
            <a:r>
              <a:rPr lang="en-GB" sz="3600" dirty="0">
                <a:solidFill>
                  <a:schemeClr val="bg2"/>
                </a:solidFill>
              </a:rPr>
              <a:t>REES - Lungs of Earth</a:t>
            </a:r>
            <a:endParaRPr lang="en-GB" sz="3600" dirty="0" smtClean="0">
              <a:solidFill>
                <a:schemeClr val="bg2"/>
              </a:solidFill>
            </a:endParaRPr>
          </a:p>
          <a:p>
            <a:endParaRPr lang="en-GB" dirty="0">
              <a:solidFill>
                <a:schemeClr val="tx2">
                  <a:lumMod val="90000"/>
                  <a:lumOff val="10000"/>
                </a:schemeClr>
              </a:solidFill>
            </a:endParaRPr>
          </a:p>
        </p:txBody>
      </p:sp>
      <p:sp>
        <p:nvSpPr>
          <p:cNvPr id="6" name="Google Shape;54;p13"/>
          <p:cNvSpPr txBox="1">
            <a:spLocks/>
          </p:cNvSpPr>
          <p:nvPr/>
        </p:nvSpPr>
        <p:spPr>
          <a:xfrm>
            <a:off x="2826983" y="2564904"/>
            <a:ext cx="3706058" cy="2089500"/>
          </a:xfrm>
          <a:prstGeom prst="rect">
            <a:avLst/>
          </a:prstGeom>
        </p:spPr>
        <p:txBody>
          <a:bodyPr spcFirstLastPara="1" vert="horz" wrap="square" lIns="91425" tIns="91425" rIns="91425" bIns="91425" rtlCol="0" anchor="b" anchorCtr="0">
            <a:noAutofit/>
          </a:bodyPr>
          <a:lstStyle>
            <a:lvl1pPr algn="ctr" defTabSz="685800" rtl="0" eaLnBrk="1" latinLnBrk="0" hangingPunct="1">
              <a:lnSpc>
                <a:spcPct val="90000"/>
              </a:lnSpc>
              <a:spcBef>
                <a:spcPct val="0"/>
              </a:spcBef>
              <a:buNone/>
              <a:defRPr sz="7500" kern="1200" cap="all" spc="600" baseline="0">
                <a:solidFill>
                  <a:schemeClr val="tx2"/>
                </a:solidFill>
                <a:latin typeface="+mj-lt"/>
                <a:ea typeface="+mj-ea"/>
                <a:cs typeface="+mj-cs"/>
              </a:defRPr>
            </a:lvl1pPr>
          </a:lstStyle>
          <a:p>
            <a:pPr>
              <a:lnSpc>
                <a:spcPct val="115000"/>
              </a:lnSpc>
              <a:buSzPts val="1100"/>
            </a:pPr>
            <a:r>
              <a:rPr lang="en-GB" sz="3600" b="1" spc="300" dirty="0" smtClean="0">
                <a:solidFill>
                  <a:schemeClr val="tx2">
                    <a:lumMod val="90000"/>
                    <a:lumOff val="10000"/>
                  </a:schemeClr>
                </a:solidFill>
              </a:rPr>
              <a:t>Rotary India </a:t>
            </a:r>
            <a:r>
              <a:rPr lang="en-GB" sz="3600" b="1" spc="300" dirty="0" smtClean="0">
                <a:solidFill>
                  <a:srgbClr val="00B050"/>
                </a:solidFill>
              </a:rPr>
              <a:t>Environment </a:t>
            </a:r>
            <a:r>
              <a:rPr lang="en-GB" sz="3600" b="1" spc="300" dirty="0" smtClean="0">
                <a:solidFill>
                  <a:schemeClr val="tx2">
                    <a:lumMod val="90000"/>
                    <a:lumOff val="10000"/>
                  </a:schemeClr>
                </a:solidFill>
              </a:rPr>
              <a:t>MISSION</a:t>
            </a:r>
            <a:endParaRPr lang="en-GB" spc="300" dirty="0">
              <a:solidFill>
                <a:schemeClr val="tx2">
                  <a:lumMod val="90000"/>
                  <a:lumOff val="10000"/>
                </a:schemeClr>
              </a:solidFill>
            </a:endParaRPr>
          </a:p>
        </p:txBody>
      </p:sp>
    </p:spTree>
    <p:extLst>
      <p:ext uri="{BB962C8B-B14F-4D97-AF65-F5344CB8AC3E}">
        <p14:creationId xmlns:p14="http://schemas.microsoft.com/office/powerpoint/2010/main" val="3367989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608" y="1124744"/>
            <a:ext cx="8183592" cy="4031873"/>
          </a:xfrm>
          <a:prstGeom prst="rect">
            <a:avLst/>
          </a:prstGeom>
          <a:noFill/>
        </p:spPr>
        <p:txBody>
          <a:bodyPr wrap="square" rtlCol="0">
            <a:spAutoFit/>
          </a:bodyPr>
          <a:lstStyle/>
          <a:p>
            <a:r>
              <a:rPr lang="en-IN" sz="4000" b="1" dirty="0" smtClean="0">
                <a:solidFill>
                  <a:srgbClr val="00B050"/>
                </a:solidFill>
              </a:rPr>
              <a:t>S</a:t>
            </a:r>
            <a:r>
              <a:rPr lang="en-IN" sz="4000" b="1" dirty="0" smtClean="0"/>
              <a:t> – </a:t>
            </a:r>
            <a:r>
              <a:rPr lang="en-IN" sz="4400" b="1" i="1" dirty="0" smtClean="0">
                <a:solidFill>
                  <a:srgbClr val="00B050"/>
                </a:solidFill>
              </a:rPr>
              <a:t>Solid Waste Management</a:t>
            </a:r>
            <a:endParaRPr lang="en-IN" sz="4000" b="1" i="1" dirty="0" smtClean="0">
              <a:solidFill>
                <a:srgbClr val="00B050"/>
              </a:solidFill>
            </a:endParaRPr>
          </a:p>
          <a:p>
            <a:endParaRPr lang="en-IN" sz="4000" b="1" dirty="0"/>
          </a:p>
          <a:p>
            <a:r>
              <a:rPr lang="en-IN" sz="4000" b="1" dirty="0" smtClean="0">
                <a:solidFill>
                  <a:srgbClr val="00B050"/>
                </a:solidFill>
              </a:rPr>
              <a:t>T</a:t>
            </a:r>
            <a:r>
              <a:rPr lang="en-IN" sz="4000" b="1" dirty="0" smtClean="0"/>
              <a:t> – Tree Plantation</a:t>
            </a:r>
          </a:p>
          <a:p>
            <a:endParaRPr lang="en-IN" sz="2400" b="1" dirty="0"/>
          </a:p>
          <a:p>
            <a:r>
              <a:rPr lang="en-IN" sz="4000" b="1" dirty="0">
                <a:solidFill>
                  <a:srgbClr val="00B050"/>
                </a:solidFill>
              </a:rPr>
              <a:t>A</a:t>
            </a:r>
            <a:r>
              <a:rPr lang="en-IN" sz="4000" b="1" dirty="0"/>
              <a:t> – Awareness </a:t>
            </a:r>
          </a:p>
          <a:p>
            <a:endParaRPr lang="en-IN" sz="2800" b="1" dirty="0" smtClean="0"/>
          </a:p>
          <a:p>
            <a:r>
              <a:rPr lang="en-IN" sz="4000" b="1" dirty="0" smtClean="0">
                <a:solidFill>
                  <a:srgbClr val="00B050"/>
                </a:solidFill>
              </a:rPr>
              <a:t>R</a:t>
            </a:r>
            <a:r>
              <a:rPr lang="en-IN" sz="4000" b="1" dirty="0"/>
              <a:t> – Renewable </a:t>
            </a:r>
            <a:r>
              <a:rPr lang="en-IN" sz="4000" b="1" dirty="0" smtClean="0"/>
              <a:t>Energy</a:t>
            </a:r>
            <a:endParaRPr lang="en-IN"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101559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3117" y="1124744"/>
            <a:ext cx="8183592" cy="4370427"/>
          </a:xfrm>
          <a:prstGeom prst="rect">
            <a:avLst/>
          </a:prstGeom>
          <a:noFill/>
        </p:spPr>
        <p:txBody>
          <a:bodyPr wrap="square" rtlCol="0">
            <a:spAutoFit/>
          </a:bodyPr>
          <a:lstStyle/>
          <a:p>
            <a:r>
              <a:rPr lang="en-IN" sz="4000" b="1" dirty="0">
                <a:solidFill>
                  <a:srgbClr val="00B050"/>
                </a:solidFill>
              </a:rPr>
              <a:t>S – </a:t>
            </a:r>
            <a:r>
              <a:rPr lang="en-IN" sz="4000" b="1" dirty="0"/>
              <a:t>Solid Waste Management</a:t>
            </a:r>
          </a:p>
          <a:p>
            <a:endParaRPr lang="en-IN" sz="4000" b="1" dirty="0"/>
          </a:p>
          <a:p>
            <a:r>
              <a:rPr lang="en-IN" sz="6600" b="1" dirty="0" smtClean="0">
                <a:solidFill>
                  <a:srgbClr val="00B050"/>
                </a:solidFill>
              </a:rPr>
              <a:t>T</a:t>
            </a:r>
            <a:r>
              <a:rPr lang="en-IN" sz="6600" b="1" dirty="0" smtClean="0"/>
              <a:t> – </a:t>
            </a:r>
            <a:r>
              <a:rPr lang="en-IN" sz="6600" b="1" i="1" dirty="0" smtClean="0">
                <a:solidFill>
                  <a:srgbClr val="00B050"/>
                </a:solidFill>
              </a:rPr>
              <a:t>Tree Plantation</a:t>
            </a:r>
          </a:p>
          <a:p>
            <a:endParaRPr lang="en-IN" sz="2400" b="1" dirty="0"/>
          </a:p>
          <a:p>
            <a:r>
              <a:rPr lang="en-IN" sz="4000" b="1" dirty="0">
                <a:solidFill>
                  <a:srgbClr val="00B050"/>
                </a:solidFill>
              </a:rPr>
              <a:t>A</a:t>
            </a:r>
            <a:r>
              <a:rPr lang="en-IN" sz="4000" b="1" dirty="0"/>
              <a:t> – Awareness </a:t>
            </a:r>
          </a:p>
          <a:p>
            <a:endParaRPr lang="en-IN" sz="2800" b="1" dirty="0" smtClean="0"/>
          </a:p>
          <a:p>
            <a:r>
              <a:rPr lang="en-IN" sz="4000" b="1" dirty="0" smtClean="0">
                <a:solidFill>
                  <a:srgbClr val="00B050"/>
                </a:solidFill>
              </a:rPr>
              <a:t>R</a:t>
            </a:r>
            <a:r>
              <a:rPr lang="en-IN" sz="4000" b="1" dirty="0"/>
              <a:t> – Renewable </a:t>
            </a:r>
            <a:r>
              <a:rPr lang="en-IN" sz="4000" b="1" dirty="0" smtClean="0"/>
              <a:t>Energy</a:t>
            </a:r>
            <a:endParaRPr lang="en-IN"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1251807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282296" cy="814026"/>
          </a:xfrm>
        </p:spPr>
        <p:txBody>
          <a:bodyPr>
            <a:normAutofit/>
          </a:bodyPr>
          <a:lstStyle/>
          <a:p>
            <a:r>
              <a:rPr lang="en-IN" sz="4400" dirty="0"/>
              <a:t>Goal</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4" name="Content Placeholder 3"/>
          <p:cNvSpPr>
            <a:spLocks noGrp="1"/>
          </p:cNvSpPr>
          <p:nvPr>
            <p:ph idx="1"/>
          </p:nvPr>
        </p:nvSpPr>
        <p:spPr>
          <a:xfrm>
            <a:off x="1205458" y="2047521"/>
            <a:ext cx="7128918" cy="3019779"/>
          </a:xfrm>
        </p:spPr>
        <p:txBody>
          <a:bodyPr>
            <a:normAutofit fontScale="92500"/>
          </a:bodyPr>
          <a:lstStyle/>
          <a:p>
            <a:pPr>
              <a:spcBef>
                <a:spcPts val="0"/>
              </a:spcBef>
              <a:spcAft>
                <a:spcPts val="2400"/>
              </a:spcAft>
            </a:pPr>
            <a:r>
              <a:rPr lang="en-US" sz="2800" dirty="0">
                <a:latin typeface="Gill Sans Infant Std" panose="020B0502020104020203" pitchFamily="34" charset="0"/>
              </a:rPr>
              <a:t>Mission – Plant More Trees</a:t>
            </a:r>
          </a:p>
          <a:p>
            <a:pPr>
              <a:spcBef>
                <a:spcPts val="0"/>
              </a:spcBef>
              <a:spcAft>
                <a:spcPts val="2400"/>
              </a:spcAft>
            </a:pPr>
            <a:r>
              <a:rPr lang="en-US" sz="2800" dirty="0">
                <a:latin typeface="Gill Sans Infant Std" panose="020B0502020104020203" pitchFamily="34" charset="0"/>
              </a:rPr>
              <a:t>India Goal 30 Crore Trees in 6 years </a:t>
            </a:r>
          </a:p>
          <a:p>
            <a:pPr>
              <a:spcBef>
                <a:spcPts val="0"/>
              </a:spcBef>
              <a:spcAft>
                <a:spcPts val="2400"/>
              </a:spcAft>
            </a:pPr>
            <a:r>
              <a:rPr lang="en-US" sz="2800" dirty="0">
                <a:latin typeface="Gill Sans Infant Std" panose="020B0502020104020203" pitchFamily="34" charset="0"/>
              </a:rPr>
              <a:t>India Goal 20-21 = 5 Crore Trees</a:t>
            </a:r>
          </a:p>
          <a:p>
            <a:pPr>
              <a:spcBef>
                <a:spcPts val="0"/>
              </a:spcBef>
              <a:spcAft>
                <a:spcPts val="2400"/>
              </a:spcAft>
            </a:pPr>
            <a:r>
              <a:rPr lang="en-US" sz="2800" dirty="0">
                <a:latin typeface="Gill Sans Infant Std" panose="020B0502020104020203" pitchFamily="34" charset="0"/>
              </a:rPr>
              <a:t>Your District Goal = 15 Lakh Trees per year</a:t>
            </a:r>
            <a:endParaRPr lang="en-IN" sz="2800" dirty="0">
              <a:latin typeface="Gill Sans Infant Std" panose="020B0502020104020203" pitchFamily="34" charset="0"/>
            </a:endParaRPr>
          </a:p>
        </p:txBody>
      </p:sp>
    </p:spTree>
    <p:extLst>
      <p:ext uri="{BB962C8B-B14F-4D97-AF65-F5344CB8AC3E}">
        <p14:creationId xmlns:p14="http://schemas.microsoft.com/office/powerpoint/2010/main" val="870544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C47A9-229F-494F-88F8-9FC942DC9E6B}"/>
              </a:ext>
            </a:extLst>
          </p:cNvPr>
          <p:cNvSpPr>
            <a:spLocks noGrp="1"/>
          </p:cNvSpPr>
          <p:nvPr>
            <p:ph type="title"/>
          </p:nvPr>
        </p:nvSpPr>
        <p:spPr>
          <a:xfrm>
            <a:off x="940038" y="392607"/>
            <a:ext cx="4373217" cy="847299"/>
          </a:xfrm>
        </p:spPr>
        <p:txBody>
          <a:bodyPr>
            <a:noAutofit/>
          </a:bodyPr>
          <a:lstStyle/>
          <a:p>
            <a:r>
              <a:rPr lang="en-US" sz="4400" dirty="0"/>
              <a:t>Where to Plant</a:t>
            </a:r>
            <a:endParaRPr lang="hi-IN" sz="4400" dirty="0"/>
          </a:p>
        </p:txBody>
      </p:sp>
      <p:sp>
        <p:nvSpPr>
          <p:cNvPr id="3" name="Content Placeholder 2">
            <a:extLst>
              <a:ext uri="{FF2B5EF4-FFF2-40B4-BE49-F238E27FC236}">
                <a16:creationId xmlns:a16="http://schemas.microsoft.com/office/drawing/2014/main" xmlns="" id="{CE464DFB-4E01-4ADD-A46E-AF4CEAFDFBCF}"/>
              </a:ext>
            </a:extLst>
          </p:cNvPr>
          <p:cNvSpPr>
            <a:spLocks noGrp="1"/>
          </p:cNvSpPr>
          <p:nvPr>
            <p:ph idx="1"/>
          </p:nvPr>
        </p:nvSpPr>
        <p:spPr>
          <a:xfrm>
            <a:off x="1454388" y="1593744"/>
            <a:ext cx="6930639" cy="4132918"/>
          </a:xfrm>
        </p:spPr>
        <p:txBody>
          <a:bodyPr>
            <a:normAutofit fontScale="92500"/>
          </a:bodyPr>
          <a:lstStyle/>
          <a:p>
            <a:pPr>
              <a:spcBef>
                <a:spcPts val="0"/>
              </a:spcBef>
              <a:spcAft>
                <a:spcPts val="2400"/>
              </a:spcAft>
            </a:pPr>
            <a:r>
              <a:rPr lang="en-US" sz="2800" dirty="0">
                <a:latin typeface="Gill Sans Infant Std" panose="020B0502020104020203" pitchFamily="34" charset="0"/>
              </a:rPr>
              <a:t>Identify location for Mass planting </a:t>
            </a:r>
          </a:p>
          <a:p>
            <a:pPr>
              <a:spcBef>
                <a:spcPts val="0"/>
              </a:spcBef>
              <a:spcAft>
                <a:spcPts val="2400"/>
              </a:spcAft>
            </a:pPr>
            <a:r>
              <a:rPr lang="en-US" sz="2800" dirty="0">
                <a:latin typeface="Gill Sans Infant Std" panose="020B0502020104020203" pitchFamily="34" charset="0"/>
              </a:rPr>
              <a:t>Land areas in Schools, Colleges, Hospitals, Factories and free urban areas</a:t>
            </a:r>
          </a:p>
          <a:p>
            <a:pPr>
              <a:spcBef>
                <a:spcPts val="0"/>
              </a:spcBef>
              <a:spcAft>
                <a:spcPts val="2400"/>
              </a:spcAft>
            </a:pPr>
            <a:r>
              <a:rPr lang="en-US" sz="2800" dirty="0">
                <a:latin typeface="Gill Sans Infant Std" panose="020B0502020104020203"/>
              </a:rPr>
              <a:t>Traffic Islands, River Banks, Road sides, City Parks, Home gardens &amp; Govt. land</a:t>
            </a:r>
          </a:p>
          <a:p>
            <a:pPr>
              <a:spcBef>
                <a:spcPts val="0"/>
              </a:spcBef>
              <a:spcAft>
                <a:spcPts val="2400"/>
              </a:spcAft>
            </a:pPr>
            <a:r>
              <a:rPr lang="en-US" sz="2800" dirty="0">
                <a:latin typeface="Gill Sans Infant Std" panose="020B0502020104020203"/>
              </a:rPr>
              <a:t>Cost Rs.100/- per Tree for 3 years</a:t>
            </a:r>
            <a:r>
              <a:rPr lang="en-US" sz="2800" dirty="0">
                <a:latin typeface="Gill Sans Infant Std" panose="020B0502020104020203" pitchFamily="34" charset="0"/>
              </a:rPr>
              <a:t>(use </a:t>
            </a:r>
            <a:r>
              <a:rPr lang="en-US" sz="2800" dirty="0" smtClean="0">
                <a:latin typeface="Gill Sans Infant Std" panose="020B0502020104020203" pitchFamily="34" charset="0"/>
              </a:rPr>
              <a:t>MGNREGA)</a:t>
            </a:r>
            <a:endParaRPr lang="en-US" sz="2800" dirty="0">
              <a:latin typeface="Gill Sans Infant Std" panose="020B0502020104020203"/>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128248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522" y="501099"/>
            <a:ext cx="7049327" cy="768625"/>
          </a:xfrm>
        </p:spPr>
        <p:txBody>
          <a:bodyPr>
            <a:noAutofit/>
          </a:bodyPr>
          <a:lstStyle/>
          <a:p>
            <a:r>
              <a:rPr lang="en-US" sz="4400" dirty="0"/>
              <a:t>What &amp; How to Plant</a:t>
            </a:r>
            <a:endParaRPr lang="en-IN" sz="4400" dirty="0"/>
          </a:p>
        </p:txBody>
      </p:sp>
      <p:sp>
        <p:nvSpPr>
          <p:cNvPr id="3" name="Content Placeholder 2"/>
          <p:cNvSpPr>
            <a:spLocks noGrp="1"/>
          </p:cNvSpPr>
          <p:nvPr>
            <p:ph idx="1"/>
          </p:nvPr>
        </p:nvSpPr>
        <p:spPr>
          <a:xfrm>
            <a:off x="1133060" y="1570383"/>
            <a:ext cx="6572250" cy="4457700"/>
          </a:xfrm>
        </p:spPr>
        <p:txBody>
          <a:bodyPr>
            <a:normAutofit fontScale="92500" lnSpcReduction="20000"/>
          </a:bodyPr>
          <a:lstStyle/>
          <a:p>
            <a:pPr>
              <a:spcBef>
                <a:spcPts val="0"/>
              </a:spcBef>
              <a:spcAft>
                <a:spcPts val="2400"/>
              </a:spcAft>
            </a:pPr>
            <a:r>
              <a:rPr lang="en-US" sz="3600" dirty="0">
                <a:solidFill>
                  <a:schemeClr val="tx1">
                    <a:lumMod val="50000"/>
                    <a:lumOff val="50000"/>
                  </a:schemeClr>
                </a:solidFill>
                <a:latin typeface="Gill Sans Infant Std" panose="020B0502020104020203"/>
              </a:rPr>
              <a:t> </a:t>
            </a:r>
            <a:r>
              <a:rPr lang="en-US" sz="3200" dirty="0">
                <a:solidFill>
                  <a:schemeClr val="tx1">
                    <a:lumMod val="50000"/>
                    <a:lumOff val="50000"/>
                  </a:schemeClr>
                </a:solidFill>
                <a:latin typeface="Gill Sans Infant Std" panose="020B0502020104020203"/>
              </a:rPr>
              <a:t>Identify type of Trees to be </a:t>
            </a:r>
            <a:r>
              <a:rPr lang="en-US" sz="3200" dirty="0" smtClean="0">
                <a:solidFill>
                  <a:schemeClr val="tx1">
                    <a:lumMod val="50000"/>
                    <a:lumOff val="50000"/>
                  </a:schemeClr>
                </a:solidFill>
                <a:latin typeface="Gill Sans Infant Std" panose="020B0502020104020203"/>
              </a:rPr>
              <a:t>planted</a:t>
            </a:r>
            <a:endParaRPr lang="en-US" sz="2800" dirty="0" smtClean="0">
              <a:solidFill>
                <a:schemeClr val="tx1">
                  <a:lumMod val="50000"/>
                  <a:lumOff val="50000"/>
                </a:schemeClr>
              </a:solidFill>
              <a:latin typeface="Gill Sans Infant Std" panose="020B0502020104020203"/>
            </a:endParaRPr>
          </a:p>
          <a:p>
            <a:pPr marL="1524000" indent="-571500">
              <a:spcBef>
                <a:spcPts val="0"/>
              </a:spcBef>
              <a:spcAft>
                <a:spcPts val="2400"/>
              </a:spcAft>
              <a:buClr>
                <a:schemeClr val="tx1">
                  <a:lumMod val="50000"/>
                  <a:lumOff val="50000"/>
                </a:schemeClr>
              </a:buClr>
              <a:buAutoNum type="romanLcPeriod"/>
            </a:pPr>
            <a:r>
              <a:rPr lang="en-US" sz="2800" dirty="0" smtClean="0">
                <a:solidFill>
                  <a:schemeClr val="tx1">
                    <a:lumMod val="50000"/>
                    <a:lumOff val="50000"/>
                  </a:schemeClr>
                </a:solidFill>
                <a:latin typeface="Gill Sans Infant Std" panose="020B0502020104020203"/>
              </a:rPr>
              <a:t>Shade </a:t>
            </a:r>
            <a:r>
              <a:rPr lang="en-US" sz="2800" dirty="0">
                <a:solidFill>
                  <a:schemeClr val="tx1">
                    <a:lumMod val="50000"/>
                    <a:lumOff val="50000"/>
                  </a:schemeClr>
                </a:solidFill>
                <a:latin typeface="Gill Sans Infant Std" panose="020B0502020104020203"/>
              </a:rPr>
              <a:t>Trees, </a:t>
            </a:r>
            <a:endParaRPr lang="en-US" sz="2800" dirty="0" smtClean="0">
              <a:solidFill>
                <a:schemeClr val="tx1">
                  <a:lumMod val="50000"/>
                  <a:lumOff val="50000"/>
                </a:schemeClr>
              </a:solidFill>
              <a:latin typeface="Gill Sans Infant Std" panose="020B0502020104020203"/>
            </a:endParaRPr>
          </a:p>
          <a:p>
            <a:pPr marL="1524000" indent="-571500">
              <a:spcBef>
                <a:spcPts val="0"/>
              </a:spcBef>
              <a:spcAft>
                <a:spcPts val="2400"/>
              </a:spcAft>
              <a:buClr>
                <a:schemeClr val="tx1">
                  <a:lumMod val="50000"/>
                  <a:lumOff val="50000"/>
                </a:schemeClr>
              </a:buClr>
              <a:buAutoNum type="romanLcPeriod"/>
            </a:pPr>
            <a:r>
              <a:rPr lang="en-US" sz="2800" dirty="0" smtClean="0">
                <a:solidFill>
                  <a:schemeClr val="tx1">
                    <a:lumMod val="50000"/>
                    <a:lumOff val="50000"/>
                  </a:schemeClr>
                </a:solidFill>
                <a:latin typeface="Gill Sans Infant Std" panose="020B0502020104020203"/>
              </a:rPr>
              <a:t>Fast Growing Trees, </a:t>
            </a:r>
          </a:p>
          <a:p>
            <a:pPr marL="1524000" indent="-571500">
              <a:spcBef>
                <a:spcPts val="0"/>
              </a:spcBef>
              <a:spcAft>
                <a:spcPts val="2400"/>
              </a:spcAft>
              <a:buClr>
                <a:schemeClr val="tx1">
                  <a:lumMod val="50000"/>
                  <a:lumOff val="50000"/>
                </a:schemeClr>
              </a:buClr>
              <a:buAutoNum type="romanLcPeriod"/>
            </a:pPr>
            <a:r>
              <a:rPr lang="en-US" sz="2800" dirty="0" smtClean="0">
                <a:solidFill>
                  <a:schemeClr val="tx1">
                    <a:lumMod val="50000"/>
                    <a:lumOff val="50000"/>
                  </a:schemeClr>
                </a:solidFill>
                <a:latin typeface="Gill Sans Infant Std" panose="020B0502020104020203"/>
              </a:rPr>
              <a:t>Medicinal Trees,</a:t>
            </a:r>
          </a:p>
          <a:p>
            <a:pPr marL="1524000" indent="-571500">
              <a:spcBef>
                <a:spcPts val="0"/>
              </a:spcBef>
              <a:spcAft>
                <a:spcPts val="2400"/>
              </a:spcAft>
              <a:buClr>
                <a:schemeClr val="tx1">
                  <a:lumMod val="50000"/>
                  <a:lumOff val="50000"/>
                </a:schemeClr>
              </a:buClr>
              <a:buAutoNum type="romanLcPeriod"/>
            </a:pPr>
            <a:r>
              <a:rPr lang="en-US" sz="2800" dirty="0" smtClean="0">
                <a:solidFill>
                  <a:schemeClr val="tx1">
                    <a:lumMod val="50000"/>
                    <a:lumOff val="50000"/>
                  </a:schemeClr>
                </a:solidFill>
                <a:latin typeface="Gill Sans Infant Std" panose="020B0502020104020203"/>
              </a:rPr>
              <a:t>Fruit Bearing Trees etc</a:t>
            </a:r>
            <a:r>
              <a:rPr lang="en-US" sz="3600" dirty="0" smtClean="0">
                <a:solidFill>
                  <a:schemeClr val="tx1">
                    <a:lumMod val="50000"/>
                    <a:lumOff val="50000"/>
                  </a:schemeClr>
                </a:solidFill>
                <a:latin typeface="Gill Sans Infant Std" panose="020B0502020104020203"/>
              </a:rPr>
              <a:t>.</a:t>
            </a:r>
            <a:endParaRPr lang="en-US" sz="3600" dirty="0">
              <a:solidFill>
                <a:schemeClr val="tx1">
                  <a:lumMod val="50000"/>
                  <a:lumOff val="50000"/>
                </a:schemeClr>
              </a:solidFill>
              <a:latin typeface="Gill Sans Infant Std" panose="020B0502020104020203"/>
            </a:endParaRPr>
          </a:p>
          <a:p>
            <a:pPr>
              <a:spcBef>
                <a:spcPts val="0"/>
              </a:spcBef>
              <a:spcAft>
                <a:spcPts val="2400"/>
              </a:spcAft>
            </a:pPr>
            <a:r>
              <a:rPr lang="en-US" sz="3600" dirty="0">
                <a:solidFill>
                  <a:schemeClr val="tx1">
                    <a:lumMod val="50000"/>
                    <a:lumOff val="50000"/>
                  </a:schemeClr>
                </a:solidFill>
                <a:latin typeface="Gill Sans Infant Std" panose="020B0502020104020203"/>
              </a:rPr>
              <a:t> </a:t>
            </a:r>
            <a:r>
              <a:rPr lang="en-US" sz="3200" dirty="0">
                <a:solidFill>
                  <a:schemeClr val="tx1">
                    <a:lumMod val="50000"/>
                    <a:lumOff val="50000"/>
                  </a:schemeClr>
                </a:solidFill>
                <a:latin typeface="Gill Sans Infant Std" panose="020B0502020104020203"/>
              </a:rPr>
              <a:t>Use Saplings of 3’ and above in </a:t>
            </a:r>
            <a:r>
              <a:rPr lang="en-US" sz="3200" dirty="0" smtClean="0">
                <a:solidFill>
                  <a:schemeClr val="tx1">
                    <a:lumMod val="50000"/>
                    <a:lumOff val="50000"/>
                  </a:schemeClr>
                </a:solidFill>
                <a:latin typeface="Gill Sans Infant Std" panose="020B0502020104020203"/>
              </a:rPr>
              <a:t>height</a:t>
            </a:r>
            <a:endParaRPr lang="en-IN" dirty="0">
              <a:solidFill>
                <a:schemeClr val="tx1">
                  <a:lumMod val="50000"/>
                  <a:lumOff val="5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24273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01B1E-3C2D-4942-B8A1-66E1AFD1CACD}"/>
              </a:ext>
            </a:extLst>
          </p:cNvPr>
          <p:cNvSpPr>
            <a:spLocks noGrp="1"/>
          </p:cNvSpPr>
          <p:nvPr>
            <p:ph type="title"/>
          </p:nvPr>
        </p:nvSpPr>
        <p:spPr>
          <a:xfrm>
            <a:off x="858758" y="367353"/>
            <a:ext cx="6437391" cy="847298"/>
          </a:xfrm>
        </p:spPr>
        <p:txBody>
          <a:bodyPr>
            <a:noAutofit/>
          </a:bodyPr>
          <a:lstStyle/>
          <a:p>
            <a:r>
              <a:rPr lang="en-US" sz="4400" dirty="0"/>
              <a:t>What &amp; How to Plant</a:t>
            </a:r>
            <a:endParaRPr lang="hi-IN" sz="4400" dirty="0"/>
          </a:p>
        </p:txBody>
      </p:sp>
      <p:sp>
        <p:nvSpPr>
          <p:cNvPr id="3" name="Content Placeholder 2">
            <a:extLst>
              <a:ext uri="{FF2B5EF4-FFF2-40B4-BE49-F238E27FC236}">
                <a16:creationId xmlns:a16="http://schemas.microsoft.com/office/drawing/2014/main" xmlns="" id="{5531272B-9BF6-4383-9F9A-70DB600B1BA5}"/>
              </a:ext>
            </a:extLst>
          </p:cNvPr>
          <p:cNvSpPr>
            <a:spLocks noGrp="1"/>
          </p:cNvSpPr>
          <p:nvPr>
            <p:ph idx="1"/>
          </p:nvPr>
        </p:nvSpPr>
        <p:spPr>
          <a:xfrm>
            <a:off x="1142999" y="1714500"/>
            <a:ext cx="7534275" cy="4457700"/>
          </a:xfrm>
        </p:spPr>
        <p:txBody>
          <a:bodyPr>
            <a:normAutofit/>
          </a:bodyPr>
          <a:lstStyle/>
          <a:p>
            <a:pPr>
              <a:spcBef>
                <a:spcPts val="0"/>
              </a:spcBef>
              <a:spcAft>
                <a:spcPts val="2400"/>
              </a:spcAft>
            </a:pPr>
            <a:r>
              <a:rPr lang="en-US" sz="2800" dirty="0">
                <a:latin typeface="Gill Sans Infant Std" panose="020B0502020104020203" pitchFamily="34" charset="0"/>
              </a:rPr>
              <a:t>Tree Saplings available with Govt. Department –  Forest, Agriculture etc. – 1 year advance order to be placed </a:t>
            </a:r>
          </a:p>
          <a:p>
            <a:pPr>
              <a:spcBef>
                <a:spcPts val="0"/>
              </a:spcBef>
              <a:spcAft>
                <a:spcPts val="2400"/>
              </a:spcAft>
            </a:pPr>
            <a:r>
              <a:rPr lang="en-US" sz="2800" dirty="0">
                <a:latin typeface="Gill Sans Infant Std" panose="020B0502020104020203" pitchFamily="34" charset="0"/>
              </a:rPr>
              <a:t>Ensure maintenance &amp; sustainability -  Ex. Each School child to adopt 5/10 trees </a:t>
            </a:r>
          </a:p>
          <a:p>
            <a:pPr>
              <a:spcBef>
                <a:spcPts val="0"/>
              </a:spcBef>
              <a:spcAft>
                <a:spcPts val="2400"/>
              </a:spcAft>
            </a:pPr>
            <a:r>
              <a:rPr lang="en-US" sz="2800" dirty="0">
                <a:latin typeface="Gill Sans Infant Std" panose="020B0502020104020203" pitchFamily="34" charset="0"/>
              </a:rPr>
              <a:t>Latest technology may be adopted </a:t>
            </a:r>
            <a:r>
              <a:rPr lang="en-US" sz="2800" dirty="0" err="1">
                <a:latin typeface="Gill Sans Infant Std" panose="020B0502020104020203" pitchFamily="34" charset="0"/>
              </a:rPr>
              <a:t>Miyawaki</a:t>
            </a:r>
            <a:r>
              <a:rPr lang="en-US" sz="2800" dirty="0">
                <a:latin typeface="Gill Sans Infant Std" panose="020B0502020104020203" pitchFamily="34" charset="0"/>
              </a:rPr>
              <a:t> </a:t>
            </a:r>
            <a:r>
              <a:rPr lang="en-US" sz="2800" dirty="0" smtClean="0">
                <a:latin typeface="Gill Sans Infant Std" panose="020B0502020104020203" pitchFamily="34" charset="0"/>
              </a:rPr>
              <a:t>Method</a:t>
            </a:r>
            <a:endParaRPr lang="hi-IN" sz="2800" dirty="0">
              <a:latin typeface="Gill Sans Infant Std" panose="020B05020201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83319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88" y="486391"/>
            <a:ext cx="8179187" cy="561359"/>
          </a:xfrm>
        </p:spPr>
        <p:txBody>
          <a:bodyPr>
            <a:noAutofit/>
          </a:bodyPr>
          <a:lstStyle/>
          <a:p>
            <a:r>
              <a:rPr lang="en-US" sz="3600" dirty="0"/>
              <a:t>Mini Forest with </a:t>
            </a:r>
            <a:r>
              <a:rPr lang="en-US" sz="3600" dirty="0" err="1"/>
              <a:t>Miyawaki</a:t>
            </a:r>
            <a:r>
              <a:rPr lang="en-US" sz="3600" dirty="0"/>
              <a:t> Method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7184"/>
            <a:ext cx="9144000" cy="4995016"/>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10312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B4FEA9-1958-4B15-8EE3-7020A916893F}"/>
              </a:ext>
            </a:extLst>
          </p:cNvPr>
          <p:cNvSpPr>
            <a:spLocks noGrp="1"/>
          </p:cNvSpPr>
          <p:nvPr>
            <p:ph type="title"/>
          </p:nvPr>
        </p:nvSpPr>
        <p:spPr>
          <a:xfrm>
            <a:off x="820396" y="397590"/>
            <a:ext cx="7639050" cy="834887"/>
          </a:xfrm>
        </p:spPr>
        <p:txBody>
          <a:bodyPr>
            <a:noAutofit/>
          </a:bodyPr>
          <a:lstStyle/>
          <a:p>
            <a:r>
              <a:rPr lang="en-US" sz="4400" dirty="0"/>
              <a:t>Promote Tree Plantation</a:t>
            </a:r>
            <a:endParaRPr lang="hi-IN" sz="4400" dirty="0"/>
          </a:p>
        </p:txBody>
      </p:sp>
      <p:sp>
        <p:nvSpPr>
          <p:cNvPr id="3" name="Content Placeholder 2">
            <a:extLst>
              <a:ext uri="{FF2B5EF4-FFF2-40B4-BE49-F238E27FC236}">
                <a16:creationId xmlns:a16="http://schemas.microsoft.com/office/drawing/2014/main" xmlns="" id="{458932E3-C81E-4CE4-88B7-30E271DE8755}"/>
              </a:ext>
            </a:extLst>
          </p:cNvPr>
          <p:cNvSpPr>
            <a:spLocks noGrp="1"/>
          </p:cNvSpPr>
          <p:nvPr>
            <p:ph idx="1"/>
          </p:nvPr>
        </p:nvSpPr>
        <p:spPr>
          <a:xfrm>
            <a:off x="965229" y="1598065"/>
            <a:ext cx="7349383" cy="4643230"/>
          </a:xfrm>
        </p:spPr>
        <p:txBody>
          <a:bodyPr>
            <a:normAutofit lnSpcReduction="10000"/>
          </a:bodyPr>
          <a:lstStyle/>
          <a:p>
            <a:pPr>
              <a:spcBef>
                <a:spcPts val="0"/>
              </a:spcBef>
              <a:spcAft>
                <a:spcPts val="2400"/>
              </a:spcAft>
            </a:pPr>
            <a:r>
              <a:rPr lang="en-US" sz="2400" dirty="0">
                <a:latin typeface="Gill Sans Infant Std" panose="020B0502020104020203" pitchFamily="34" charset="0"/>
              </a:rPr>
              <a:t>Distribute at Weddings, Social Functions &amp; Festivals</a:t>
            </a:r>
          </a:p>
          <a:p>
            <a:pPr>
              <a:spcBef>
                <a:spcPts val="0"/>
              </a:spcBef>
              <a:spcAft>
                <a:spcPts val="2400"/>
              </a:spcAft>
            </a:pPr>
            <a:r>
              <a:rPr lang="en-US" sz="2400" dirty="0">
                <a:latin typeface="Gill Sans Infant Std" panose="020B0502020104020203" pitchFamily="34" charset="0"/>
              </a:rPr>
              <a:t>Distribute through Religious Places</a:t>
            </a:r>
          </a:p>
          <a:p>
            <a:pPr>
              <a:spcBef>
                <a:spcPts val="0"/>
              </a:spcBef>
              <a:spcAft>
                <a:spcPts val="2400"/>
              </a:spcAft>
            </a:pPr>
            <a:r>
              <a:rPr lang="en-US" sz="2400" dirty="0">
                <a:latin typeface="Gill Sans Infant Std" panose="020B0502020104020203" pitchFamily="34" charset="0"/>
              </a:rPr>
              <a:t>Instead of Bouquets at Functions / Meetings give Plants</a:t>
            </a:r>
          </a:p>
          <a:p>
            <a:pPr>
              <a:spcBef>
                <a:spcPts val="0"/>
              </a:spcBef>
              <a:spcAft>
                <a:spcPts val="2400"/>
              </a:spcAft>
            </a:pPr>
            <a:r>
              <a:rPr lang="en-US" sz="2400" dirty="0">
                <a:latin typeface="Gill Sans Infant Std" panose="020B0502020104020203" pitchFamily="34" charset="0"/>
              </a:rPr>
              <a:t>Inculcate importance of Trees in Schools/Colleges</a:t>
            </a:r>
          </a:p>
          <a:p>
            <a:pPr>
              <a:spcBef>
                <a:spcPts val="0"/>
              </a:spcBef>
              <a:spcAft>
                <a:spcPts val="2400"/>
              </a:spcAft>
            </a:pPr>
            <a:r>
              <a:rPr lang="en-US" sz="2400" dirty="0">
                <a:latin typeface="Gill Sans Infant Std" panose="020B0502020104020203" pitchFamily="34" charset="0"/>
              </a:rPr>
              <a:t>Arrange field trips for Students</a:t>
            </a:r>
          </a:p>
          <a:p>
            <a:pPr>
              <a:spcBef>
                <a:spcPts val="0"/>
              </a:spcBef>
              <a:spcAft>
                <a:spcPts val="2400"/>
              </a:spcAft>
            </a:pPr>
            <a:r>
              <a:rPr lang="en-US" sz="2400" dirty="0">
                <a:latin typeface="Gill Sans Infant Std" panose="020B0502020104020203" pitchFamily="34" charset="0"/>
              </a:rPr>
              <a:t>Involve &amp; utilize </a:t>
            </a:r>
            <a:r>
              <a:rPr lang="en-US" sz="2400" dirty="0" err="1">
                <a:latin typeface="Gill Sans Infant Std" panose="020B0502020104020203" pitchFamily="34" charset="0"/>
              </a:rPr>
              <a:t>Rotaractors</a:t>
            </a:r>
            <a:r>
              <a:rPr lang="en-US" sz="2400" dirty="0">
                <a:latin typeface="Gill Sans Infant Std" panose="020B0502020104020203" pitchFamily="34" charset="0"/>
              </a:rPr>
              <a:t> &amp; </a:t>
            </a:r>
            <a:r>
              <a:rPr lang="en-US" sz="2400" dirty="0" smtClean="0">
                <a:latin typeface="Gill Sans Infant Std" panose="020B0502020104020203" pitchFamily="34" charset="0"/>
              </a:rPr>
              <a:t>Interactors</a:t>
            </a:r>
            <a:endParaRPr lang="en-US" dirty="0">
              <a:solidFill>
                <a:srgbClr val="00140C"/>
              </a:solidFill>
              <a:latin typeface="Gill Sans Infant Std" panose="020B0502020104020203"/>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657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34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8138"/>
            <a:ext cx="9144000" cy="33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225827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C738619-B6D1-48BA-B4E5-21519664C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5563312"/>
            <a:ext cx="9144000" cy="1294688"/>
          </a:xfrm>
          <a:prstGeom prst="rect">
            <a:avLst/>
          </a:prstGeom>
          <a:solidFill>
            <a:srgbClr val="366013">
              <a:alpha val="8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xmlns="" id="{EF8F7E2A-A5C6-4978-A61F-78628A087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821" y="6189799"/>
            <a:ext cx="2042445" cy="505832"/>
          </a:xfrm>
          <a:prstGeom prst="rect">
            <a:avLst/>
          </a:prstGeom>
        </p:spPr>
      </p:pic>
      <p:sp>
        <p:nvSpPr>
          <p:cNvPr id="2" name="Rectangle 1"/>
          <p:cNvSpPr/>
          <p:nvPr/>
        </p:nvSpPr>
        <p:spPr>
          <a:xfrm>
            <a:off x="0" y="5657671"/>
            <a:ext cx="6964821" cy="1200329"/>
          </a:xfrm>
          <a:prstGeom prst="rect">
            <a:avLst/>
          </a:prstGeom>
          <a:noFill/>
        </p:spPr>
        <p:txBody>
          <a:bodyPr wrap="square" lIns="91440" tIns="45720" rIns="91440" bIns="45720">
            <a:spAutoFit/>
          </a:bodyPr>
          <a:lstStyle/>
          <a:p>
            <a:pPr algn="ctr"/>
            <a:r>
              <a:rPr lang="en-US" sz="2400" b="0" cap="none" spc="0" dirty="0" smtClean="0">
                <a:ln w="0"/>
                <a:solidFill>
                  <a:schemeClr val="bg1"/>
                </a:solidFill>
                <a:effectLst>
                  <a:outerShdw blurRad="38100" dist="25400" dir="5400000" algn="ctr" rotWithShape="0">
                    <a:srgbClr val="6E747A">
                      <a:alpha val="43000"/>
                    </a:srgbClr>
                  </a:outerShdw>
                </a:effectLst>
              </a:rPr>
              <a:t>If you want to hear the</a:t>
            </a:r>
          </a:p>
          <a:p>
            <a:pPr algn="ctr"/>
            <a:r>
              <a:rPr lang="en-US" sz="2400" dirty="0" smtClean="0">
                <a:ln w="0"/>
                <a:solidFill>
                  <a:schemeClr val="bg1"/>
                </a:solidFill>
                <a:effectLst>
                  <a:outerShdw blurRad="38100" dist="25400" dir="5400000" algn="ctr" rotWithShape="0">
                    <a:srgbClr val="6E747A">
                      <a:alpha val="43000"/>
                    </a:srgbClr>
                  </a:outerShdw>
                </a:effectLst>
              </a:rPr>
              <a:t>Sound of the bird, don’t buy a cage.</a:t>
            </a:r>
          </a:p>
          <a:p>
            <a:pPr algn="ctr"/>
            <a:r>
              <a:rPr lang="en-US" sz="2400" b="1" cap="none" spc="0" dirty="0" smtClean="0">
                <a:ln w="0"/>
                <a:solidFill>
                  <a:schemeClr val="bg1"/>
                </a:solidFill>
                <a:effectLst>
                  <a:outerShdw blurRad="38100" dist="25400" dir="5400000" algn="ctr" rotWithShape="0">
                    <a:srgbClr val="6E747A">
                      <a:alpha val="43000"/>
                    </a:srgbClr>
                  </a:outerShdw>
                </a:effectLst>
              </a:rPr>
              <a:t>PLANT A TREE</a:t>
            </a:r>
            <a:endParaRPr lang="en-US" sz="2400" b="1"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3949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D33B9DF-5EFB-4275-9E4C-4CEAF0A5B90E}"/>
              </a:ext>
            </a:extLst>
          </p:cNvPr>
          <p:cNvSpPr>
            <a:spLocks noGrp="1"/>
          </p:cNvSpPr>
          <p:nvPr>
            <p:ph type="title"/>
          </p:nvPr>
        </p:nvSpPr>
        <p:spPr>
          <a:xfrm>
            <a:off x="742949" y="175199"/>
            <a:ext cx="8096251" cy="742951"/>
          </a:xfrm>
        </p:spPr>
        <p:txBody>
          <a:bodyPr>
            <a:noAutofit/>
          </a:bodyPr>
          <a:lstStyle/>
          <a:p>
            <a:r>
              <a:rPr lang="en-US" sz="2400" b="1" dirty="0">
                <a:latin typeface="Gill Sans Infant Std" panose="020B0502020104020203"/>
              </a:rPr>
              <a:t>‘Trees permit human beings to exist – </a:t>
            </a:r>
            <a:r>
              <a:rPr lang="en-US" sz="2400" b="1" dirty="0" smtClean="0">
                <a:latin typeface="Gill Sans Infant Std" panose="020B0502020104020203"/>
              </a:rPr>
              <a:t>        they </a:t>
            </a:r>
            <a:r>
              <a:rPr lang="en-US" sz="2400" b="1" dirty="0">
                <a:latin typeface="Gill Sans Infant Std" panose="020B0502020104020203"/>
              </a:rPr>
              <a:t>are miracles of Science, and of art’</a:t>
            </a:r>
            <a:endParaRPr lang="hi-IN" sz="2400" b="1" dirty="0">
              <a:latin typeface="Gill Sans Infant Std" panose="020B0502020104020203"/>
            </a:endParaRPr>
          </a:p>
        </p:txBody>
      </p:sp>
      <p:pic>
        <p:nvPicPr>
          <p:cNvPr id="6" name="Picture 5">
            <a:extLst>
              <a:ext uri="{FF2B5EF4-FFF2-40B4-BE49-F238E27FC236}">
                <a16:creationId xmlns:a16="http://schemas.microsoft.com/office/drawing/2014/main" xmlns="" id="{543EED97-592D-4901-BCDF-B664225A2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9110"/>
            <a:ext cx="9143999" cy="56588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86006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Solid waste management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6" name="Content Placeholder 5"/>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0987" y="1426633"/>
            <a:ext cx="3810000" cy="4515556"/>
          </a:xfrm>
        </p:spPr>
      </p:pic>
      <p:sp>
        <p:nvSpPr>
          <p:cNvPr id="7" name="TextBox 6"/>
          <p:cNvSpPr txBox="1"/>
          <p:nvPr/>
        </p:nvSpPr>
        <p:spPr>
          <a:xfrm>
            <a:off x="3112715" y="6067071"/>
            <a:ext cx="2826543" cy="369332"/>
          </a:xfrm>
          <a:prstGeom prst="rect">
            <a:avLst/>
          </a:prstGeom>
          <a:noFill/>
        </p:spPr>
        <p:txBody>
          <a:bodyPr wrap="none" rtlCol="0">
            <a:spAutoFit/>
          </a:bodyPr>
          <a:lstStyle/>
          <a:p>
            <a:r>
              <a:rPr lang="en-US" b="1" dirty="0" smtClean="0"/>
              <a:t>Wet Waste &amp; Dry Waste</a:t>
            </a:r>
            <a:endParaRPr lang="en-US" b="1" dirty="0"/>
          </a:p>
        </p:txBody>
      </p:sp>
    </p:spTree>
    <p:extLst>
      <p:ext uri="{BB962C8B-B14F-4D97-AF65-F5344CB8AC3E}">
        <p14:creationId xmlns:p14="http://schemas.microsoft.com/office/powerpoint/2010/main" val="13394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AC406-7324-4775-AEA4-F87D58C3CF38}"/>
              </a:ext>
            </a:extLst>
          </p:cNvPr>
          <p:cNvSpPr>
            <a:spLocks noGrp="1"/>
          </p:cNvSpPr>
          <p:nvPr>
            <p:ph type="title"/>
          </p:nvPr>
        </p:nvSpPr>
        <p:spPr>
          <a:xfrm>
            <a:off x="2008262" y="2256090"/>
            <a:ext cx="7135738" cy="2238998"/>
          </a:xfrm>
        </p:spPr>
        <p:txBody>
          <a:bodyPr anchor="ctr">
            <a:noAutofit/>
          </a:bodyPr>
          <a:lstStyle/>
          <a:p>
            <a:pPr algn="ctr"/>
            <a:r>
              <a:rPr lang="en-US" sz="5400" b="1" dirty="0" smtClean="0">
                <a:solidFill>
                  <a:srgbClr val="FFFF00"/>
                </a:solidFill>
                <a:latin typeface="Gill Sans Infant Std" panose="020B0502020104020203" pitchFamily="34" charset="0"/>
              </a:rPr>
              <a:t>Your </a:t>
            </a:r>
            <a:r>
              <a:rPr lang="en-US" sz="5400" b="1" dirty="0">
                <a:solidFill>
                  <a:srgbClr val="FFFF00"/>
                </a:solidFill>
                <a:latin typeface="Gill Sans Infant Std" panose="020B0502020104020203" pitchFamily="34" charset="0"/>
              </a:rPr>
              <a:t>Goal </a:t>
            </a:r>
            <a:r>
              <a:rPr lang="en-US" sz="5400" b="1" dirty="0" smtClean="0">
                <a:solidFill>
                  <a:srgbClr val="FFFF00"/>
                </a:solidFill>
                <a:latin typeface="Gill Sans Infant Std" panose="020B0502020104020203" pitchFamily="34" charset="0"/>
              </a:rPr>
              <a:t/>
            </a:r>
            <a:br>
              <a:rPr lang="en-US" sz="5400" b="1" dirty="0" smtClean="0">
                <a:solidFill>
                  <a:srgbClr val="FFFF00"/>
                </a:solidFill>
                <a:latin typeface="Gill Sans Infant Std" panose="020B0502020104020203" pitchFamily="34" charset="0"/>
              </a:rPr>
            </a:br>
            <a:r>
              <a:rPr lang="en-US" sz="5400" b="1" dirty="0" smtClean="0">
                <a:solidFill>
                  <a:srgbClr val="FFFF00"/>
                </a:solidFill>
                <a:latin typeface="Gill Sans Infant Std" panose="020B0502020104020203" pitchFamily="34" charset="0"/>
              </a:rPr>
              <a:t>– </a:t>
            </a:r>
            <a:r>
              <a:rPr lang="en-US" sz="5400" b="1" dirty="0">
                <a:solidFill>
                  <a:srgbClr val="FFFF00"/>
                </a:solidFill>
                <a:latin typeface="Gill Sans Infant Std" panose="020B0502020104020203" pitchFamily="34" charset="0"/>
              </a:rPr>
              <a:t>15 </a:t>
            </a:r>
            <a:r>
              <a:rPr lang="en-US" sz="5400" b="1" dirty="0" smtClean="0">
                <a:solidFill>
                  <a:srgbClr val="FFFF00"/>
                </a:solidFill>
                <a:latin typeface="Gill Sans Infant Std" panose="020B0502020104020203" pitchFamily="34" charset="0"/>
              </a:rPr>
              <a:t>Lakh Trees</a:t>
            </a:r>
            <a:endParaRPr lang="hi-IN" sz="5400" b="1" dirty="0">
              <a:solidFill>
                <a:srgbClr val="FFFF00"/>
              </a:solidFill>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58918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3463" t="18500" r="16138" b="12900"/>
          <a:stretch/>
        </p:blipFill>
        <p:spPr>
          <a:xfrm>
            <a:off x="899592" y="188640"/>
            <a:ext cx="7560840" cy="5788768"/>
          </a:xfrm>
          <a:prstGeom prst="rect">
            <a:avLst/>
          </a:prstGeom>
        </p:spPr>
      </p:pic>
      <p:sp>
        <p:nvSpPr>
          <p:cNvPr id="2" name="Rectangle 1"/>
          <p:cNvSpPr/>
          <p:nvPr/>
        </p:nvSpPr>
        <p:spPr>
          <a:xfrm>
            <a:off x="0" y="5695655"/>
            <a:ext cx="9144000" cy="610678"/>
          </a:xfrm>
          <a:prstGeom prst="rect">
            <a:avLst/>
          </a:prstGeom>
          <a:solidFill>
            <a:srgbClr val="0B082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460086"/>
            <a:ext cx="3076818" cy="762003"/>
          </a:xfrm>
          <a:prstGeom prst="rect">
            <a:avLst/>
          </a:prstGeom>
        </p:spPr>
      </p:pic>
      <p:sp>
        <p:nvSpPr>
          <p:cNvPr id="5" name="Google Shape;55;p13"/>
          <p:cNvSpPr txBox="1">
            <a:spLocks/>
          </p:cNvSpPr>
          <p:nvPr/>
        </p:nvSpPr>
        <p:spPr>
          <a:xfrm>
            <a:off x="208230" y="5533413"/>
            <a:ext cx="8935770" cy="792600"/>
          </a:xfrm>
          <a:prstGeom prst="rect">
            <a:avLst/>
          </a:prstGeom>
        </p:spPr>
        <p:txBody>
          <a:bodyPr spcFirstLastPara="1" vert="horz" wrap="square" lIns="91425" tIns="91425" rIns="91425" bIns="91425" rtlCol="0" anchor="t" anchorCtr="0">
            <a:no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lumMod val="65000"/>
                    <a:lumOff val="35000"/>
                  </a:schemeClr>
                </a:solidFill>
                <a:latin typeface="+mn-lt"/>
                <a:ea typeface="+mn-ea"/>
                <a:cs typeface="+mn-cs"/>
              </a:defRPr>
            </a:lvl9pPr>
          </a:lstStyle>
          <a:p>
            <a:pPr>
              <a:lnSpc>
                <a:spcPct val="115000"/>
              </a:lnSpc>
              <a:buClr>
                <a:schemeClr val="dk1"/>
              </a:buClr>
              <a:buSzPts val="1100"/>
            </a:pPr>
            <a:r>
              <a:rPr lang="en-GB" sz="3600" dirty="0" smtClean="0">
                <a:solidFill>
                  <a:srgbClr val="00B050"/>
                </a:solidFill>
              </a:rPr>
              <a:t>a</a:t>
            </a:r>
            <a:r>
              <a:rPr lang="en-GB" sz="3600" dirty="0" smtClean="0">
                <a:solidFill>
                  <a:schemeClr val="bg2"/>
                </a:solidFill>
              </a:rPr>
              <a:t>wareness</a:t>
            </a:r>
          </a:p>
          <a:p>
            <a:endParaRPr lang="en-GB" dirty="0">
              <a:solidFill>
                <a:schemeClr val="tx2">
                  <a:lumMod val="90000"/>
                  <a:lumOff val="10000"/>
                </a:schemeClr>
              </a:solidFill>
            </a:endParaRPr>
          </a:p>
        </p:txBody>
      </p:sp>
      <p:sp>
        <p:nvSpPr>
          <p:cNvPr id="6" name="Google Shape;54;p13"/>
          <p:cNvSpPr txBox="1">
            <a:spLocks/>
          </p:cNvSpPr>
          <p:nvPr/>
        </p:nvSpPr>
        <p:spPr>
          <a:xfrm>
            <a:off x="2826983" y="2564904"/>
            <a:ext cx="3706058" cy="2089500"/>
          </a:xfrm>
          <a:prstGeom prst="rect">
            <a:avLst/>
          </a:prstGeom>
        </p:spPr>
        <p:txBody>
          <a:bodyPr spcFirstLastPara="1" vert="horz" wrap="square" lIns="91425" tIns="91425" rIns="91425" bIns="91425" rtlCol="0" anchor="b" anchorCtr="0">
            <a:noAutofit/>
          </a:bodyPr>
          <a:lstStyle>
            <a:lvl1pPr algn="ctr" defTabSz="685800" rtl="0" eaLnBrk="1" latinLnBrk="0" hangingPunct="1">
              <a:lnSpc>
                <a:spcPct val="90000"/>
              </a:lnSpc>
              <a:spcBef>
                <a:spcPct val="0"/>
              </a:spcBef>
              <a:buNone/>
              <a:defRPr sz="7500" kern="1200" cap="all" spc="600" baseline="0">
                <a:solidFill>
                  <a:schemeClr val="tx2"/>
                </a:solidFill>
                <a:latin typeface="+mj-lt"/>
                <a:ea typeface="+mj-ea"/>
                <a:cs typeface="+mj-cs"/>
              </a:defRPr>
            </a:lvl1pPr>
          </a:lstStyle>
          <a:p>
            <a:pPr>
              <a:lnSpc>
                <a:spcPct val="115000"/>
              </a:lnSpc>
              <a:buSzPts val="1100"/>
            </a:pPr>
            <a:r>
              <a:rPr lang="en-GB" sz="3600" b="1" spc="300" dirty="0" smtClean="0">
                <a:solidFill>
                  <a:schemeClr val="tx2">
                    <a:lumMod val="90000"/>
                    <a:lumOff val="10000"/>
                  </a:schemeClr>
                </a:solidFill>
              </a:rPr>
              <a:t>Rotary India </a:t>
            </a:r>
            <a:r>
              <a:rPr lang="en-GB" sz="3600" b="1" spc="300" dirty="0" smtClean="0">
                <a:solidFill>
                  <a:srgbClr val="00B050"/>
                </a:solidFill>
              </a:rPr>
              <a:t>Environment </a:t>
            </a:r>
            <a:r>
              <a:rPr lang="en-GB" sz="3600" b="1" spc="300" dirty="0" smtClean="0">
                <a:solidFill>
                  <a:schemeClr val="tx2">
                    <a:lumMod val="90000"/>
                    <a:lumOff val="10000"/>
                  </a:schemeClr>
                </a:solidFill>
              </a:rPr>
              <a:t>MISSION</a:t>
            </a:r>
            <a:endParaRPr lang="en-GB" spc="300" dirty="0">
              <a:solidFill>
                <a:schemeClr val="tx2">
                  <a:lumMod val="90000"/>
                  <a:lumOff val="10000"/>
                </a:schemeClr>
              </a:solidFill>
            </a:endParaRPr>
          </a:p>
        </p:txBody>
      </p:sp>
    </p:spTree>
    <p:extLst>
      <p:ext uri="{BB962C8B-B14F-4D97-AF65-F5344CB8AC3E}">
        <p14:creationId xmlns:p14="http://schemas.microsoft.com/office/powerpoint/2010/main" val="1213688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67740"/>
            <a:ext cx="9144000" cy="6925739"/>
          </a:xfrm>
          <a:prstGeom prst="rect">
            <a:avLst/>
          </a:prstGeom>
        </p:spPr>
      </p:pic>
      <p:sp>
        <p:nvSpPr>
          <p:cNvPr id="4" name="Rectangle 3"/>
          <p:cNvSpPr/>
          <p:nvPr/>
        </p:nvSpPr>
        <p:spPr>
          <a:xfrm>
            <a:off x="0" y="4869160"/>
            <a:ext cx="9144000" cy="400110"/>
          </a:xfrm>
          <a:prstGeom prst="rect">
            <a:avLst/>
          </a:prstGeom>
        </p:spPr>
        <p:txBody>
          <a:bodyPr wrap="square">
            <a:spAutoFit/>
          </a:bodyPr>
          <a:lstStyle/>
          <a:p>
            <a:pPr algn="ctr"/>
            <a:endParaRPr lang="en-IN" sz="2000" b="1" i="1" dirty="0">
              <a:solidFill>
                <a:srgbClr val="00B050"/>
              </a:solidFill>
            </a:endParaRPr>
          </a:p>
        </p:txBody>
      </p:sp>
      <p:sp>
        <p:nvSpPr>
          <p:cNvPr id="2" name="Content Placeholder 1"/>
          <p:cNvSpPr>
            <a:spLocks noGrp="1"/>
          </p:cNvSpPr>
          <p:nvPr>
            <p:ph idx="1"/>
          </p:nvPr>
        </p:nvSpPr>
        <p:spPr>
          <a:xfrm>
            <a:off x="1979712" y="-108268"/>
            <a:ext cx="8229600" cy="4525963"/>
          </a:xfrm>
        </p:spPr>
        <p:txBody>
          <a:bodyPr anchor="ctr">
            <a:normAutofit/>
          </a:bodyPr>
          <a:lstStyle/>
          <a:p>
            <a:pPr marL="0" indent="0" algn="ctr">
              <a:buNone/>
            </a:pPr>
            <a:r>
              <a:rPr lang="en-IN" sz="4000" b="1" dirty="0" smtClean="0">
                <a:solidFill>
                  <a:srgbClr val="00B050"/>
                </a:solidFill>
              </a:rPr>
              <a:t>“</a:t>
            </a:r>
            <a:r>
              <a:rPr lang="en-IN" sz="3600" dirty="0" smtClean="0"/>
              <a:t>IF YOU WANT TO CHANGE </a:t>
            </a:r>
            <a:r>
              <a:rPr lang="en-IN" sz="4000" b="1" dirty="0" smtClean="0">
                <a:solidFill>
                  <a:srgbClr val="FF0000"/>
                </a:solidFill>
              </a:rPr>
              <a:t>ATTITUDE</a:t>
            </a:r>
            <a:r>
              <a:rPr lang="en-IN" sz="4000" b="1" dirty="0" smtClean="0"/>
              <a:t> </a:t>
            </a:r>
          </a:p>
          <a:p>
            <a:pPr marL="0" indent="0" algn="ctr">
              <a:buNone/>
            </a:pPr>
            <a:r>
              <a:rPr lang="en-IN" sz="3600" dirty="0" smtClean="0"/>
              <a:t>START WITH CREATING </a:t>
            </a:r>
            <a:r>
              <a:rPr lang="en-IN" sz="4000" b="1" dirty="0" smtClean="0">
                <a:solidFill>
                  <a:srgbClr val="00B050"/>
                </a:solidFill>
              </a:rPr>
              <a:t>AWARENESS”</a:t>
            </a:r>
            <a:endParaRPr lang="en-IN" sz="4000" b="1" dirty="0">
              <a:solidFill>
                <a:srgbClr val="00B05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947891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124744"/>
            <a:ext cx="7272808" cy="4462760"/>
          </a:xfrm>
          <a:prstGeom prst="rect">
            <a:avLst/>
          </a:prstGeom>
          <a:noFill/>
        </p:spPr>
        <p:txBody>
          <a:bodyPr wrap="square" rtlCol="0">
            <a:spAutoFit/>
          </a:bodyPr>
          <a:lstStyle/>
          <a:p>
            <a:r>
              <a:rPr lang="en-IN" sz="4000" b="1" dirty="0" smtClean="0">
                <a:solidFill>
                  <a:srgbClr val="00B050"/>
                </a:solidFill>
              </a:rPr>
              <a:t>S</a:t>
            </a:r>
            <a:r>
              <a:rPr lang="en-IN" sz="4000" b="1" dirty="0" smtClean="0"/>
              <a:t> – Solid Waste Management</a:t>
            </a:r>
          </a:p>
          <a:p>
            <a:endParaRPr lang="en-IN" sz="4000" b="1" dirty="0"/>
          </a:p>
          <a:p>
            <a:r>
              <a:rPr lang="en-IN" sz="4000" b="1" dirty="0" smtClean="0">
                <a:solidFill>
                  <a:srgbClr val="00B050"/>
                </a:solidFill>
              </a:rPr>
              <a:t>T</a:t>
            </a:r>
            <a:r>
              <a:rPr lang="en-IN" sz="4000" b="1" dirty="0" smtClean="0"/>
              <a:t> – Tree Plantation</a:t>
            </a:r>
          </a:p>
          <a:p>
            <a:endParaRPr lang="en-IN" sz="2400" b="1" dirty="0"/>
          </a:p>
          <a:p>
            <a:r>
              <a:rPr lang="en-IN" sz="7200" b="1" i="1" dirty="0">
                <a:solidFill>
                  <a:srgbClr val="00B050"/>
                </a:solidFill>
              </a:rPr>
              <a:t>A</a:t>
            </a:r>
            <a:r>
              <a:rPr lang="en-IN" sz="7200" b="1" i="1" dirty="0">
                <a:solidFill>
                  <a:srgbClr val="0070C0"/>
                </a:solidFill>
              </a:rPr>
              <a:t> </a:t>
            </a:r>
            <a:r>
              <a:rPr lang="en-IN" sz="7200" b="1" i="1" dirty="0">
                <a:solidFill>
                  <a:srgbClr val="00B050"/>
                </a:solidFill>
              </a:rPr>
              <a:t>– Awareness </a:t>
            </a:r>
            <a:endParaRPr lang="en-IN" sz="7200" b="1" dirty="0" smtClean="0"/>
          </a:p>
          <a:p>
            <a:endParaRPr lang="en-IN" sz="2800" b="1" dirty="0" smtClean="0"/>
          </a:p>
          <a:p>
            <a:r>
              <a:rPr lang="en-IN" sz="4000" b="1" dirty="0" smtClean="0">
                <a:solidFill>
                  <a:srgbClr val="00B050"/>
                </a:solidFill>
              </a:rPr>
              <a:t>R</a:t>
            </a:r>
            <a:r>
              <a:rPr lang="en-IN" sz="4000" b="1" dirty="0"/>
              <a:t> – Renewable </a:t>
            </a:r>
            <a:r>
              <a:rPr lang="en-IN" sz="4000" b="1" dirty="0" smtClean="0"/>
              <a:t>Energy</a:t>
            </a:r>
            <a:endParaRPr lang="en-IN"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998137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700808"/>
            <a:ext cx="5477966" cy="4570482"/>
          </a:xfrm>
          <a:prstGeom prst="rect">
            <a:avLst/>
          </a:prstGeom>
          <a:noFill/>
        </p:spPr>
        <p:txBody>
          <a:bodyPr wrap="square" rtlCol="0">
            <a:spAutoFit/>
          </a:bodyPr>
          <a:lstStyle/>
          <a:p>
            <a:pPr marL="571500" indent="-571500">
              <a:spcAft>
                <a:spcPts val="1800"/>
              </a:spcAft>
              <a:buFont typeface="Arial" pitchFamily="34" charset="0"/>
              <a:buChar char="•"/>
            </a:pPr>
            <a:r>
              <a:rPr lang="en-IN" sz="3600" dirty="0"/>
              <a:t>Involve </a:t>
            </a:r>
            <a:r>
              <a:rPr lang="en-IN" sz="3600" dirty="0" smtClean="0"/>
              <a:t>Schools</a:t>
            </a:r>
          </a:p>
          <a:p>
            <a:pPr marL="571500" indent="-571500">
              <a:spcAft>
                <a:spcPts val="1800"/>
              </a:spcAft>
              <a:buFont typeface="Arial" pitchFamily="34" charset="0"/>
              <a:buChar char="•"/>
            </a:pPr>
            <a:r>
              <a:rPr lang="en-IN" sz="3600" dirty="0" smtClean="0"/>
              <a:t>Colleges</a:t>
            </a:r>
          </a:p>
          <a:p>
            <a:pPr marL="571500" indent="-571500">
              <a:spcAft>
                <a:spcPts val="1800"/>
              </a:spcAft>
              <a:buFont typeface="Arial" pitchFamily="34" charset="0"/>
              <a:buChar char="•"/>
            </a:pPr>
            <a:r>
              <a:rPr lang="en-IN" sz="3600" dirty="0" smtClean="0"/>
              <a:t>Local </a:t>
            </a:r>
            <a:r>
              <a:rPr lang="en-IN" sz="3600" dirty="0"/>
              <a:t>Citizen </a:t>
            </a:r>
            <a:r>
              <a:rPr lang="en-IN" sz="3600" dirty="0" smtClean="0"/>
              <a:t>Bodies</a:t>
            </a:r>
          </a:p>
          <a:p>
            <a:pPr marL="571500" indent="-571500">
              <a:spcAft>
                <a:spcPts val="1800"/>
              </a:spcAft>
              <a:buFont typeface="Arial" pitchFamily="34" charset="0"/>
              <a:buChar char="•"/>
            </a:pPr>
            <a:r>
              <a:rPr lang="en-IN" sz="3600" dirty="0" smtClean="0"/>
              <a:t>Interact </a:t>
            </a:r>
            <a:endParaRPr lang="en-IN" sz="3600" dirty="0"/>
          </a:p>
          <a:p>
            <a:pPr marL="571500" indent="-571500">
              <a:spcAft>
                <a:spcPts val="1800"/>
              </a:spcAft>
              <a:buFont typeface="Arial" pitchFamily="34" charset="0"/>
              <a:buChar char="•"/>
            </a:pPr>
            <a:r>
              <a:rPr lang="en-IN" sz="3600" dirty="0" err="1" smtClean="0"/>
              <a:t>Rotaract</a:t>
            </a:r>
            <a:r>
              <a:rPr lang="en-IN" sz="3600" dirty="0" smtClean="0"/>
              <a:t> </a:t>
            </a:r>
          </a:p>
          <a:p>
            <a:pPr marL="571500" indent="-571500">
              <a:spcAft>
                <a:spcPts val="1800"/>
              </a:spcAft>
              <a:buFont typeface="Arial" pitchFamily="34" charset="0"/>
              <a:buChar char="•"/>
            </a:pPr>
            <a:r>
              <a:rPr lang="en-IN" sz="3600" dirty="0" smtClean="0"/>
              <a:t>Religious </a:t>
            </a:r>
            <a:r>
              <a:rPr lang="en-IN" sz="3600" dirty="0"/>
              <a:t>Institutions</a:t>
            </a:r>
          </a:p>
        </p:txBody>
      </p:sp>
      <p:sp>
        <p:nvSpPr>
          <p:cNvPr id="3" name="TextBox 2"/>
          <p:cNvSpPr txBox="1"/>
          <p:nvPr/>
        </p:nvSpPr>
        <p:spPr>
          <a:xfrm>
            <a:off x="827584" y="332656"/>
            <a:ext cx="8316416" cy="923330"/>
          </a:xfrm>
          <a:prstGeom prst="rect">
            <a:avLst/>
          </a:prstGeom>
          <a:noFill/>
        </p:spPr>
        <p:txBody>
          <a:bodyPr wrap="square" rtlCol="0">
            <a:spAutoFit/>
          </a:bodyPr>
          <a:lstStyle/>
          <a:p>
            <a:r>
              <a:rPr lang="en-IN" sz="5400" b="1" i="1" dirty="0" smtClean="0">
                <a:solidFill>
                  <a:srgbClr val="00B050"/>
                </a:solidFill>
              </a:rPr>
              <a:t>Awareness - Youth </a:t>
            </a:r>
            <a:endParaRPr lang="en-IN" sz="5400" b="1" i="1"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464323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1+#ppt_w/2"/>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91193"/>
            <a:ext cx="8089736" cy="923330"/>
          </a:xfrm>
          <a:prstGeom prst="rect">
            <a:avLst/>
          </a:prstGeom>
        </p:spPr>
        <p:txBody>
          <a:bodyPr wrap="square">
            <a:spAutoFit/>
          </a:bodyPr>
          <a:lstStyle/>
          <a:p>
            <a:r>
              <a:rPr lang="en-IN" sz="5400" b="1" i="1" dirty="0">
                <a:solidFill>
                  <a:srgbClr val="00B050"/>
                </a:solidFill>
              </a:rPr>
              <a:t>Awareness - Youth - I</a:t>
            </a:r>
          </a:p>
        </p:txBody>
      </p:sp>
      <p:sp>
        <p:nvSpPr>
          <p:cNvPr id="3" name="Rectangle 2"/>
          <p:cNvSpPr/>
          <p:nvPr/>
        </p:nvSpPr>
        <p:spPr>
          <a:xfrm>
            <a:off x="1043608" y="1408147"/>
            <a:ext cx="7128792" cy="4278094"/>
          </a:xfrm>
          <a:prstGeom prst="rect">
            <a:avLst/>
          </a:prstGeom>
        </p:spPr>
        <p:txBody>
          <a:bodyPr wrap="square">
            <a:spAutoFit/>
          </a:bodyPr>
          <a:lstStyle/>
          <a:p>
            <a:pPr marL="571500" indent="-571500">
              <a:spcAft>
                <a:spcPts val="2400"/>
              </a:spcAft>
              <a:buFont typeface="Arial" panose="020B0604020202020204" pitchFamily="34" charset="0"/>
              <a:buChar char="•"/>
            </a:pPr>
            <a:r>
              <a:rPr lang="en-IN" sz="3200" dirty="0"/>
              <a:t>E-Learning / Animation</a:t>
            </a:r>
          </a:p>
          <a:p>
            <a:pPr marL="571500" indent="-571500">
              <a:spcAft>
                <a:spcPts val="2400"/>
              </a:spcAft>
              <a:buFont typeface="Arial" panose="020B0604020202020204" pitchFamily="34" charset="0"/>
              <a:buChar char="•"/>
            </a:pPr>
            <a:r>
              <a:rPr lang="en-IN" sz="3200" dirty="0"/>
              <a:t>Illustrated Comic Books </a:t>
            </a:r>
          </a:p>
          <a:p>
            <a:pPr marL="571500" indent="-571500">
              <a:spcAft>
                <a:spcPts val="2400"/>
              </a:spcAft>
              <a:buFont typeface="Arial" panose="020B0604020202020204" pitchFamily="34" charset="0"/>
              <a:buChar char="•"/>
            </a:pPr>
            <a:r>
              <a:rPr lang="en-IN" sz="3200" dirty="0" smtClean="0"/>
              <a:t>Messages </a:t>
            </a:r>
            <a:r>
              <a:rPr lang="en-IN" sz="3200" dirty="0"/>
              <a:t>on School </a:t>
            </a:r>
            <a:r>
              <a:rPr lang="en-IN" sz="3200" dirty="0" smtClean="0"/>
              <a:t>Groups.</a:t>
            </a:r>
            <a:endParaRPr lang="en-IN" sz="3200" dirty="0"/>
          </a:p>
          <a:p>
            <a:pPr marL="571500" indent="-571500">
              <a:spcAft>
                <a:spcPts val="2400"/>
              </a:spcAft>
              <a:buFont typeface="Arial" panose="020B0604020202020204" pitchFamily="34" charset="0"/>
              <a:buChar char="•"/>
            </a:pPr>
            <a:r>
              <a:rPr lang="en-IN" sz="3200" dirty="0" smtClean="0"/>
              <a:t>Essay </a:t>
            </a:r>
            <a:r>
              <a:rPr lang="en-IN" sz="3200" dirty="0"/>
              <a:t>/ Painting / Elocution / Debates / Quiz </a:t>
            </a:r>
            <a:r>
              <a:rPr lang="en-IN" sz="3200" dirty="0" smtClean="0"/>
              <a:t>Contests, </a:t>
            </a:r>
            <a:r>
              <a:rPr lang="en-IN" sz="3200" dirty="0" err="1" smtClean="0"/>
              <a:t>Etc</a:t>
            </a:r>
            <a:endParaRPr lang="en-IN" sz="3200" dirty="0" smtClean="0"/>
          </a:p>
          <a:p>
            <a:pPr marL="571500" indent="-571500">
              <a:spcAft>
                <a:spcPts val="2400"/>
              </a:spcAft>
              <a:buFont typeface="Arial" panose="020B0604020202020204" pitchFamily="34" charset="0"/>
              <a:buChar char="•"/>
            </a:pPr>
            <a:r>
              <a:rPr lang="en-IN" sz="3200" dirty="0"/>
              <a:t>Setting up Nature Clubs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4143486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1193"/>
            <a:ext cx="8161744" cy="923330"/>
          </a:xfrm>
          <a:prstGeom prst="rect">
            <a:avLst/>
          </a:prstGeom>
        </p:spPr>
        <p:txBody>
          <a:bodyPr wrap="square">
            <a:spAutoFit/>
          </a:bodyPr>
          <a:lstStyle/>
          <a:p>
            <a:r>
              <a:rPr lang="en-IN" sz="5400" b="1" i="1" dirty="0">
                <a:solidFill>
                  <a:srgbClr val="00B050"/>
                </a:solidFill>
              </a:rPr>
              <a:t>Awareness - Youth -II</a:t>
            </a:r>
          </a:p>
        </p:txBody>
      </p:sp>
      <p:sp>
        <p:nvSpPr>
          <p:cNvPr id="3" name="Rectangle 2"/>
          <p:cNvSpPr/>
          <p:nvPr/>
        </p:nvSpPr>
        <p:spPr>
          <a:xfrm>
            <a:off x="1187624" y="1412776"/>
            <a:ext cx="7272808" cy="4201150"/>
          </a:xfrm>
          <a:prstGeom prst="rect">
            <a:avLst/>
          </a:prstGeom>
        </p:spPr>
        <p:txBody>
          <a:bodyPr wrap="square">
            <a:spAutoFit/>
          </a:bodyPr>
          <a:lstStyle/>
          <a:p>
            <a:pPr marL="571500" indent="-571500">
              <a:spcAft>
                <a:spcPts val="3000"/>
              </a:spcAft>
              <a:buFont typeface="Arial" panose="020B0604020202020204" pitchFamily="34" charset="0"/>
              <a:buChar char="•"/>
            </a:pPr>
            <a:r>
              <a:rPr lang="en-IN" sz="3200" dirty="0" smtClean="0"/>
              <a:t>Use </a:t>
            </a:r>
            <a:r>
              <a:rPr lang="en-IN" sz="3200" dirty="0"/>
              <a:t>of Street Plays / Flash </a:t>
            </a:r>
            <a:r>
              <a:rPr lang="en-IN" sz="3200" dirty="0" smtClean="0"/>
              <a:t>Mobs /Theme </a:t>
            </a:r>
            <a:r>
              <a:rPr lang="en-IN" sz="3200" dirty="0"/>
              <a:t>Songs / Dance / </a:t>
            </a:r>
            <a:r>
              <a:rPr lang="en-IN" sz="3200" dirty="0" smtClean="0"/>
              <a:t>Videos, etc.</a:t>
            </a:r>
          </a:p>
          <a:p>
            <a:pPr marL="571500" indent="-571500">
              <a:spcAft>
                <a:spcPts val="3000"/>
              </a:spcAft>
              <a:buFont typeface="Arial" panose="020B0604020202020204" pitchFamily="34" charset="0"/>
              <a:buChar char="•"/>
            </a:pPr>
            <a:r>
              <a:rPr lang="en-IN" sz="3200" dirty="0"/>
              <a:t>Nature Camps </a:t>
            </a:r>
          </a:p>
          <a:p>
            <a:pPr marL="571500" indent="-571500">
              <a:spcAft>
                <a:spcPts val="3000"/>
              </a:spcAft>
              <a:buFont typeface="Arial" panose="020B0604020202020204" pitchFamily="34" charset="0"/>
              <a:buChar char="•"/>
            </a:pPr>
            <a:r>
              <a:rPr lang="en-IN" sz="3200" dirty="0" smtClean="0"/>
              <a:t>Thematic </a:t>
            </a:r>
            <a:r>
              <a:rPr lang="en-IN" sz="3200" dirty="0"/>
              <a:t>RYLAs on Environment </a:t>
            </a:r>
            <a:r>
              <a:rPr lang="en-IN" sz="3200" dirty="0" smtClean="0"/>
              <a:t>Topic</a:t>
            </a:r>
          </a:p>
          <a:p>
            <a:pPr marL="571500" indent="-571500">
              <a:spcAft>
                <a:spcPts val="3000"/>
              </a:spcAft>
              <a:buFont typeface="Arial" panose="020B0604020202020204" pitchFamily="34" charset="0"/>
              <a:buChar char="•"/>
            </a:pPr>
            <a:r>
              <a:rPr lang="en-IN" sz="3200" dirty="0"/>
              <a:t>Earth </a:t>
            </a:r>
            <a:r>
              <a:rPr lang="en-IN" sz="3200" dirty="0" smtClean="0"/>
              <a:t>Day, Environment Day etc.  </a:t>
            </a:r>
            <a:r>
              <a:rPr lang="en-IN" sz="3200" dirty="0"/>
              <a:t>- </a:t>
            </a:r>
            <a:r>
              <a:rPr lang="en-IN" sz="3200" dirty="0" smtClean="0"/>
              <a:t>India Wide Event</a:t>
            </a:r>
            <a:endParaRPr lang="en-IN" sz="2800" i="1"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212092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57095"/>
            <a:ext cx="8161744" cy="4924425"/>
          </a:xfrm>
          <a:prstGeom prst="rect">
            <a:avLst/>
          </a:prstGeom>
        </p:spPr>
        <p:txBody>
          <a:bodyPr wrap="square">
            <a:spAutoFit/>
          </a:bodyPr>
          <a:lstStyle/>
          <a:p>
            <a:pPr marL="571500" indent="-571500">
              <a:spcAft>
                <a:spcPts val="1800"/>
              </a:spcAft>
              <a:buFont typeface="Arial" panose="020B0604020202020204" pitchFamily="34" charset="0"/>
              <a:buChar char="•"/>
            </a:pPr>
            <a:r>
              <a:rPr lang="en-IN" sz="3200" dirty="0" smtClean="0"/>
              <a:t>Campaigns </a:t>
            </a:r>
            <a:r>
              <a:rPr lang="en-IN" sz="3200" dirty="0"/>
              <a:t>/ </a:t>
            </a:r>
            <a:r>
              <a:rPr lang="en-IN" sz="3200" dirty="0" smtClean="0"/>
              <a:t>Seminars</a:t>
            </a:r>
            <a:endParaRPr lang="en-IN" sz="3200" dirty="0"/>
          </a:p>
          <a:p>
            <a:pPr marL="571500" indent="-571500">
              <a:spcAft>
                <a:spcPts val="1800"/>
              </a:spcAft>
              <a:buFont typeface="Arial" panose="020B0604020202020204" pitchFamily="34" charset="0"/>
              <a:buChar char="•"/>
            </a:pPr>
            <a:r>
              <a:rPr lang="en-IN" sz="3200" dirty="0" smtClean="0"/>
              <a:t>Social </a:t>
            </a:r>
            <a:r>
              <a:rPr lang="en-IN" sz="3200" dirty="0"/>
              <a:t>Media </a:t>
            </a:r>
            <a:endParaRPr lang="en-IN" sz="3200" dirty="0" smtClean="0"/>
          </a:p>
          <a:p>
            <a:pPr marL="571500" indent="-571500">
              <a:spcAft>
                <a:spcPts val="1800"/>
              </a:spcAft>
              <a:buFont typeface="Arial" panose="020B0604020202020204" pitchFamily="34" charset="0"/>
              <a:buChar char="•"/>
            </a:pPr>
            <a:r>
              <a:rPr lang="en-IN" sz="3200" dirty="0" smtClean="0"/>
              <a:t>Media - </a:t>
            </a:r>
            <a:r>
              <a:rPr lang="en-IN" sz="3200" dirty="0"/>
              <a:t>Press / </a:t>
            </a:r>
            <a:r>
              <a:rPr lang="en-IN" sz="3200" dirty="0" smtClean="0"/>
              <a:t>Television / Hoardings</a:t>
            </a:r>
          </a:p>
          <a:p>
            <a:pPr marL="571500" indent="-571500">
              <a:spcAft>
                <a:spcPts val="1800"/>
              </a:spcAft>
              <a:buFont typeface="Arial" panose="020B0604020202020204" pitchFamily="34" charset="0"/>
              <a:buChar char="•"/>
            </a:pPr>
            <a:r>
              <a:rPr lang="en-IN" sz="3200" dirty="0"/>
              <a:t>Car Stickers / Flyers</a:t>
            </a:r>
          </a:p>
          <a:p>
            <a:pPr marL="571500" indent="-571500">
              <a:spcAft>
                <a:spcPts val="1800"/>
              </a:spcAft>
              <a:buFont typeface="Arial" panose="020B0604020202020204" pitchFamily="34" charset="0"/>
              <a:buChar char="•"/>
            </a:pPr>
            <a:r>
              <a:rPr lang="en-IN" sz="3200" dirty="0"/>
              <a:t>Messages on City </a:t>
            </a:r>
            <a:r>
              <a:rPr lang="en-IN" sz="3200" dirty="0" smtClean="0"/>
              <a:t>Entrances etc.</a:t>
            </a:r>
          </a:p>
          <a:p>
            <a:pPr marL="571500" indent="-571500">
              <a:spcAft>
                <a:spcPts val="1800"/>
              </a:spcAft>
              <a:buFont typeface="Arial" panose="020B0604020202020204" pitchFamily="34" charset="0"/>
              <a:buChar char="•"/>
            </a:pPr>
            <a:r>
              <a:rPr lang="en-IN" sz="3200" dirty="0"/>
              <a:t>Use Adult Literacy </a:t>
            </a:r>
            <a:r>
              <a:rPr lang="en-IN" sz="3200" dirty="0" smtClean="0"/>
              <a:t>Primers</a:t>
            </a:r>
          </a:p>
          <a:p>
            <a:pPr marL="571500" indent="-571500">
              <a:spcAft>
                <a:spcPts val="1800"/>
              </a:spcAft>
              <a:buFont typeface="Arial" panose="020B0604020202020204" pitchFamily="34" charset="0"/>
              <a:buChar char="•"/>
            </a:pPr>
            <a:r>
              <a:rPr lang="en-IN" sz="3200" dirty="0" smtClean="0"/>
              <a:t>Paper Less Rotary Communication</a:t>
            </a:r>
            <a:endParaRPr lang="en-IN" dirty="0"/>
          </a:p>
        </p:txBody>
      </p:sp>
      <p:sp>
        <p:nvSpPr>
          <p:cNvPr id="3" name="Rectangle 2"/>
          <p:cNvSpPr/>
          <p:nvPr/>
        </p:nvSpPr>
        <p:spPr>
          <a:xfrm>
            <a:off x="899592" y="91193"/>
            <a:ext cx="8233752" cy="923330"/>
          </a:xfrm>
          <a:prstGeom prst="rect">
            <a:avLst/>
          </a:prstGeom>
        </p:spPr>
        <p:txBody>
          <a:bodyPr wrap="square">
            <a:spAutoFit/>
          </a:bodyPr>
          <a:lstStyle/>
          <a:p>
            <a:r>
              <a:rPr lang="en-IN" sz="5400" b="1" i="1" dirty="0">
                <a:solidFill>
                  <a:srgbClr val="00B050"/>
                </a:solidFill>
              </a:rPr>
              <a:t>Awareness - Adults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92242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61610"/>
            <a:ext cx="7920880" cy="923330"/>
          </a:xfrm>
          <a:prstGeom prst="rect">
            <a:avLst/>
          </a:prstGeom>
          <a:noFill/>
        </p:spPr>
        <p:txBody>
          <a:bodyPr wrap="square" rtlCol="0">
            <a:spAutoFit/>
          </a:bodyPr>
          <a:lstStyle/>
          <a:p>
            <a:r>
              <a:rPr lang="en-IN" sz="5400" b="1" i="1" dirty="0" smtClean="0">
                <a:solidFill>
                  <a:srgbClr val="00B050"/>
                </a:solidFill>
              </a:rPr>
              <a:t>Yearly District Goals</a:t>
            </a:r>
            <a:endParaRPr lang="en-IN" sz="5400" b="1" i="1" dirty="0">
              <a:solidFill>
                <a:srgbClr val="00B050"/>
              </a:solidFill>
            </a:endParaRPr>
          </a:p>
        </p:txBody>
      </p:sp>
      <p:sp>
        <p:nvSpPr>
          <p:cNvPr id="4" name="TextBox 3"/>
          <p:cNvSpPr txBox="1"/>
          <p:nvPr/>
        </p:nvSpPr>
        <p:spPr>
          <a:xfrm>
            <a:off x="971600" y="1670328"/>
            <a:ext cx="6624736" cy="4016484"/>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IN" sz="3600" dirty="0" smtClean="0"/>
              <a:t>500 Schools – Comprehensive  Awareness Campaign </a:t>
            </a:r>
          </a:p>
          <a:p>
            <a:pPr marL="571500" indent="-571500">
              <a:spcAft>
                <a:spcPts val="3000"/>
              </a:spcAft>
              <a:buFont typeface="Arial" panose="020B0604020202020204" pitchFamily="34" charset="0"/>
              <a:buChar char="•"/>
            </a:pPr>
            <a:r>
              <a:rPr lang="en-IN" sz="3600" dirty="0" smtClean="0"/>
              <a:t>10000 Car Stickers</a:t>
            </a:r>
          </a:p>
          <a:p>
            <a:pPr marL="571500" indent="-571500">
              <a:spcAft>
                <a:spcPts val="3000"/>
              </a:spcAft>
              <a:buFont typeface="Arial" panose="020B0604020202020204" pitchFamily="34" charset="0"/>
              <a:buChar char="•"/>
            </a:pPr>
            <a:r>
              <a:rPr lang="en-IN" sz="3600" dirty="0" smtClean="0"/>
              <a:t>10 Environment RYLAs</a:t>
            </a:r>
          </a:p>
          <a:p>
            <a:pPr marL="571500" indent="-571500">
              <a:spcAft>
                <a:spcPts val="3000"/>
              </a:spcAft>
              <a:buFont typeface="Arial" panose="020B0604020202020204" pitchFamily="34" charset="0"/>
              <a:buChar char="•"/>
            </a:pPr>
            <a:r>
              <a:rPr lang="en-IN" sz="3600" dirty="0"/>
              <a:t> </a:t>
            </a:r>
            <a:r>
              <a:rPr lang="en-IN" sz="3600" dirty="0" smtClean="0"/>
              <a:t>50 Nature Camps</a:t>
            </a:r>
            <a:endParaRPr lang="en-IN"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1521651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2084" t="20938" r="14028" b="8765"/>
          <a:stretch/>
        </p:blipFill>
        <p:spPr>
          <a:xfrm>
            <a:off x="549880" y="0"/>
            <a:ext cx="8252470" cy="6055360"/>
          </a:xfrm>
          <a:prstGeom prst="rect">
            <a:avLst/>
          </a:prstGeom>
        </p:spPr>
      </p:pic>
      <p:sp>
        <p:nvSpPr>
          <p:cNvPr id="2" name="Rectangle 1"/>
          <p:cNvSpPr/>
          <p:nvPr/>
        </p:nvSpPr>
        <p:spPr>
          <a:xfrm>
            <a:off x="0" y="5695655"/>
            <a:ext cx="9144000" cy="610678"/>
          </a:xfrm>
          <a:prstGeom prst="rect">
            <a:avLst/>
          </a:prstGeom>
          <a:solidFill>
            <a:srgbClr val="444D2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340779"/>
            <a:ext cx="3076818" cy="762003"/>
          </a:xfrm>
          <a:prstGeom prst="rect">
            <a:avLst/>
          </a:prstGeom>
        </p:spPr>
      </p:pic>
      <p:sp>
        <p:nvSpPr>
          <p:cNvPr id="5" name="Google Shape;55;p13"/>
          <p:cNvSpPr txBox="1">
            <a:spLocks/>
          </p:cNvSpPr>
          <p:nvPr/>
        </p:nvSpPr>
        <p:spPr>
          <a:xfrm>
            <a:off x="208230" y="5533413"/>
            <a:ext cx="8935770" cy="792600"/>
          </a:xfrm>
          <a:prstGeom prst="rect">
            <a:avLst/>
          </a:prstGeom>
        </p:spPr>
        <p:txBody>
          <a:bodyPr spcFirstLastPara="1" vert="horz" wrap="square" lIns="91425" tIns="91425" rIns="91425" bIns="91425" rtlCol="0" anchor="t" anchorCtr="0">
            <a:no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lumMod val="65000"/>
                    <a:lumOff val="35000"/>
                  </a:schemeClr>
                </a:solidFill>
                <a:latin typeface="+mn-lt"/>
                <a:ea typeface="+mn-ea"/>
                <a:cs typeface="+mn-cs"/>
              </a:defRPr>
            </a:lvl9pPr>
          </a:lstStyle>
          <a:p>
            <a:pPr>
              <a:lnSpc>
                <a:spcPct val="115000"/>
              </a:lnSpc>
              <a:buClr>
                <a:schemeClr val="dk1"/>
              </a:buClr>
              <a:buSzPts val="1100"/>
            </a:pPr>
            <a:r>
              <a:rPr lang="en-GB" sz="3600" dirty="0" smtClean="0">
                <a:solidFill>
                  <a:srgbClr val="00B050"/>
                </a:solidFill>
              </a:rPr>
              <a:t>R</a:t>
            </a:r>
            <a:r>
              <a:rPr lang="en-GB" sz="3600" dirty="0" smtClean="0">
                <a:solidFill>
                  <a:schemeClr val="bg2"/>
                </a:solidFill>
              </a:rPr>
              <a:t>ENEWABLE ENERGY</a:t>
            </a:r>
          </a:p>
          <a:p>
            <a:endParaRPr lang="en-GB" dirty="0">
              <a:solidFill>
                <a:schemeClr val="tx2">
                  <a:lumMod val="90000"/>
                  <a:lumOff val="10000"/>
                </a:schemeClr>
              </a:solidFill>
            </a:endParaRPr>
          </a:p>
        </p:txBody>
      </p:sp>
      <p:sp>
        <p:nvSpPr>
          <p:cNvPr id="6" name="Google Shape;54;p13"/>
          <p:cNvSpPr txBox="1">
            <a:spLocks/>
          </p:cNvSpPr>
          <p:nvPr/>
        </p:nvSpPr>
        <p:spPr>
          <a:xfrm>
            <a:off x="2826983" y="2564904"/>
            <a:ext cx="3706058" cy="2089500"/>
          </a:xfrm>
          <a:prstGeom prst="rect">
            <a:avLst/>
          </a:prstGeom>
        </p:spPr>
        <p:txBody>
          <a:bodyPr spcFirstLastPara="1" vert="horz" wrap="square" lIns="91425" tIns="91425" rIns="91425" bIns="91425" rtlCol="0" anchor="b" anchorCtr="0">
            <a:noAutofit/>
          </a:bodyPr>
          <a:lstStyle>
            <a:lvl1pPr algn="ctr" defTabSz="685800" rtl="0" eaLnBrk="1" latinLnBrk="0" hangingPunct="1">
              <a:lnSpc>
                <a:spcPct val="90000"/>
              </a:lnSpc>
              <a:spcBef>
                <a:spcPct val="0"/>
              </a:spcBef>
              <a:buNone/>
              <a:defRPr sz="7500" kern="1200" cap="all" spc="600" baseline="0">
                <a:solidFill>
                  <a:schemeClr val="tx2"/>
                </a:solidFill>
                <a:latin typeface="+mj-lt"/>
                <a:ea typeface="+mj-ea"/>
                <a:cs typeface="+mj-cs"/>
              </a:defRPr>
            </a:lvl1pPr>
          </a:lstStyle>
          <a:p>
            <a:pPr>
              <a:lnSpc>
                <a:spcPct val="115000"/>
              </a:lnSpc>
              <a:buSzPts val="1100"/>
            </a:pPr>
            <a:r>
              <a:rPr lang="en-GB" sz="3600" b="1" spc="300" dirty="0" smtClean="0">
                <a:solidFill>
                  <a:schemeClr val="tx2">
                    <a:lumMod val="90000"/>
                    <a:lumOff val="10000"/>
                  </a:schemeClr>
                </a:solidFill>
              </a:rPr>
              <a:t>Rotary India </a:t>
            </a:r>
            <a:r>
              <a:rPr lang="en-GB" sz="3600" b="1" spc="300" dirty="0" smtClean="0">
                <a:solidFill>
                  <a:srgbClr val="00B050"/>
                </a:solidFill>
              </a:rPr>
              <a:t>Environment </a:t>
            </a:r>
            <a:r>
              <a:rPr lang="en-GB" sz="3600" b="1" spc="300" dirty="0" smtClean="0">
                <a:solidFill>
                  <a:schemeClr val="tx2">
                    <a:lumMod val="90000"/>
                    <a:lumOff val="10000"/>
                  </a:schemeClr>
                </a:solidFill>
              </a:rPr>
              <a:t>MISSION</a:t>
            </a:r>
            <a:endParaRPr lang="en-GB" spc="300" dirty="0">
              <a:solidFill>
                <a:schemeClr val="tx2">
                  <a:lumMod val="90000"/>
                  <a:lumOff val="10000"/>
                </a:schemeClr>
              </a:solidFill>
            </a:endParaRPr>
          </a:p>
        </p:txBody>
      </p:sp>
    </p:spTree>
    <p:extLst>
      <p:ext uri="{BB962C8B-B14F-4D97-AF65-F5344CB8AC3E}">
        <p14:creationId xmlns:p14="http://schemas.microsoft.com/office/powerpoint/2010/main" val="1256474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61423" y="369768"/>
            <a:ext cx="8108023" cy="572700"/>
          </a:xfrm>
          <a:prstGeom prst="rect">
            <a:avLst/>
          </a:prstGeom>
        </p:spPr>
        <p:txBody>
          <a:bodyPr spcFirstLastPara="1" vert="horz" wrap="square" lIns="91425" tIns="91425" rIns="91425" bIns="91425" rtlCol="0" anchor="t" anchorCtr="0">
            <a:noAutofit/>
          </a:bodyPr>
          <a:lstStyle/>
          <a:p>
            <a:pPr>
              <a:lnSpc>
                <a:spcPct val="115000"/>
              </a:lnSpc>
              <a:buSzPts val="1100"/>
            </a:pPr>
            <a:r>
              <a:rPr lang="en-GB" sz="3600" b="1" dirty="0"/>
              <a:t>Introduction :</a:t>
            </a:r>
            <a:endParaRPr sz="6600" dirty="0"/>
          </a:p>
        </p:txBody>
      </p:sp>
      <p:sp>
        <p:nvSpPr>
          <p:cNvPr id="61" name="Google Shape;61;p14"/>
          <p:cNvSpPr txBox="1">
            <a:spLocks noGrp="1"/>
          </p:cNvSpPr>
          <p:nvPr>
            <p:ph type="body" idx="1"/>
          </p:nvPr>
        </p:nvSpPr>
        <p:spPr>
          <a:xfrm>
            <a:off x="936388" y="1187098"/>
            <a:ext cx="7429013" cy="4740472"/>
          </a:xfrm>
          <a:prstGeom prst="rect">
            <a:avLst/>
          </a:prstGeom>
        </p:spPr>
        <p:txBody>
          <a:bodyPr spcFirstLastPara="1" vert="horz" wrap="square" lIns="91425" tIns="91425" rIns="91425" bIns="91425" rtlCol="0" anchor="t" anchorCtr="0">
            <a:noAutofit/>
          </a:bodyPr>
          <a:lstStyle/>
          <a:p>
            <a:pPr marL="315913" indent="-315913" algn="just">
              <a:spcAft>
                <a:spcPts val="2400"/>
              </a:spcAft>
              <a:buClr>
                <a:schemeClr val="dk1"/>
              </a:buClr>
              <a:buSzPts val="1400"/>
            </a:pPr>
            <a:r>
              <a:rPr lang="en-US" sz="2400" dirty="0">
                <a:solidFill>
                  <a:schemeClr val="dk1"/>
                </a:solidFill>
              </a:rPr>
              <a:t>The urban population of total 44 </a:t>
            </a:r>
            <a:r>
              <a:rPr lang="en-US" sz="2400" dirty="0" err="1">
                <a:solidFill>
                  <a:schemeClr val="dk1"/>
                </a:solidFill>
              </a:rPr>
              <a:t>cr</a:t>
            </a:r>
            <a:r>
              <a:rPr lang="en-US" sz="2400" dirty="0">
                <a:solidFill>
                  <a:schemeClr val="dk1"/>
                </a:solidFill>
              </a:rPr>
              <a:t> people living in India generate 62 million </a:t>
            </a:r>
            <a:r>
              <a:rPr lang="en-US" sz="2400" dirty="0" err="1">
                <a:solidFill>
                  <a:schemeClr val="dk1"/>
                </a:solidFill>
              </a:rPr>
              <a:t>tonnes</a:t>
            </a:r>
            <a:r>
              <a:rPr lang="en-US" sz="2400" dirty="0">
                <a:solidFill>
                  <a:schemeClr val="dk1"/>
                </a:solidFill>
              </a:rPr>
              <a:t> of waste every day</a:t>
            </a:r>
            <a:r>
              <a:rPr lang="en-US" sz="2400" dirty="0" smtClean="0">
                <a:solidFill>
                  <a:schemeClr val="dk1"/>
                </a:solidFill>
              </a:rPr>
              <a:t>.</a:t>
            </a:r>
            <a:endParaRPr lang="en-US" sz="2400" b="1" dirty="0">
              <a:solidFill>
                <a:srgbClr val="FF0000"/>
              </a:solidFill>
            </a:endParaRPr>
          </a:p>
          <a:p>
            <a:pPr marL="315913" indent="-315913" algn="just">
              <a:spcAft>
                <a:spcPts val="2400"/>
              </a:spcAft>
              <a:buClr>
                <a:schemeClr val="dk1"/>
              </a:buClr>
              <a:buSzPts val="1400"/>
            </a:pPr>
            <a:r>
              <a:rPr lang="en-US" sz="2400" dirty="0">
                <a:solidFill>
                  <a:schemeClr val="dk1"/>
                </a:solidFill>
              </a:rPr>
              <a:t>Of the total, only 70% is collected, the remaining 30% again goes </a:t>
            </a:r>
            <a:r>
              <a:rPr lang="en-US" sz="2400" dirty="0" smtClean="0">
                <a:solidFill>
                  <a:schemeClr val="dk1"/>
                </a:solidFill>
              </a:rPr>
              <a:t>in the </a:t>
            </a:r>
            <a:r>
              <a:rPr lang="en-US" sz="2400" dirty="0">
                <a:solidFill>
                  <a:schemeClr val="dk1"/>
                </a:solidFill>
              </a:rPr>
              <a:t>environment</a:t>
            </a:r>
            <a:r>
              <a:rPr lang="en-US" sz="2400" dirty="0" smtClean="0">
                <a:solidFill>
                  <a:schemeClr val="dk1"/>
                </a:solidFill>
              </a:rPr>
              <a:t>.</a:t>
            </a:r>
            <a:endParaRPr lang="en-US" sz="2400" dirty="0">
              <a:solidFill>
                <a:schemeClr val="dk1"/>
              </a:solidFill>
            </a:endParaRPr>
          </a:p>
          <a:p>
            <a:pPr marL="315913" indent="-315913" algn="just">
              <a:spcAft>
                <a:spcPts val="2400"/>
              </a:spcAft>
              <a:buClr>
                <a:schemeClr val="dk1"/>
              </a:buClr>
              <a:buSzPts val="1400"/>
            </a:pPr>
            <a:r>
              <a:rPr lang="en-US" sz="2400" dirty="0">
                <a:solidFill>
                  <a:schemeClr val="dk1"/>
                </a:solidFill>
              </a:rPr>
              <a:t>The solid waste is the biggest polluter of the environment. </a:t>
            </a:r>
          </a:p>
          <a:p>
            <a:pPr marL="315913" indent="-315913" algn="just">
              <a:spcAft>
                <a:spcPts val="2400"/>
              </a:spcAft>
              <a:buClr>
                <a:schemeClr val="dk1"/>
              </a:buClr>
              <a:buSzPts val="1400"/>
            </a:pPr>
            <a:r>
              <a:rPr lang="en-US" sz="2400" dirty="0">
                <a:solidFill>
                  <a:schemeClr val="dk1"/>
                </a:solidFill>
              </a:rPr>
              <a:t>The solid waste management consists of collection, segregation, reuse/recycle, transportation, processing and disposal in landfill sites in a scientific manner. </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1803127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608" y="1124744"/>
            <a:ext cx="8183592" cy="4185761"/>
          </a:xfrm>
          <a:prstGeom prst="rect">
            <a:avLst/>
          </a:prstGeom>
          <a:noFill/>
        </p:spPr>
        <p:txBody>
          <a:bodyPr wrap="square" rtlCol="0">
            <a:spAutoFit/>
          </a:bodyPr>
          <a:lstStyle/>
          <a:p>
            <a:r>
              <a:rPr lang="en-IN" sz="4000" b="1" dirty="0" smtClean="0">
                <a:solidFill>
                  <a:srgbClr val="00B050"/>
                </a:solidFill>
              </a:rPr>
              <a:t>S</a:t>
            </a:r>
            <a:r>
              <a:rPr lang="en-IN" sz="4000" b="1" dirty="0" smtClean="0"/>
              <a:t> – </a:t>
            </a:r>
            <a:r>
              <a:rPr lang="en-IN" sz="4000" b="1" dirty="0"/>
              <a:t>Solid Waste Management</a:t>
            </a:r>
          </a:p>
          <a:p>
            <a:endParaRPr lang="en-IN" sz="4000" b="1" dirty="0"/>
          </a:p>
          <a:p>
            <a:r>
              <a:rPr lang="en-IN" sz="4000" b="1" dirty="0" smtClean="0">
                <a:solidFill>
                  <a:srgbClr val="00B050"/>
                </a:solidFill>
              </a:rPr>
              <a:t>T</a:t>
            </a:r>
            <a:r>
              <a:rPr lang="en-IN" sz="4000" b="1" dirty="0" smtClean="0"/>
              <a:t> – Tree Plantation</a:t>
            </a:r>
          </a:p>
          <a:p>
            <a:endParaRPr lang="en-IN" sz="2400" b="1" dirty="0"/>
          </a:p>
          <a:p>
            <a:r>
              <a:rPr lang="en-IN" sz="4000" b="1" dirty="0">
                <a:solidFill>
                  <a:srgbClr val="00B050"/>
                </a:solidFill>
              </a:rPr>
              <a:t>A</a:t>
            </a:r>
            <a:r>
              <a:rPr lang="en-IN" sz="4000" b="1" dirty="0"/>
              <a:t> – Awareness </a:t>
            </a:r>
          </a:p>
          <a:p>
            <a:endParaRPr lang="en-IN" sz="2800" b="1" dirty="0" smtClean="0"/>
          </a:p>
          <a:p>
            <a:r>
              <a:rPr lang="en-IN" sz="5400" b="1" dirty="0" smtClean="0">
                <a:solidFill>
                  <a:srgbClr val="00B050"/>
                </a:solidFill>
              </a:rPr>
              <a:t>R</a:t>
            </a:r>
            <a:r>
              <a:rPr lang="en-IN" sz="5400" b="1" dirty="0"/>
              <a:t> – </a:t>
            </a:r>
            <a:r>
              <a:rPr lang="en-IN" sz="5400" b="1" i="1" dirty="0">
                <a:solidFill>
                  <a:srgbClr val="00B050"/>
                </a:solidFill>
              </a:rPr>
              <a:t>Renewable </a:t>
            </a:r>
            <a:r>
              <a:rPr lang="en-IN" sz="5400" b="1" i="1" dirty="0" smtClean="0">
                <a:solidFill>
                  <a:srgbClr val="00B050"/>
                </a:solidFill>
              </a:rPr>
              <a:t>Energy</a:t>
            </a:r>
            <a:endParaRPr lang="en-IN" sz="5400" b="1" i="1"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1251807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8758" y="1657885"/>
            <a:ext cx="7751035" cy="4144710"/>
          </a:xfrm>
          <a:prstGeom prst="rect">
            <a:avLst/>
          </a:prstGeom>
          <a:solidFill>
            <a:schemeClr val="tx2">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 name="Title 1"/>
          <p:cNvSpPr>
            <a:spLocks noGrp="1"/>
          </p:cNvSpPr>
          <p:nvPr>
            <p:ph type="title"/>
          </p:nvPr>
        </p:nvSpPr>
        <p:spPr>
          <a:xfrm>
            <a:off x="938758" y="382385"/>
            <a:ext cx="7282296" cy="814026"/>
          </a:xfrm>
        </p:spPr>
        <p:txBody>
          <a:bodyPr>
            <a:normAutofit/>
          </a:bodyPr>
          <a:lstStyle/>
          <a:p>
            <a:r>
              <a:rPr lang="en-IN" sz="4400" dirty="0"/>
              <a:t>What is Renewable Energy?</a:t>
            </a:r>
          </a:p>
        </p:txBody>
      </p:sp>
      <p:sp>
        <p:nvSpPr>
          <p:cNvPr id="3" name="Content Placeholder 2"/>
          <p:cNvSpPr>
            <a:spLocks noGrp="1"/>
          </p:cNvSpPr>
          <p:nvPr>
            <p:ph idx="1"/>
          </p:nvPr>
        </p:nvSpPr>
        <p:spPr>
          <a:xfrm>
            <a:off x="1187200" y="2002472"/>
            <a:ext cx="2215507" cy="3340720"/>
          </a:xfrm>
        </p:spPr>
        <p:txBody>
          <a:bodyPr>
            <a:normAutofit/>
          </a:bodyPr>
          <a:lstStyle/>
          <a:p>
            <a:pPr marL="0" indent="0">
              <a:lnSpc>
                <a:spcPct val="150000"/>
              </a:lnSpc>
              <a:buNone/>
            </a:pPr>
            <a:r>
              <a:rPr lang="en-US" b="1" dirty="0">
                <a:solidFill>
                  <a:schemeClr val="bg1"/>
                </a:solidFill>
              </a:rPr>
              <a:t>Renewable Energy is Energy Generated from Natural Resources such as Sunlight, </a:t>
            </a:r>
            <a:r>
              <a:rPr lang="en-US" b="1" dirty="0" smtClean="0">
                <a:solidFill>
                  <a:schemeClr val="bg1"/>
                </a:solidFill>
              </a:rPr>
              <a:t>Wind, Tides, </a:t>
            </a:r>
            <a:r>
              <a:rPr lang="en-US" b="1" dirty="0" err="1" smtClean="0">
                <a:solidFill>
                  <a:schemeClr val="bg1"/>
                </a:solidFill>
              </a:rPr>
              <a:t>etc</a:t>
            </a:r>
            <a:endParaRPr lang="en-IN" b="1" dirty="0">
              <a:solidFill>
                <a:schemeClr val="bg1"/>
              </a:solidFill>
            </a:endParaRPr>
          </a:p>
        </p:txBody>
      </p:sp>
      <p:sp>
        <p:nvSpPr>
          <p:cNvPr id="8" name="Rectangle 7"/>
          <p:cNvSpPr/>
          <p:nvPr/>
        </p:nvSpPr>
        <p:spPr>
          <a:xfrm>
            <a:off x="4785645" y="1657885"/>
            <a:ext cx="3904148" cy="414471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149" y="2002471"/>
            <a:ext cx="4683963" cy="334072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3020528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3693063" cy="1711335"/>
          </a:xfrm>
        </p:spPr>
        <p:txBody>
          <a:bodyPr>
            <a:noAutofit/>
          </a:bodyPr>
          <a:lstStyle/>
          <a:p>
            <a:r>
              <a:rPr lang="en-IN" sz="4400" dirty="0" smtClean="0"/>
              <a:t>Our focus – </a:t>
            </a:r>
            <a:br>
              <a:rPr lang="en-IN" sz="4400" dirty="0" smtClean="0"/>
            </a:br>
            <a:r>
              <a:rPr lang="en-IN" sz="4400" dirty="0" smtClean="0"/>
              <a:t>solar energy</a:t>
            </a:r>
            <a:endParaRPr lang="en-IN"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30" t="3404" r="3320" b="12790"/>
          <a:stretch/>
        </p:blipFill>
        <p:spPr>
          <a:xfrm flipH="1">
            <a:off x="639915" y="959265"/>
            <a:ext cx="8388660" cy="5212935"/>
          </a:xfrm>
          <a:prstGeom prst="rect">
            <a:avLst/>
          </a:prstGeom>
        </p:spPr>
      </p:pic>
    </p:spTree>
    <p:extLst>
      <p:ext uri="{BB962C8B-B14F-4D97-AF65-F5344CB8AC3E}">
        <p14:creationId xmlns:p14="http://schemas.microsoft.com/office/powerpoint/2010/main" val="2570098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8942" y="1862034"/>
            <a:ext cx="7860851" cy="3966198"/>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8" name="Rectangle 7"/>
          <p:cNvSpPr/>
          <p:nvPr/>
        </p:nvSpPr>
        <p:spPr>
          <a:xfrm>
            <a:off x="4532563" y="2076627"/>
            <a:ext cx="3927774" cy="3478139"/>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marL="285750" indent="-285750">
              <a:spcAft>
                <a:spcPts val="2400"/>
              </a:spcAft>
              <a:buFont typeface="Arial" pitchFamily="34" charset="0"/>
              <a:buChar char="•"/>
            </a:pPr>
            <a:r>
              <a:rPr lang="en-IN" sz="2400" dirty="0" smtClean="0"/>
              <a:t>Abundance of Sunshine availability</a:t>
            </a:r>
          </a:p>
          <a:p>
            <a:pPr marL="285750" indent="-285750">
              <a:spcAft>
                <a:spcPts val="2400"/>
              </a:spcAft>
              <a:buFont typeface="Arial" pitchFamily="34" charset="0"/>
              <a:buChar char="•"/>
            </a:pPr>
            <a:r>
              <a:rPr lang="en-IN" sz="2400" dirty="0" smtClean="0"/>
              <a:t>Reduces Carbon Emission</a:t>
            </a:r>
          </a:p>
          <a:p>
            <a:pPr marL="285750" indent="-285750">
              <a:spcAft>
                <a:spcPts val="2400"/>
              </a:spcAft>
              <a:buFont typeface="Arial" pitchFamily="34" charset="0"/>
              <a:buChar char="•"/>
            </a:pPr>
            <a:r>
              <a:rPr lang="en-IN" sz="2400" dirty="0" smtClean="0"/>
              <a:t>Relatively Economical</a:t>
            </a:r>
          </a:p>
          <a:p>
            <a:pPr marL="285750" indent="-285750">
              <a:spcAft>
                <a:spcPts val="2400"/>
              </a:spcAft>
              <a:buFont typeface="Arial" pitchFamily="34" charset="0"/>
              <a:buChar char="•"/>
            </a:pPr>
            <a:r>
              <a:rPr lang="en-IN" sz="2400" dirty="0" smtClean="0"/>
              <a:t>Non-Hazardous</a:t>
            </a:r>
          </a:p>
        </p:txBody>
      </p:sp>
      <p:sp>
        <p:nvSpPr>
          <p:cNvPr id="2" name="Title 1"/>
          <p:cNvSpPr>
            <a:spLocks noGrp="1"/>
          </p:cNvSpPr>
          <p:nvPr>
            <p:ph type="title"/>
          </p:nvPr>
        </p:nvSpPr>
        <p:spPr>
          <a:xfrm>
            <a:off x="938758" y="382385"/>
            <a:ext cx="7633742" cy="862215"/>
          </a:xfrm>
        </p:spPr>
        <p:txBody>
          <a:bodyPr>
            <a:normAutofit/>
          </a:bodyPr>
          <a:lstStyle/>
          <a:p>
            <a:pPr algn="ctr"/>
            <a:r>
              <a:rPr lang="en-US" sz="4400" dirty="0" smtClean="0"/>
              <a:t>why solar </a:t>
            </a:r>
            <a:r>
              <a:rPr lang="en-US" sz="4400" dirty="0"/>
              <a:t>Energy</a:t>
            </a:r>
            <a:endParaRPr lang="en-IN" sz="4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398" y="2076627"/>
            <a:ext cx="3478139" cy="347813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2835065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779843"/>
          </a:xfrm>
        </p:spPr>
        <p:txBody>
          <a:bodyPr>
            <a:normAutofit/>
          </a:bodyPr>
          <a:lstStyle/>
          <a:p>
            <a:pPr algn="ctr"/>
            <a:r>
              <a:rPr lang="en-IN" sz="4400" dirty="0" smtClean="0"/>
              <a:t>Where solar energy</a:t>
            </a:r>
            <a:endParaRPr lang="en-IN"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3" name="Content Placeholder 2"/>
          <p:cNvSpPr>
            <a:spLocks noGrp="1"/>
          </p:cNvSpPr>
          <p:nvPr>
            <p:ph idx="1"/>
          </p:nvPr>
        </p:nvSpPr>
        <p:spPr>
          <a:xfrm>
            <a:off x="4755629" y="2262968"/>
            <a:ext cx="3423956" cy="3095245"/>
          </a:xfrm>
        </p:spPr>
        <p:txBody>
          <a:bodyPr>
            <a:noAutofit/>
          </a:bodyPr>
          <a:lstStyle/>
          <a:p>
            <a:pPr>
              <a:spcBef>
                <a:spcPts val="0"/>
              </a:spcBef>
              <a:spcAft>
                <a:spcPts val="2400"/>
              </a:spcAft>
            </a:pPr>
            <a:r>
              <a:rPr lang="en-US" sz="2800" dirty="0" smtClean="0"/>
              <a:t>Light up village household without electricity</a:t>
            </a:r>
          </a:p>
          <a:p>
            <a:pPr>
              <a:spcBef>
                <a:spcPts val="0"/>
              </a:spcBef>
              <a:spcAft>
                <a:spcPts val="2400"/>
              </a:spcAft>
            </a:pPr>
            <a:r>
              <a:rPr lang="en-US" sz="2800" dirty="0" smtClean="0"/>
              <a:t>Light up Slums</a:t>
            </a:r>
          </a:p>
          <a:p>
            <a:pPr>
              <a:spcBef>
                <a:spcPts val="0"/>
              </a:spcBef>
              <a:spcAft>
                <a:spcPts val="2400"/>
              </a:spcAft>
            </a:pPr>
            <a:r>
              <a:rPr lang="en-US" sz="2800" dirty="0"/>
              <a:t>Rural Schools</a:t>
            </a:r>
          </a:p>
          <a:p>
            <a:pPr>
              <a:spcBef>
                <a:spcPts val="0"/>
              </a:spcBef>
              <a:spcAft>
                <a:spcPts val="2400"/>
              </a:spcAft>
            </a:pPr>
            <a:endParaRPr lang="en-US" sz="2800" dirty="0" smtClean="0"/>
          </a:p>
          <a:p>
            <a:pPr>
              <a:spcBef>
                <a:spcPts val="0"/>
              </a:spcBef>
              <a:spcAft>
                <a:spcPts val="2400"/>
              </a:spcAft>
            </a:pP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2749" y="1106680"/>
            <a:ext cx="3666144" cy="5823959"/>
          </a:xfrm>
          <a:prstGeom prst="rect">
            <a:avLst/>
          </a:prstGeom>
        </p:spPr>
      </p:pic>
    </p:spTree>
    <p:extLst>
      <p:ext uri="{BB962C8B-B14F-4D97-AF65-F5344CB8AC3E}">
        <p14:creationId xmlns:p14="http://schemas.microsoft.com/office/powerpoint/2010/main" val="2118341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8942" y="1862034"/>
            <a:ext cx="7860851" cy="3966198"/>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7" name="Rectangle 6"/>
          <p:cNvSpPr/>
          <p:nvPr/>
        </p:nvSpPr>
        <p:spPr>
          <a:xfrm>
            <a:off x="1084334" y="2076627"/>
            <a:ext cx="3927774" cy="3478139"/>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marL="342900" indent="-342900">
              <a:spcBef>
                <a:spcPts val="0"/>
              </a:spcBef>
              <a:spcAft>
                <a:spcPts val="2400"/>
              </a:spcAft>
              <a:buFont typeface="Arial" panose="020B0604020202020204" pitchFamily="34" charset="0"/>
              <a:buChar char="•"/>
            </a:pPr>
            <a:r>
              <a:rPr lang="en-US" sz="2400" dirty="0"/>
              <a:t>Promote Solar Energy in the remote areas</a:t>
            </a:r>
          </a:p>
          <a:p>
            <a:pPr marL="342900" indent="-342900">
              <a:spcBef>
                <a:spcPts val="0"/>
              </a:spcBef>
              <a:spcAft>
                <a:spcPts val="2400"/>
              </a:spcAft>
              <a:buFont typeface="Arial" panose="020B0604020202020204" pitchFamily="34" charset="0"/>
              <a:buChar char="•"/>
            </a:pPr>
            <a:r>
              <a:rPr lang="en-US" sz="2400" dirty="0"/>
              <a:t>Cost for a Portable Solar Lantern with built-in Charging Point – </a:t>
            </a:r>
            <a:r>
              <a:rPr lang="en-US" sz="2400" dirty="0" err="1"/>
              <a:t>Rs</a:t>
            </a:r>
            <a:r>
              <a:rPr lang="en-US" sz="2400" dirty="0"/>
              <a:t>. 1,000</a:t>
            </a:r>
            <a:endParaRPr lang="en-IN" sz="2400" dirty="0"/>
          </a:p>
          <a:p>
            <a:pPr marL="342900" indent="-342900">
              <a:spcBef>
                <a:spcPts val="0"/>
              </a:spcBef>
              <a:spcAft>
                <a:spcPts val="2400"/>
              </a:spcAft>
              <a:buFont typeface="Arial" panose="020B0604020202020204" pitchFamily="34" charset="0"/>
              <a:buChar char="•"/>
            </a:pPr>
            <a:r>
              <a:rPr lang="en-US" sz="2400" dirty="0"/>
              <a:t>Avail Government Subsidies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530" y="2076627"/>
            <a:ext cx="3478139" cy="347813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938758" y="382385"/>
            <a:ext cx="7633742" cy="779843"/>
          </a:xfrm>
        </p:spPr>
        <p:txBody>
          <a:bodyPr>
            <a:normAutofit/>
          </a:bodyPr>
          <a:lstStyle/>
          <a:p>
            <a:r>
              <a:rPr lang="en-IN" sz="4400" dirty="0" smtClean="0"/>
              <a:t>Cost - solar energy</a:t>
            </a:r>
            <a:endParaRPr lang="en-IN"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2290469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8758" y="1956987"/>
            <a:ext cx="7751035" cy="3546505"/>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 name="Title 1"/>
          <p:cNvSpPr>
            <a:spLocks noGrp="1"/>
          </p:cNvSpPr>
          <p:nvPr>
            <p:ph type="title"/>
          </p:nvPr>
        </p:nvSpPr>
        <p:spPr>
          <a:xfrm>
            <a:off x="938758" y="382385"/>
            <a:ext cx="7396354" cy="1492132"/>
          </a:xfrm>
        </p:spPr>
        <p:txBody>
          <a:bodyPr>
            <a:normAutofit/>
          </a:bodyPr>
          <a:lstStyle/>
          <a:p>
            <a:pPr algn="ctr"/>
            <a:r>
              <a:rPr lang="en-IN" sz="4400" dirty="0" smtClean="0"/>
              <a:t>What clubs can do</a:t>
            </a:r>
            <a:endParaRPr lang="en-IN" sz="4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4" name="Content Placeholder 3"/>
          <p:cNvSpPr>
            <a:spLocks noGrp="1"/>
          </p:cNvSpPr>
          <p:nvPr>
            <p:ph idx="1"/>
          </p:nvPr>
        </p:nvSpPr>
        <p:spPr>
          <a:xfrm>
            <a:off x="4838984" y="1956987"/>
            <a:ext cx="3733232" cy="3546505"/>
          </a:xfrm>
        </p:spPr>
        <p:txBody>
          <a:bodyPr anchor="ctr">
            <a:noAutofit/>
          </a:bodyPr>
          <a:lstStyle/>
          <a:p>
            <a:pPr>
              <a:spcBef>
                <a:spcPts val="0"/>
              </a:spcBef>
              <a:spcAft>
                <a:spcPts val="2400"/>
              </a:spcAft>
            </a:pPr>
            <a:r>
              <a:rPr lang="en-US" sz="2400" dirty="0"/>
              <a:t>Identify the areas where Solar Panels are required and act accordingly</a:t>
            </a:r>
          </a:p>
          <a:p>
            <a:pPr>
              <a:spcBef>
                <a:spcPts val="0"/>
              </a:spcBef>
              <a:spcAft>
                <a:spcPts val="2400"/>
              </a:spcAft>
            </a:pPr>
            <a:r>
              <a:rPr lang="en-US" sz="2400" dirty="0"/>
              <a:t>Identify States which are supporting Solar Energy and those who are not and act </a:t>
            </a:r>
            <a:r>
              <a:rPr lang="en-US" sz="2400" dirty="0" smtClean="0"/>
              <a:t>accordingly</a:t>
            </a:r>
            <a:endParaRPr lang="en-IN" sz="24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359" r="3739"/>
          <a:stretch/>
        </p:blipFill>
        <p:spPr>
          <a:xfrm>
            <a:off x="938758" y="1956986"/>
            <a:ext cx="3761429" cy="3546505"/>
          </a:xfrm>
          <a:prstGeom prst="rect">
            <a:avLst/>
          </a:prstGeom>
        </p:spPr>
      </p:pic>
    </p:spTree>
    <p:extLst>
      <p:ext uri="{BB962C8B-B14F-4D97-AF65-F5344CB8AC3E}">
        <p14:creationId xmlns:p14="http://schemas.microsoft.com/office/powerpoint/2010/main" val="30460197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1500" cap="all" spc="150" dirty="0">
                <a:solidFill>
                  <a:schemeClr val="tx2"/>
                </a:solidFill>
                <a:latin typeface="+mj-lt"/>
                <a:ea typeface="+mj-ea"/>
                <a:cs typeface="+mj-cs"/>
              </a:rPr>
              <a:t>Thank you</a:t>
            </a:r>
          </a:p>
        </p:txBody>
      </p:sp>
    </p:spTree>
    <p:extLst>
      <p:ext uri="{BB962C8B-B14F-4D97-AF65-F5344CB8AC3E}">
        <p14:creationId xmlns:p14="http://schemas.microsoft.com/office/powerpoint/2010/main" val="3588912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73675" y="178325"/>
            <a:ext cx="6117675" cy="1488550"/>
          </a:xfrm>
          <a:prstGeom prst="rect">
            <a:avLst/>
          </a:prstGeom>
        </p:spPr>
        <p:txBody>
          <a:bodyPr spcFirstLastPara="1" vert="horz" wrap="square" lIns="91425" tIns="91425" rIns="91425" bIns="91425" rtlCol="0" anchor="t" anchorCtr="0">
            <a:noAutofit/>
          </a:bodyPr>
          <a:lstStyle/>
          <a:p>
            <a:pPr>
              <a:lnSpc>
                <a:spcPct val="115000"/>
              </a:lnSpc>
              <a:buSzPts val="1100"/>
            </a:pPr>
            <a:r>
              <a:rPr lang="en-GB" sz="4000" dirty="0" smtClean="0"/>
              <a:t>Waste – facts:</a:t>
            </a:r>
            <a:endParaRPr sz="7200" dirty="0"/>
          </a:p>
        </p:txBody>
      </p:sp>
      <p:sp>
        <p:nvSpPr>
          <p:cNvPr id="67" name="Google Shape;67;p15"/>
          <p:cNvSpPr txBox="1">
            <a:spLocks noGrp="1"/>
          </p:cNvSpPr>
          <p:nvPr>
            <p:ph type="body" idx="1"/>
          </p:nvPr>
        </p:nvSpPr>
        <p:spPr>
          <a:xfrm>
            <a:off x="838200" y="1164475"/>
            <a:ext cx="7682997" cy="4918825"/>
          </a:xfrm>
          <a:prstGeom prst="rect">
            <a:avLst/>
          </a:prstGeom>
        </p:spPr>
        <p:txBody>
          <a:bodyPr spcFirstLastPara="1" vert="horz" wrap="square" lIns="91425" tIns="91425" rIns="91425" bIns="91425" rtlCol="0" anchor="t" anchorCtr="0">
            <a:noAutofit/>
          </a:bodyPr>
          <a:lstStyle/>
          <a:p>
            <a:pPr indent="-317492" algn="just">
              <a:spcAft>
                <a:spcPts val="1800"/>
              </a:spcAft>
              <a:buClr>
                <a:schemeClr val="dk1"/>
              </a:buClr>
              <a:buSzPts val="1400"/>
              <a:buAutoNum type="arabicPeriod"/>
              <a:tabLst>
                <a:tab pos="1882775" algn="l"/>
                <a:tab pos="2508250" algn="l"/>
                <a:tab pos="2689225" algn="l"/>
              </a:tabLst>
            </a:pPr>
            <a:r>
              <a:rPr lang="en-GB" sz="1400" b="1" dirty="0" smtClean="0">
                <a:solidFill>
                  <a:schemeClr val="dk1"/>
                </a:solidFill>
              </a:rPr>
              <a:t>Biodegradable	51</a:t>
            </a:r>
            <a:r>
              <a:rPr lang="en-GB" sz="1400" b="1" dirty="0">
                <a:solidFill>
                  <a:schemeClr val="dk1"/>
                </a:solidFill>
              </a:rPr>
              <a:t>% </a:t>
            </a:r>
            <a:r>
              <a:rPr lang="en-GB" sz="1400" dirty="0" smtClean="0">
                <a:solidFill>
                  <a:schemeClr val="dk1"/>
                </a:solidFill>
              </a:rPr>
              <a:t>	: 	Kitchen waste, green </a:t>
            </a:r>
            <a:r>
              <a:rPr lang="en-GB" sz="1400" dirty="0">
                <a:solidFill>
                  <a:schemeClr val="dk1"/>
                </a:solidFill>
              </a:rPr>
              <a:t>waste </a:t>
            </a:r>
            <a:r>
              <a:rPr lang="en-GB" sz="1400" dirty="0" smtClean="0">
                <a:solidFill>
                  <a:schemeClr val="dk1"/>
                </a:solidFill>
              </a:rPr>
              <a:t>and paper waste : </a:t>
            </a:r>
            <a:r>
              <a:rPr lang="en-GB" sz="1400" b="1" dirty="0" smtClean="0">
                <a:solidFill>
                  <a:schemeClr val="dk1"/>
                </a:solidFill>
              </a:rPr>
              <a:t>compost</a:t>
            </a:r>
            <a:endParaRPr sz="1400" b="1" dirty="0">
              <a:solidFill>
                <a:schemeClr val="dk1"/>
              </a:solidFill>
            </a:endParaRPr>
          </a:p>
          <a:p>
            <a:pPr indent="-317492">
              <a:spcAft>
                <a:spcPts val="1800"/>
              </a:spcAft>
              <a:buClr>
                <a:schemeClr val="dk1"/>
              </a:buClr>
              <a:buSzPts val="1400"/>
              <a:buAutoNum type="arabicPeriod"/>
              <a:tabLst>
                <a:tab pos="1882775" algn="l"/>
                <a:tab pos="2508250" algn="l"/>
                <a:tab pos="2689225" algn="l"/>
              </a:tabLst>
            </a:pPr>
            <a:r>
              <a:rPr lang="en-GB" sz="1400" b="1" dirty="0" smtClean="0">
                <a:solidFill>
                  <a:schemeClr val="dk1"/>
                </a:solidFill>
              </a:rPr>
              <a:t>Recyclable	17.5</a:t>
            </a:r>
            <a:r>
              <a:rPr lang="en-GB" sz="1400" b="1" dirty="0">
                <a:solidFill>
                  <a:schemeClr val="dk1"/>
                </a:solidFill>
              </a:rPr>
              <a:t>% </a:t>
            </a:r>
            <a:r>
              <a:rPr lang="en-GB" sz="1400" dirty="0" smtClean="0">
                <a:solidFill>
                  <a:schemeClr val="dk1"/>
                </a:solidFill>
              </a:rPr>
              <a:t>	: 	Polyethylene </a:t>
            </a:r>
            <a:r>
              <a:rPr lang="en-GB" sz="1400" dirty="0">
                <a:solidFill>
                  <a:schemeClr val="dk1"/>
                </a:solidFill>
              </a:rPr>
              <a:t>: road construction and fuels</a:t>
            </a:r>
            <a:br>
              <a:rPr lang="en-GB" sz="1400" dirty="0">
                <a:solidFill>
                  <a:schemeClr val="dk1"/>
                </a:solidFill>
              </a:rPr>
            </a:br>
            <a:r>
              <a:rPr lang="en-GB" sz="1400" dirty="0">
                <a:solidFill>
                  <a:schemeClr val="dk1"/>
                </a:solidFill>
              </a:rPr>
              <a:t>                        </a:t>
            </a:r>
            <a:r>
              <a:rPr lang="en-GB" sz="1400" dirty="0" smtClean="0">
                <a:solidFill>
                  <a:schemeClr val="dk1"/>
                </a:solidFill>
              </a:rPr>
              <a:t>		: 	Tin</a:t>
            </a:r>
            <a:r>
              <a:rPr lang="en-GB" sz="1400" dirty="0">
                <a:solidFill>
                  <a:schemeClr val="dk1"/>
                </a:solidFill>
              </a:rPr>
              <a:t>, glass, bottles cans, plastics : </a:t>
            </a:r>
            <a:r>
              <a:rPr lang="en-GB" sz="1400" b="1" dirty="0">
                <a:solidFill>
                  <a:schemeClr val="dk1"/>
                </a:solidFill>
              </a:rPr>
              <a:t>Recycled </a:t>
            </a:r>
            <a:r>
              <a:rPr lang="en-GB" sz="1400" b="1" dirty="0" smtClean="0">
                <a:solidFill>
                  <a:schemeClr val="dk1"/>
                </a:solidFill>
              </a:rPr>
              <a:t>products</a:t>
            </a:r>
            <a:endParaRPr sz="1400" b="1" dirty="0">
              <a:solidFill>
                <a:schemeClr val="dk1"/>
              </a:solidFill>
            </a:endParaRPr>
          </a:p>
          <a:p>
            <a:pPr indent="-317492" algn="just">
              <a:spcAft>
                <a:spcPts val="1800"/>
              </a:spcAft>
              <a:buClr>
                <a:schemeClr val="dk1"/>
              </a:buClr>
              <a:buSzPts val="1400"/>
              <a:buAutoNum type="arabicPeriod"/>
              <a:tabLst>
                <a:tab pos="1882775" algn="l"/>
                <a:tab pos="2508250" algn="l"/>
                <a:tab pos="2689225" algn="l"/>
              </a:tabLst>
            </a:pPr>
            <a:r>
              <a:rPr lang="en-GB" sz="1400" b="1" dirty="0">
                <a:solidFill>
                  <a:schemeClr val="dk1"/>
                </a:solidFill>
              </a:rPr>
              <a:t>Inert </a:t>
            </a:r>
            <a:r>
              <a:rPr lang="en-GB" sz="1400" b="1" dirty="0" smtClean="0">
                <a:solidFill>
                  <a:schemeClr val="dk1"/>
                </a:solidFill>
              </a:rPr>
              <a:t>materials	31</a:t>
            </a:r>
            <a:r>
              <a:rPr lang="en-GB" sz="1400" b="1" dirty="0">
                <a:solidFill>
                  <a:schemeClr val="dk1"/>
                </a:solidFill>
              </a:rPr>
              <a:t>% </a:t>
            </a:r>
            <a:r>
              <a:rPr lang="en-GB" sz="1400" dirty="0" smtClean="0">
                <a:solidFill>
                  <a:schemeClr val="dk1"/>
                </a:solidFill>
              </a:rPr>
              <a:t>	: 	Dirt </a:t>
            </a:r>
            <a:r>
              <a:rPr lang="en-GB" sz="1400" dirty="0">
                <a:solidFill>
                  <a:schemeClr val="dk1"/>
                </a:solidFill>
              </a:rPr>
              <a:t>debris and </a:t>
            </a:r>
            <a:r>
              <a:rPr lang="en-GB" sz="1400" dirty="0" smtClean="0">
                <a:solidFill>
                  <a:schemeClr val="dk1"/>
                </a:solidFill>
              </a:rPr>
              <a:t>Construction &amp; Demolition </a:t>
            </a:r>
            <a:r>
              <a:rPr lang="en-GB" sz="1400" dirty="0">
                <a:solidFill>
                  <a:schemeClr val="dk1"/>
                </a:solidFill>
              </a:rPr>
              <a:t>: </a:t>
            </a:r>
            <a:r>
              <a:rPr lang="en-GB" sz="1400" b="1" dirty="0">
                <a:solidFill>
                  <a:schemeClr val="dk1"/>
                </a:solidFill>
              </a:rPr>
              <a:t>Building </a:t>
            </a:r>
            <a:r>
              <a:rPr lang="en-GB" sz="1400" b="1" dirty="0" smtClean="0">
                <a:solidFill>
                  <a:schemeClr val="dk1"/>
                </a:solidFill>
              </a:rPr>
              <a:t>materials</a:t>
            </a:r>
            <a:endParaRPr sz="1400" b="1" dirty="0">
              <a:solidFill>
                <a:schemeClr val="dk1"/>
              </a:solidFill>
            </a:endParaRPr>
          </a:p>
          <a:p>
            <a:pPr lvl="1" algn="just">
              <a:spcBef>
                <a:spcPts val="0"/>
              </a:spcBef>
              <a:spcAft>
                <a:spcPts val="1800"/>
              </a:spcAft>
              <a:buClr>
                <a:schemeClr val="dk1"/>
              </a:buClr>
              <a:buFont typeface="Gill Sans MT" panose="020B0502020104020203" pitchFamily="34" charset="0"/>
              <a:buAutoNum type="alphaLcPeriod"/>
              <a:tabLst>
                <a:tab pos="1790700" algn="l"/>
                <a:tab pos="2514600" algn="l"/>
              </a:tabLst>
            </a:pPr>
            <a:r>
              <a:rPr lang="en-IN" sz="1600" dirty="0">
                <a:solidFill>
                  <a:schemeClr val="dk1"/>
                </a:solidFill>
              </a:rPr>
              <a:t>Composite waste : Clothing, tetra packs, plastics, toys </a:t>
            </a:r>
            <a:r>
              <a:rPr lang="en-IN" sz="1600" dirty="0" err="1">
                <a:solidFill>
                  <a:schemeClr val="dk1"/>
                </a:solidFill>
              </a:rPr>
              <a:t>etc</a:t>
            </a:r>
            <a:r>
              <a:rPr lang="en-IN" sz="1600" dirty="0">
                <a:solidFill>
                  <a:schemeClr val="dk1"/>
                </a:solidFill>
              </a:rPr>
              <a:t>; Recycled products or burning in thermal plants and residual derived fuel.</a:t>
            </a:r>
          </a:p>
          <a:p>
            <a:pPr lvl="1" algn="just">
              <a:spcBef>
                <a:spcPts val="0"/>
              </a:spcBef>
              <a:spcAft>
                <a:spcPts val="1800"/>
              </a:spcAft>
              <a:buClr>
                <a:schemeClr val="dk1"/>
              </a:buClr>
              <a:buAutoNum type="alphaLcPeriod"/>
              <a:tabLst>
                <a:tab pos="1790700" algn="l"/>
                <a:tab pos="2514600" algn="l"/>
              </a:tabLst>
            </a:pPr>
            <a:r>
              <a:rPr lang="en-GB" sz="1600" dirty="0" smtClean="0">
                <a:solidFill>
                  <a:schemeClr val="dk1"/>
                </a:solidFill>
              </a:rPr>
              <a:t>Remaining </a:t>
            </a:r>
            <a:r>
              <a:rPr lang="en-GB" sz="1600" dirty="0">
                <a:solidFill>
                  <a:schemeClr val="dk1"/>
                </a:solidFill>
              </a:rPr>
              <a:t>soil and sand for roads and other </a:t>
            </a:r>
            <a:r>
              <a:rPr lang="en-GB" sz="1600" dirty="0" smtClean="0">
                <a:solidFill>
                  <a:schemeClr val="dk1"/>
                </a:solidFill>
              </a:rPr>
              <a:t>construction </a:t>
            </a:r>
            <a:r>
              <a:rPr lang="en-GB" sz="1600" dirty="0">
                <a:solidFill>
                  <a:schemeClr val="dk1"/>
                </a:solidFill>
              </a:rPr>
              <a:t>works</a:t>
            </a:r>
            <a:r>
              <a:rPr lang="en-GB" sz="1600" dirty="0" smtClean="0">
                <a:solidFill>
                  <a:schemeClr val="dk1"/>
                </a:solidFill>
              </a:rPr>
              <a:t>.</a:t>
            </a:r>
          </a:p>
          <a:p>
            <a:pPr lvl="1" algn="just">
              <a:spcBef>
                <a:spcPts val="0"/>
              </a:spcBef>
              <a:spcAft>
                <a:spcPts val="1800"/>
              </a:spcAft>
              <a:buClr>
                <a:schemeClr val="dk1"/>
              </a:buClr>
              <a:buFont typeface="Gill Sans MT" panose="020B0502020104020203" pitchFamily="34" charset="0"/>
              <a:buAutoNum type="alphaLcPeriod"/>
              <a:tabLst>
                <a:tab pos="1790700" algn="l"/>
                <a:tab pos="2514600" algn="l"/>
              </a:tabLst>
            </a:pPr>
            <a:r>
              <a:rPr lang="en-US" sz="1600" dirty="0" smtClean="0">
                <a:solidFill>
                  <a:schemeClr val="dk1"/>
                </a:solidFill>
              </a:rPr>
              <a:t>Medical </a:t>
            </a:r>
            <a:r>
              <a:rPr lang="en-US" sz="1600" dirty="0">
                <a:solidFill>
                  <a:schemeClr val="dk1"/>
                </a:solidFill>
              </a:rPr>
              <a:t>and hazardous  waste : e waste, chemicals, paints, pesticides, batteries </a:t>
            </a:r>
            <a:r>
              <a:rPr lang="en-US" sz="1600" dirty="0" err="1">
                <a:solidFill>
                  <a:schemeClr val="dk1"/>
                </a:solidFill>
              </a:rPr>
              <a:t>etc</a:t>
            </a:r>
            <a:r>
              <a:rPr lang="en-US" sz="1600" dirty="0">
                <a:solidFill>
                  <a:schemeClr val="dk1"/>
                </a:solidFill>
              </a:rPr>
              <a:t> :  special scientific treatment for recycling and disposal Is required.</a:t>
            </a:r>
          </a:p>
          <a:p>
            <a:pPr lvl="1" algn="just">
              <a:spcBef>
                <a:spcPts val="0"/>
              </a:spcBef>
              <a:spcAft>
                <a:spcPts val="1800"/>
              </a:spcAft>
              <a:buClr>
                <a:schemeClr val="dk1"/>
              </a:buClr>
              <a:buFont typeface="Gill Sans MT" panose="020B0502020104020203" pitchFamily="34" charset="0"/>
              <a:buAutoNum type="alphaLcPeriod"/>
              <a:tabLst>
                <a:tab pos="1790700" algn="l"/>
                <a:tab pos="2514600" algn="l"/>
              </a:tabLst>
            </a:pPr>
            <a:endParaRPr lang="en-IN" sz="1600" dirty="0" smtClean="0">
              <a:solidFill>
                <a:schemeClr val="dk1"/>
              </a:solidFill>
            </a:endParaRPr>
          </a:p>
          <a:p>
            <a:pPr lvl="1" algn="just">
              <a:spcBef>
                <a:spcPts val="0"/>
              </a:spcBef>
              <a:spcAft>
                <a:spcPts val="1800"/>
              </a:spcAft>
              <a:buClr>
                <a:schemeClr val="dk1"/>
              </a:buClr>
              <a:buAutoNum type="alphaLcPeriod"/>
              <a:tabLst>
                <a:tab pos="1790700" algn="l"/>
                <a:tab pos="2514600" algn="l"/>
              </a:tabLst>
            </a:pPr>
            <a:endParaRPr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191885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095815"/>
            <a:ext cx="7950548" cy="763600"/>
          </a:xfrm>
        </p:spPr>
        <p:txBody>
          <a:bodyPr/>
          <a:lstStyle/>
          <a:p>
            <a:r>
              <a:rPr lang="en-IN" sz="2800" dirty="0" smtClean="0"/>
              <a:t>WHAT Clubs can do</a:t>
            </a:r>
            <a:endParaRPr lang="en-IN" sz="2800" dirty="0"/>
          </a:p>
        </p:txBody>
      </p:sp>
      <p:sp>
        <p:nvSpPr>
          <p:cNvPr id="3" name="Text Placeholder 2"/>
          <p:cNvSpPr>
            <a:spLocks noGrp="1"/>
          </p:cNvSpPr>
          <p:nvPr>
            <p:ph type="body" idx="1"/>
          </p:nvPr>
        </p:nvSpPr>
        <p:spPr>
          <a:xfrm>
            <a:off x="2316860" y="2387029"/>
            <a:ext cx="5519634" cy="2338796"/>
          </a:xfrm>
        </p:spPr>
        <p:txBody>
          <a:bodyPr/>
          <a:lstStyle/>
          <a:p>
            <a:pPr marL="315913" indent="-315913" algn="just">
              <a:spcAft>
                <a:spcPts val="3000"/>
              </a:spcAft>
              <a:buClr>
                <a:schemeClr val="dk1"/>
              </a:buClr>
              <a:buSzPts val="1400"/>
            </a:pPr>
            <a:r>
              <a:rPr lang="en-IN" sz="2400" dirty="0">
                <a:solidFill>
                  <a:schemeClr val="dk1"/>
                </a:solidFill>
              </a:rPr>
              <a:t>Segregation of  Waste at Source </a:t>
            </a:r>
          </a:p>
          <a:p>
            <a:pPr marL="315913" indent="-315913" algn="just">
              <a:spcAft>
                <a:spcPts val="3000"/>
              </a:spcAft>
              <a:buClr>
                <a:schemeClr val="dk1"/>
              </a:buClr>
              <a:buSzPts val="1400"/>
            </a:pPr>
            <a:r>
              <a:rPr lang="en-IN" sz="2400" dirty="0">
                <a:solidFill>
                  <a:schemeClr val="dk1"/>
                </a:solidFill>
              </a:rPr>
              <a:t>Use Organic Waste to make </a:t>
            </a:r>
            <a:r>
              <a:rPr lang="en-IN" sz="2400" dirty="0" smtClean="0">
                <a:solidFill>
                  <a:schemeClr val="dk1"/>
                </a:solidFill>
              </a:rPr>
              <a:t>Compost</a:t>
            </a:r>
            <a:endParaRPr lang="en-IN" sz="2400" dirty="0">
              <a:solidFill>
                <a:schemeClr val="dk1"/>
              </a:solidFill>
            </a:endParaRPr>
          </a:p>
          <a:p>
            <a:pPr marL="315913" indent="-315913" algn="just">
              <a:spcAft>
                <a:spcPts val="3000"/>
              </a:spcAft>
              <a:buClr>
                <a:schemeClr val="dk1"/>
              </a:buClr>
              <a:buSzPts val="1400"/>
            </a:pPr>
            <a:r>
              <a:rPr lang="en-IN" sz="2400" dirty="0">
                <a:solidFill>
                  <a:schemeClr val="dk1"/>
                </a:solidFill>
              </a:rPr>
              <a:t>Say No to </a:t>
            </a:r>
            <a:r>
              <a:rPr lang="en-IN" sz="2400" dirty="0" smtClean="0">
                <a:solidFill>
                  <a:schemeClr val="dk1"/>
                </a:solidFill>
              </a:rPr>
              <a:t>Plastic</a:t>
            </a:r>
            <a:endParaRPr lang="en-IN" sz="2400" dirty="0">
              <a:solidFill>
                <a:schemeClr val="dk1"/>
              </a:solidFill>
            </a:endParaRPr>
          </a:p>
        </p:txBody>
      </p:sp>
      <p:sp>
        <p:nvSpPr>
          <p:cNvPr id="4" name="TextBox 3"/>
          <p:cNvSpPr txBox="1"/>
          <p:nvPr/>
        </p:nvSpPr>
        <p:spPr>
          <a:xfrm>
            <a:off x="736600" y="415564"/>
            <a:ext cx="8153400" cy="680251"/>
          </a:xfrm>
          <a:prstGeom prst="rect">
            <a:avLst/>
          </a:prstGeom>
          <a:noFill/>
        </p:spPr>
        <p:txBody>
          <a:bodyPr wrap="square" rtlCol="0">
            <a:spAutoFit/>
          </a:bodyPr>
          <a:lstStyle/>
          <a:p>
            <a:pPr defTabSz="685800">
              <a:lnSpc>
                <a:spcPct val="115000"/>
              </a:lnSpc>
              <a:buSzPts val="1100"/>
            </a:pPr>
            <a:r>
              <a:rPr lang="en-IN" sz="3600" cap="all" spc="150" dirty="0">
                <a:solidFill>
                  <a:schemeClr val="tx2"/>
                </a:solidFill>
                <a:latin typeface="+mj-lt"/>
                <a:ea typeface="+mj-ea"/>
                <a:cs typeface="+mj-cs"/>
              </a:rPr>
              <a:t>SOLID WASTE MANAGEMENT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Tree>
    <p:extLst>
      <p:ext uri="{BB962C8B-B14F-4D97-AF65-F5344CB8AC3E}">
        <p14:creationId xmlns:p14="http://schemas.microsoft.com/office/powerpoint/2010/main" val="501405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931492" y="454550"/>
            <a:ext cx="7907708" cy="690586"/>
          </a:xfrm>
          <a:prstGeom prst="rect">
            <a:avLst/>
          </a:prstGeom>
        </p:spPr>
        <p:txBody>
          <a:bodyPr spcFirstLastPara="1" vert="horz" wrap="square" lIns="91425" tIns="91425" rIns="91425" bIns="91425" rtlCol="0" anchor="t" anchorCtr="0">
            <a:noAutofit/>
          </a:bodyPr>
          <a:lstStyle/>
          <a:p>
            <a:pPr>
              <a:lnSpc>
                <a:spcPct val="115000"/>
              </a:lnSpc>
              <a:buSzPts val="1100"/>
            </a:pPr>
            <a:r>
              <a:rPr lang="en-GB" sz="4000" dirty="0" smtClean="0"/>
              <a:t>Segregation of waste :</a:t>
            </a:r>
            <a:endParaRPr sz="4000" dirty="0"/>
          </a:p>
        </p:txBody>
      </p:sp>
      <p:sp>
        <p:nvSpPr>
          <p:cNvPr id="73" name="Google Shape;73;p16"/>
          <p:cNvSpPr txBox="1">
            <a:spLocks noGrp="1"/>
          </p:cNvSpPr>
          <p:nvPr>
            <p:ph type="body" idx="1"/>
          </p:nvPr>
        </p:nvSpPr>
        <p:spPr>
          <a:xfrm>
            <a:off x="2340524" y="2042322"/>
            <a:ext cx="6367639" cy="3358619"/>
          </a:xfrm>
          <a:prstGeom prst="rect">
            <a:avLst/>
          </a:prstGeom>
        </p:spPr>
        <p:txBody>
          <a:bodyPr spcFirstLastPara="1" vert="horz" wrap="square" lIns="91425" tIns="91425" rIns="91425" bIns="91425" rtlCol="0" anchor="t" anchorCtr="0">
            <a:noAutofit/>
          </a:bodyPr>
          <a:lstStyle/>
          <a:p>
            <a:pPr indent="-317492">
              <a:spcAft>
                <a:spcPts val="3000"/>
              </a:spcAft>
              <a:buClr>
                <a:schemeClr val="dk1"/>
              </a:buClr>
              <a:buSzPts val="1400"/>
            </a:pPr>
            <a:r>
              <a:rPr lang="en-GB" sz="2400" dirty="0" smtClean="0">
                <a:solidFill>
                  <a:schemeClr val="dk1"/>
                </a:solidFill>
              </a:rPr>
              <a:t>The </a:t>
            </a:r>
            <a:r>
              <a:rPr lang="en-GB" sz="2400" dirty="0">
                <a:solidFill>
                  <a:schemeClr val="dk1"/>
                </a:solidFill>
              </a:rPr>
              <a:t>segregation of waste at source is the basic need for proper waste </a:t>
            </a:r>
            <a:r>
              <a:rPr lang="en-GB" sz="2400" dirty="0" smtClean="0">
                <a:solidFill>
                  <a:schemeClr val="dk1"/>
                </a:solidFill>
              </a:rPr>
              <a:t>management.</a:t>
            </a:r>
          </a:p>
          <a:p>
            <a:pPr indent="-317492">
              <a:spcAft>
                <a:spcPts val="3000"/>
              </a:spcAft>
              <a:buClr>
                <a:schemeClr val="dk1"/>
              </a:buClr>
              <a:buSzPts val="1400"/>
            </a:pPr>
            <a:r>
              <a:rPr lang="en-GB" sz="2400" dirty="0" smtClean="0">
                <a:solidFill>
                  <a:schemeClr val="dk1"/>
                </a:solidFill>
              </a:rPr>
              <a:t>Clubs can help households in urban &amp; rural areas to segregate &amp; manage waste locally</a:t>
            </a:r>
            <a:r>
              <a:rPr lang="en-GB" sz="2400" dirty="0">
                <a:solidFill>
                  <a:schemeClr val="dk1"/>
                </a:solidFill>
              </a:rPr>
              <a:t>.</a:t>
            </a:r>
          </a:p>
          <a:p>
            <a:pPr indent="-317492">
              <a:spcAft>
                <a:spcPts val="3000"/>
              </a:spcAft>
              <a:buClr>
                <a:schemeClr val="dk1"/>
              </a:buClr>
              <a:buSzPts val="1400"/>
            </a:pPr>
            <a:r>
              <a:rPr lang="en-IN" sz="2400" dirty="0" smtClean="0">
                <a:solidFill>
                  <a:schemeClr val="dk1"/>
                </a:solidFill>
              </a:rPr>
              <a:t>Rotary </a:t>
            </a:r>
            <a:r>
              <a:rPr lang="en-IN" sz="2400" dirty="0">
                <a:solidFill>
                  <a:schemeClr val="dk1"/>
                </a:solidFill>
              </a:rPr>
              <a:t>clubs should create awareness about ill effects of solid waste and how to manage it</a:t>
            </a:r>
            <a:r>
              <a:rPr lang="en-IN" sz="2400" dirty="0" smtClean="0">
                <a:solidFill>
                  <a:schemeClr val="dk1"/>
                </a:solidFill>
              </a:rPr>
              <a:t>.</a:t>
            </a:r>
            <a:endParaRPr lang="en-IN" sz="2400" b="1" dirty="0">
              <a:solidFill>
                <a:schemeClr val="dk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2" name="Picture 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9771" r="52194"/>
          <a:stretch/>
        </p:blipFill>
        <p:spPr>
          <a:xfrm>
            <a:off x="314325" y="2390775"/>
            <a:ext cx="2537578" cy="2400299"/>
          </a:xfrm>
          <a:prstGeom prst="rect">
            <a:avLst/>
          </a:prstGeom>
        </p:spPr>
      </p:pic>
    </p:spTree>
    <p:extLst>
      <p:ext uri="{BB962C8B-B14F-4D97-AF65-F5344CB8AC3E}">
        <p14:creationId xmlns:p14="http://schemas.microsoft.com/office/powerpoint/2010/main" val="230864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9518" r="4255"/>
          <a:stretch/>
        </p:blipFill>
        <p:spPr bwMode="auto">
          <a:xfrm>
            <a:off x="3114091" y="1256232"/>
            <a:ext cx="5789448" cy="491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72;p16"/>
          <p:cNvSpPr txBox="1">
            <a:spLocks noGrp="1"/>
          </p:cNvSpPr>
          <p:nvPr>
            <p:ph type="title"/>
          </p:nvPr>
        </p:nvSpPr>
        <p:spPr>
          <a:xfrm>
            <a:off x="900826" y="326362"/>
            <a:ext cx="5993850" cy="750407"/>
          </a:xfrm>
          <a:prstGeom prst="rect">
            <a:avLst/>
          </a:prstGeom>
        </p:spPr>
        <p:txBody>
          <a:bodyPr spcFirstLastPara="1" vert="horz" wrap="square" lIns="91425" tIns="91425" rIns="91425" bIns="91425" rtlCol="0" anchor="t" anchorCtr="0">
            <a:noAutofit/>
          </a:bodyPr>
          <a:lstStyle/>
          <a:p>
            <a:pPr>
              <a:lnSpc>
                <a:spcPct val="115000"/>
              </a:lnSpc>
              <a:buSzPts val="1100"/>
            </a:pPr>
            <a:r>
              <a:rPr lang="en-GB" sz="4000" dirty="0" smtClean="0"/>
              <a:t>DUSTBIN DISTRIBUTION</a:t>
            </a:r>
            <a:endParaRPr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sp>
        <p:nvSpPr>
          <p:cNvPr id="2" name="TextBox 1"/>
          <p:cNvSpPr txBox="1"/>
          <p:nvPr/>
        </p:nvSpPr>
        <p:spPr>
          <a:xfrm>
            <a:off x="900826" y="2418460"/>
            <a:ext cx="2127903" cy="1200329"/>
          </a:xfrm>
          <a:prstGeom prst="rect">
            <a:avLst/>
          </a:prstGeom>
          <a:noFill/>
        </p:spPr>
        <p:txBody>
          <a:bodyPr wrap="square" rtlCol="0">
            <a:spAutoFit/>
          </a:bodyPr>
          <a:lstStyle/>
          <a:p>
            <a:r>
              <a:rPr lang="en-IN" sz="2400" dirty="0" smtClean="0"/>
              <a:t>Dustbin</a:t>
            </a:r>
          </a:p>
          <a:p>
            <a:r>
              <a:rPr lang="en-IN" sz="2400" dirty="0" smtClean="0"/>
              <a:t>Distribution</a:t>
            </a:r>
          </a:p>
          <a:p>
            <a:r>
              <a:rPr lang="en-IN" sz="2400" dirty="0" smtClean="0"/>
              <a:t>For segregation</a:t>
            </a:r>
            <a:endParaRPr lang="en-IN" sz="2400" dirty="0"/>
          </a:p>
        </p:txBody>
      </p:sp>
    </p:spTree>
    <p:extLst>
      <p:ext uri="{BB962C8B-B14F-4D97-AF65-F5344CB8AC3E}">
        <p14:creationId xmlns:p14="http://schemas.microsoft.com/office/powerpoint/2010/main" val="2317858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054650" y="454550"/>
            <a:ext cx="5993850" cy="572700"/>
          </a:xfrm>
          <a:prstGeom prst="rect">
            <a:avLst/>
          </a:prstGeom>
        </p:spPr>
        <p:txBody>
          <a:bodyPr spcFirstLastPara="1" vert="horz" wrap="square" lIns="91425" tIns="91425" rIns="91425" bIns="91425" rtlCol="0" anchor="t" anchorCtr="0">
            <a:noAutofit/>
          </a:bodyPr>
          <a:lstStyle/>
          <a:p>
            <a:pPr>
              <a:lnSpc>
                <a:spcPct val="115000"/>
              </a:lnSpc>
              <a:buSzPts val="1100"/>
            </a:pPr>
            <a:r>
              <a:rPr lang="en-GB" sz="4000" dirty="0"/>
              <a:t>Create compost:</a:t>
            </a:r>
            <a:endParaRPr sz="4000" dirty="0"/>
          </a:p>
        </p:txBody>
      </p:sp>
      <p:sp>
        <p:nvSpPr>
          <p:cNvPr id="73" name="Google Shape;73;p16"/>
          <p:cNvSpPr txBox="1">
            <a:spLocks noGrp="1"/>
          </p:cNvSpPr>
          <p:nvPr>
            <p:ph type="body" idx="1"/>
          </p:nvPr>
        </p:nvSpPr>
        <p:spPr>
          <a:xfrm>
            <a:off x="793737" y="2606467"/>
            <a:ext cx="3718443" cy="1692068"/>
          </a:xfrm>
          <a:prstGeom prst="rect">
            <a:avLst/>
          </a:prstGeom>
        </p:spPr>
        <p:txBody>
          <a:bodyPr spcFirstLastPara="1" vert="horz" wrap="square" lIns="91425" tIns="91425" rIns="91425" bIns="91425" rtlCol="0" anchor="t" anchorCtr="0">
            <a:noAutofit/>
          </a:bodyPr>
          <a:lstStyle/>
          <a:p>
            <a:pPr marL="315913" indent="-315913" algn="just">
              <a:spcAft>
                <a:spcPts val="2400"/>
              </a:spcAft>
              <a:buClr>
                <a:schemeClr val="dk1"/>
              </a:buClr>
              <a:buSzPts val="1400"/>
            </a:pPr>
            <a:r>
              <a:rPr lang="en-IN" sz="2400" dirty="0" smtClean="0">
                <a:solidFill>
                  <a:schemeClr val="dk1"/>
                </a:solidFill>
              </a:rPr>
              <a:t>Household Compost</a:t>
            </a:r>
            <a:endParaRPr lang="en-IN" sz="2400" dirty="0">
              <a:solidFill>
                <a:schemeClr val="dk1"/>
              </a:solidFill>
            </a:endParaRPr>
          </a:p>
          <a:p>
            <a:pPr marL="315913" indent="-315913" algn="just">
              <a:spcAft>
                <a:spcPts val="2400"/>
              </a:spcAft>
              <a:buClr>
                <a:schemeClr val="dk1"/>
              </a:buClr>
              <a:buSzPts val="1400"/>
            </a:pPr>
            <a:r>
              <a:rPr lang="en-IN" sz="2400" dirty="0">
                <a:solidFill>
                  <a:schemeClr val="dk1"/>
                </a:solidFill>
              </a:rPr>
              <a:t>Community </a:t>
            </a:r>
            <a:r>
              <a:rPr lang="en-IN" sz="2400" dirty="0" smtClean="0">
                <a:solidFill>
                  <a:schemeClr val="dk1"/>
                </a:solidFill>
              </a:rPr>
              <a:t>Composting</a:t>
            </a:r>
            <a:endParaRPr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172200"/>
            <a:ext cx="2133600" cy="52840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981"/>
          <a:stretch/>
        </p:blipFill>
        <p:spPr>
          <a:xfrm>
            <a:off x="4594154" y="1846959"/>
            <a:ext cx="4339003" cy="3571075"/>
          </a:xfrm>
          <a:prstGeom prst="rect">
            <a:avLst/>
          </a:prstGeom>
        </p:spPr>
      </p:pic>
    </p:spTree>
    <p:extLst>
      <p:ext uri="{BB962C8B-B14F-4D97-AF65-F5344CB8AC3E}">
        <p14:creationId xmlns:p14="http://schemas.microsoft.com/office/powerpoint/2010/main" val="1608027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500</TotalTime>
  <Words>1094</Words>
  <Application>Microsoft Office PowerPoint</Application>
  <PresentationFormat>On-screen Show (4:3)</PresentationFormat>
  <Paragraphs>187</Paragraphs>
  <Slides>47</Slides>
  <Notes>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Badge</vt:lpstr>
      <vt:lpstr>PowerPoint Presentation</vt:lpstr>
      <vt:lpstr>PowerPoint Presentation</vt:lpstr>
      <vt:lpstr>Solid waste management</vt:lpstr>
      <vt:lpstr>Introduction :</vt:lpstr>
      <vt:lpstr>Waste – facts:</vt:lpstr>
      <vt:lpstr>WHAT Clubs can do</vt:lpstr>
      <vt:lpstr>Segregation of waste :</vt:lpstr>
      <vt:lpstr>DUSTBIN DISTRIBUTION</vt:lpstr>
      <vt:lpstr>Create compost:</vt:lpstr>
      <vt:lpstr>Compost Creation AT HOME</vt:lpstr>
      <vt:lpstr>Community composting</vt:lpstr>
      <vt:lpstr>Community composting</vt:lpstr>
      <vt:lpstr>Community composting</vt:lpstr>
      <vt:lpstr>Why are Plastics bags a problem?</vt:lpstr>
      <vt:lpstr>The various other Alternatives</vt:lpstr>
      <vt:lpstr>Plastic Pet Bottle Menace</vt:lpstr>
      <vt:lpstr>Goals By 2025</vt:lpstr>
      <vt:lpstr>COST</vt:lpstr>
      <vt:lpstr>PowerPoint Presentation</vt:lpstr>
      <vt:lpstr>PowerPoint Presentation</vt:lpstr>
      <vt:lpstr>Goal</vt:lpstr>
      <vt:lpstr>Where to Plant</vt:lpstr>
      <vt:lpstr>What &amp; How to Plant</vt:lpstr>
      <vt:lpstr>What &amp; How to Plant</vt:lpstr>
      <vt:lpstr>Mini Forest with Miyawaki Method</vt:lpstr>
      <vt:lpstr>Promote Tree Plantation</vt:lpstr>
      <vt:lpstr>PowerPoint Presentation</vt:lpstr>
      <vt:lpstr>PowerPoint Presentation</vt:lpstr>
      <vt:lpstr>‘Trees permit human beings to exist –         they are miracles of Science, and of art’</vt:lpstr>
      <vt:lpstr>Your Goal  – 15 Lakh Trees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Renewable Energy?</vt:lpstr>
      <vt:lpstr>Our focus –  solar energy</vt:lpstr>
      <vt:lpstr>why solar Energy</vt:lpstr>
      <vt:lpstr>Where solar energy</vt:lpstr>
      <vt:lpstr>Cost - solar energy</vt:lpstr>
      <vt:lpstr>What clubs can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for Environment Protection</dc:title>
  <dc:creator>Windows User</dc:creator>
  <cp:lastModifiedBy>SRIJITA</cp:lastModifiedBy>
  <cp:revision>34</cp:revision>
  <dcterms:created xsi:type="dcterms:W3CDTF">2020-04-27T12:37:44Z</dcterms:created>
  <dcterms:modified xsi:type="dcterms:W3CDTF">2020-05-14T14:46:43Z</dcterms:modified>
</cp:coreProperties>
</file>