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31"/>
  </p:notesMasterIdLst>
  <p:sldIdLst>
    <p:sldId id="276" r:id="rId2"/>
    <p:sldId id="279" r:id="rId3"/>
    <p:sldId id="301" r:id="rId4"/>
    <p:sldId id="302" r:id="rId5"/>
    <p:sldId id="282" r:id="rId6"/>
    <p:sldId id="283" r:id="rId7"/>
    <p:sldId id="304" r:id="rId8"/>
    <p:sldId id="261" r:id="rId9"/>
    <p:sldId id="284" r:id="rId10"/>
    <p:sldId id="268" r:id="rId11"/>
    <p:sldId id="300" r:id="rId12"/>
    <p:sldId id="297" r:id="rId13"/>
    <p:sldId id="288" r:id="rId14"/>
    <p:sldId id="311" r:id="rId15"/>
    <p:sldId id="289" r:id="rId16"/>
    <p:sldId id="293" r:id="rId17"/>
    <p:sldId id="292" r:id="rId18"/>
    <p:sldId id="294" r:id="rId19"/>
    <p:sldId id="305" r:id="rId20"/>
    <p:sldId id="296" r:id="rId21"/>
    <p:sldId id="306" r:id="rId22"/>
    <p:sldId id="307" r:id="rId23"/>
    <p:sldId id="295" r:id="rId24"/>
    <p:sldId id="308" r:id="rId25"/>
    <p:sldId id="309" r:id="rId26"/>
    <p:sldId id="314" r:id="rId27"/>
    <p:sldId id="313" r:id="rId28"/>
    <p:sldId id="312" r:id="rId29"/>
    <p:sldId id="27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A29"/>
    <a:srgbClr val="908D64"/>
    <a:srgbClr val="89CCFF"/>
    <a:srgbClr val="53B5FF"/>
    <a:srgbClr val="91581F"/>
    <a:srgbClr val="2A2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E3C91-FD46-4434-90B0-AF666C55497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AFFF5-58F1-4EA7-9B2D-B628C5527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56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218E51B-874A-4111-BCBB-9EF0E37EB3A7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CC13785-3395-4F53-B075-192717827E5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9402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0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2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218E51B-874A-4111-BCBB-9EF0E37EB3A7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CC13785-3395-4F53-B075-192717827E5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99457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5440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8378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9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4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D218E51B-874A-4111-BCBB-9EF0E37EB3A7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1CC13785-3395-4F53-B075-192717827E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935108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D218E51B-874A-4111-BCBB-9EF0E37EB3A7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1CC13785-3395-4F53-B075-192717827E5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8008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218E51B-874A-4111-BCBB-9EF0E37EB3A7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CC13785-3395-4F53-B075-192717827E5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350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57" y="1600200"/>
            <a:ext cx="3384483" cy="83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7421" y="3276600"/>
            <a:ext cx="4501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ROTARY INDIA </a:t>
            </a:r>
          </a:p>
          <a:p>
            <a:pPr algn="ctr"/>
            <a:r>
              <a:rPr lang="en-US" sz="3600" dirty="0" smtClean="0">
                <a:latin typeface="+mj-lt"/>
              </a:rPr>
              <a:t>DISASTER MANAGEMENT</a:t>
            </a:r>
            <a:endParaRPr lang="en-US" sz="36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39000" y="6019800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R/IND/RIDM1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848600" cy="715962"/>
          </a:xfrm>
        </p:spPr>
        <p:txBody>
          <a:bodyPr anchor="t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elief </a:t>
            </a:r>
            <a:endParaRPr lang="en-US" sz="3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2057400"/>
            <a:ext cx="3200400" cy="3593591"/>
          </a:xfrm>
        </p:spPr>
        <p:txBody>
          <a:bodyPr>
            <a:normAutofit/>
          </a:bodyPr>
          <a:lstStyle/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Shelter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Food 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Clothes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Medical </a:t>
            </a:r>
            <a:endParaRPr lang="en-US" sz="2800" dirty="0"/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Mental Health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/>
          <a:stretch/>
        </p:blipFill>
        <p:spPr>
          <a:xfrm>
            <a:off x="3898935" y="1828800"/>
            <a:ext cx="5051808" cy="409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3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ersonal\Downloads\Shelter Kit box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66964"/>
            <a:ext cx="4572000" cy="288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848600" cy="715962"/>
          </a:xfrm>
        </p:spPr>
        <p:txBody>
          <a:bodyPr anchor="t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elief </a:t>
            </a:r>
            <a:endParaRPr lang="en-US" sz="3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057400"/>
            <a:ext cx="4648200" cy="3993768"/>
          </a:xfrm>
        </p:spPr>
        <p:txBody>
          <a:bodyPr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3200" b="1" dirty="0" smtClean="0"/>
              <a:t>Program Types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endParaRPr lang="en-US" sz="3200" b="1" dirty="0" smtClean="0"/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US" b="1" dirty="0" smtClean="0"/>
          </a:p>
          <a:p>
            <a:pPr marL="57150" lvl="1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Char char="→"/>
            </a:pPr>
            <a:r>
              <a:rPr lang="en-US" sz="2400" b="1" dirty="0" smtClean="0"/>
              <a:t>Shelter Kit Program</a:t>
            </a:r>
            <a:endParaRPr lang="en-US" sz="2400" dirty="0" smtClean="0"/>
          </a:p>
          <a:p>
            <a:pPr marL="57150" lvl="1" indent="-285750">
              <a:lnSpc>
                <a:spcPct val="100000"/>
              </a:lnSpc>
              <a:spcBef>
                <a:spcPts val="0"/>
              </a:spcBef>
              <a:buFontTx/>
              <a:buChar char="→"/>
            </a:pPr>
            <a:endParaRPr lang="en-US" sz="2400" b="1" dirty="0"/>
          </a:p>
          <a:p>
            <a:pPr marL="57150" lvl="1" indent="-285750">
              <a:lnSpc>
                <a:spcPct val="100000"/>
              </a:lnSpc>
              <a:spcBef>
                <a:spcPts val="0"/>
              </a:spcBef>
              <a:buFontTx/>
              <a:buChar char="→"/>
            </a:pPr>
            <a:r>
              <a:rPr lang="en-US" sz="2400" b="1" dirty="0"/>
              <a:t>Others </a:t>
            </a:r>
            <a:r>
              <a:rPr lang="en-US" sz="2400" dirty="0"/>
              <a:t>– Need based support</a:t>
            </a:r>
          </a:p>
        </p:txBody>
      </p:sp>
    </p:spTree>
    <p:extLst>
      <p:ext uri="{BB962C8B-B14F-4D97-AF65-F5344CB8AC3E}">
        <p14:creationId xmlns:p14="http://schemas.microsoft.com/office/powerpoint/2010/main" val="147529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057400"/>
            <a:ext cx="3252242" cy="3810000"/>
          </a:xfrm>
        </p:spPr>
        <p:txBody>
          <a:bodyPr>
            <a:noAutofit/>
          </a:bodyPr>
          <a:lstStyle/>
          <a:p>
            <a:r>
              <a:rPr lang="en-US" dirty="0" smtClean="0"/>
              <a:t>Depending on the intensity of the Disaster the apex body to decide on the number of Shelter Kits to be delivered in the affected area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Shelter Kits to take care of: Shelter</a:t>
            </a:r>
            <a:r>
              <a:rPr lang="en-US" dirty="0"/>
              <a:t>, Food, </a:t>
            </a:r>
            <a:r>
              <a:rPr lang="en-US" dirty="0" smtClean="0"/>
              <a:t>Clothes, Medical &amp; Mental Health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6844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 smtClean="0">
                <a:solidFill>
                  <a:srgbClr val="FF0000"/>
                </a:solidFill>
              </a:rPr>
              <a:t>R</a:t>
            </a:r>
            <a:r>
              <a:rPr lang="en-US" sz="4400" b="1" dirty="0" smtClean="0"/>
              <a:t>elief</a:t>
            </a:r>
            <a:r>
              <a:rPr lang="en-US" sz="4400" dirty="0" smtClean="0"/>
              <a:t> : Shelter Kit</a:t>
            </a:r>
            <a:br>
              <a:rPr lang="en-US" sz="4400" dirty="0" smtClean="0"/>
            </a:br>
            <a:r>
              <a:rPr lang="en-US" sz="4400" dirty="0" smtClean="0"/>
              <a:t>                Program</a:t>
            </a:r>
            <a:endParaRPr lang="en-US" sz="4400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46" y="2133600"/>
            <a:ext cx="481858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3886200" cy="32950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dirty="0" smtClean="0"/>
              <a:t> Shelter Kit </a:t>
            </a:r>
            <a:r>
              <a:rPr lang="en-US" sz="2400" dirty="0" smtClean="0"/>
              <a:t>Content</a:t>
            </a:r>
          </a:p>
          <a:p>
            <a:pPr marL="0" indent="0">
              <a:buNone/>
            </a:pPr>
            <a:endParaRPr lang="en-US" sz="900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Shelter</a:t>
            </a:r>
          </a:p>
          <a:p>
            <a:pPr marL="625475" lvl="2">
              <a:lnSpc>
                <a:spcPct val="120000"/>
              </a:lnSpc>
              <a:buSzPct val="85000"/>
              <a:buFont typeface="Wingdings" pitchFamily="2" charset="2"/>
              <a:buChar char="§"/>
            </a:pPr>
            <a:r>
              <a:rPr lang="en-US" sz="2400" dirty="0"/>
              <a:t>2 Tarpaulins (15 x 20 ft</a:t>
            </a:r>
            <a:r>
              <a:rPr lang="en-US" sz="2400" dirty="0" smtClean="0"/>
              <a:t>.)</a:t>
            </a:r>
            <a:endParaRPr lang="en-US" sz="2400" dirty="0"/>
          </a:p>
          <a:p>
            <a:pPr marL="625475" lvl="2">
              <a:lnSpc>
                <a:spcPct val="120000"/>
              </a:lnSpc>
              <a:buSzPct val="85000"/>
              <a:buFont typeface="Wingdings" pitchFamily="2" charset="2"/>
              <a:buChar char="§"/>
            </a:pPr>
            <a:r>
              <a:rPr lang="en-US" sz="2400" dirty="0"/>
              <a:t>Mosquito Nets</a:t>
            </a:r>
          </a:p>
          <a:p>
            <a:pPr marL="625475" lvl="2">
              <a:lnSpc>
                <a:spcPct val="120000"/>
              </a:lnSpc>
              <a:buSzPct val="85000"/>
              <a:buFont typeface="Wingdings" pitchFamily="2" charset="2"/>
              <a:buChar char="§"/>
            </a:pPr>
            <a:r>
              <a:rPr lang="en-US" sz="2400" dirty="0"/>
              <a:t>2 Blankets (optional)</a:t>
            </a:r>
          </a:p>
          <a:p>
            <a:pPr marL="625475" lvl="2">
              <a:lnSpc>
                <a:spcPct val="120000"/>
              </a:lnSpc>
              <a:buSzPct val="85000"/>
              <a:buFont typeface="Wingdings" pitchFamily="2" charset="2"/>
              <a:buChar char="§"/>
            </a:pPr>
            <a:r>
              <a:rPr lang="en-US" sz="2400" dirty="0"/>
              <a:t>2 Bed sheets </a:t>
            </a:r>
          </a:p>
          <a:p>
            <a:pPr marL="617220" lvl="2" indent="-342900">
              <a:buClr>
                <a:schemeClr val="accent1"/>
              </a:buClr>
              <a:buSzPct val="85000"/>
              <a:buFont typeface="Wingdings" pitchFamily="2" charset="2"/>
              <a:buChar char="ü"/>
            </a:pPr>
            <a:endParaRPr lang="en-US" dirty="0" smtClean="0"/>
          </a:p>
          <a:p>
            <a:pPr marL="0" lvl="1" indent="0">
              <a:buClr>
                <a:schemeClr val="accent1"/>
              </a:buClr>
              <a:buSzPct val="85000"/>
              <a:buNone/>
            </a:pPr>
            <a:endParaRPr lang="en-US" sz="2400" dirty="0" smtClean="0"/>
          </a:p>
          <a:p>
            <a:pPr marL="0" lvl="1" indent="0">
              <a:buClr>
                <a:schemeClr val="accent1"/>
              </a:buClr>
              <a:buSzPct val="85000"/>
              <a:buNone/>
            </a:pPr>
            <a:endParaRPr lang="en-US" sz="2400" dirty="0" smtClean="0"/>
          </a:p>
        </p:txBody>
      </p:sp>
      <p:pic>
        <p:nvPicPr>
          <p:cNvPr id="1026" name="Picture 2" descr="e:\PARTHA\Desktop\Skill Dev\DSCN1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43090"/>
            <a:ext cx="4329633" cy="324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848600" cy="715962"/>
          </a:xfrm>
        </p:spPr>
        <p:txBody>
          <a:bodyPr anchor="t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elief 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6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50099"/>
            <a:ext cx="3810000" cy="5203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 Shelter Kit </a:t>
            </a:r>
            <a:r>
              <a:rPr lang="en-US" sz="2400" dirty="0" smtClean="0"/>
              <a:t>Content</a:t>
            </a:r>
          </a:p>
          <a:p>
            <a:pPr marL="0" indent="0">
              <a:buNone/>
            </a:pPr>
            <a:endParaRPr lang="en-US" sz="900" dirty="0" smtClean="0"/>
          </a:p>
          <a:p>
            <a:pPr marL="617220" lvl="2" indent="-342900">
              <a:buClr>
                <a:schemeClr val="accent1"/>
              </a:buClr>
              <a:buSzPct val="85000"/>
              <a:buFont typeface="Wingdings" pitchFamily="2" charset="2"/>
              <a:buChar char="ü"/>
            </a:pPr>
            <a:endParaRPr lang="en-US" dirty="0" smtClean="0"/>
          </a:p>
          <a:p>
            <a:pPr marL="228600" lvl="1">
              <a:buSzPct val="85000"/>
              <a:buFont typeface="Arial" panose="020B0604020202020204" pitchFamily="34" charset="0"/>
              <a:buChar char="•"/>
            </a:pPr>
            <a:r>
              <a:rPr lang="en-US" sz="2400" b="1" dirty="0"/>
              <a:t>Clothing</a:t>
            </a:r>
          </a:p>
          <a:p>
            <a:pPr marL="625475" lvl="2">
              <a:lnSpc>
                <a:spcPct val="120000"/>
              </a:lnSpc>
              <a:buSzPct val="85000"/>
              <a:buFont typeface="Wingdings" pitchFamily="2" charset="2"/>
              <a:buChar char="§"/>
            </a:pPr>
            <a:r>
              <a:rPr lang="en-US" sz="2100" dirty="0"/>
              <a:t>2 sets for Man</a:t>
            </a:r>
          </a:p>
          <a:p>
            <a:pPr marL="625475" lvl="2">
              <a:lnSpc>
                <a:spcPct val="120000"/>
              </a:lnSpc>
              <a:buSzPct val="85000"/>
              <a:buFont typeface="Wingdings" pitchFamily="2" charset="2"/>
              <a:buChar char="§"/>
            </a:pPr>
            <a:r>
              <a:rPr lang="en-US" sz="2100" dirty="0"/>
              <a:t>2 sets for Woman</a:t>
            </a:r>
          </a:p>
          <a:p>
            <a:pPr marL="625475" lvl="2">
              <a:lnSpc>
                <a:spcPct val="120000"/>
              </a:lnSpc>
              <a:buSzPct val="85000"/>
              <a:buFont typeface="Wingdings" pitchFamily="2" charset="2"/>
              <a:buChar char="§"/>
            </a:pPr>
            <a:r>
              <a:rPr lang="en-US" sz="2100" dirty="0"/>
              <a:t>2 sets for Boy </a:t>
            </a:r>
          </a:p>
          <a:p>
            <a:pPr marL="625475" lvl="2">
              <a:lnSpc>
                <a:spcPct val="120000"/>
              </a:lnSpc>
              <a:buSzPct val="85000"/>
              <a:buFont typeface="Wingdings" pitchFamily="2" charset="2"/>
              <a:buChar char="§"/>
            </a:pPr>
            <a:r>
              <a:rPr lang="en-US" sz="2100" dirty="0"/>
              <a:t>2 set for Girl</a:t>
            </a:r>
          </a:p>
          <a:p>
            <a:pPr marL="0" lvl="1" indent="0">
              <a:buClr>
                <a:schemeClr val="accent1"/>
              </a:buClr>
              <a:buSzPct val="85000"/>
              <a:buNone/>
            </a:pPr>
            <a:endParaRPr lang="en-US" sz="2400" dirty="0" smtClean="0"/>
          </a:p>
          <a:p>
            <a:pPr marL="0" lvl="1" indent="0">
              <a:buClr>
                <a:schemeClr val="accent1"/>
              </a:buClr>
              <a:buSzPct val="85000"/>
              <a:buNone/>
            </a:pPr>
            <a:endParaRPr lang="en-US" sz="2400" dirty="0" smtClean="0"/>
          </a:p>
        </p:txBody>
      </p:sp>
      <p:pic>
        <p:nvPicPr>
          <p:cNvPr id="1028" name="Picture 4" descr="e:\PARTHA\Desktop\Skill Dev\DSCN1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57" y="2209800"/>
            <a:ext cx="4650876" cy="32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848600" cy="715962"/>
          </a:xfrm>
        </p:spPr>
        <p:txBody>
          <a:bodyPr anchor="t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elief 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8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38077"/>
            <a:ext cx="4648200" cy="486269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 Shelter Kit </a:t>
            </a:r>
            <a:r>
              <a:rPr lang="en-US" sz="2400" dirty="0" smtClean="0"/>
              <a:t>Content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marL="342900" lvl="1" indent="-342900"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endParaRPr lang="en-US" sz="2400" b="1" dirty="0" smtClean="0">
              <a:solidFill>
                <a:schemeClr val="tx1"/>
              </a:solidFill>
            </a:endParaRPr>
          </a:p>
          <a:p>
            <a:pPr marL="228600" lvl="1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SzPct val="85000"/>
              <a:buFont typeface="Arial" panose="020B0604020202020204" pitchFamily="34" charset="0"/>
              <a:buChar char="•"/>
            </a:pPr>
            <a:r>
              <a:rPr lang="en-US" sz="2600" dirty="0" smtClean="0"/>
              <a:t>Food</a:t>
            </a:r>
          </a:p>
          <a:p>
            <a:pPr marL="625475" lvl="2">
              <a:lnSpc>
                <a:spcPct val="130000"/>
              </a:lnSpc>
              <a:buSzPct val="85000"/>
              <a:buFont typeface="Wingdings" pitchFamily="2" charset="2"/>
              <a:buChar char="§"/>
            </a:pPr>
            <a:r>
              <a:rPr lang="en-US" sz="2400" dirty="0"/>
              <a:t>Boxes with </a:t>
            </a:r>
            <a:r>
              <a:rPr lang="en-US" sz="2400" dirty="0" smtClean="0"/>
              <a:t>food for 7 days</a:t>
            </a:r>
            <a:endParaRPr lang="en-US" sz="2400" dirty="0"/>
          </a:p>
          <a:p>
            <a:pPr marL="625475" lvl="2">
              <a:lnSpc>
                <a:spcPct val="130000"/>
              </a:lnSpc>
              <a:buSzPct val="85000"/>
              <a:buFont typeface="Wingdings" pitchFamily="2" charset="2"/>
              <a:buChar char="§"/>
            </a:pPr>
            <a:r>
              <a:rPr lang="en-US" sz="2400" dirty="0"/>
              <a:t>Stove</a:t>
            </a:r>
          </a:p>
          <a:p>
            <a:pPr marL="625475" lvl="2">
              <a:lnSpc>
                <a:spcPct val="130000"/>
              </a:lnSpc>
              <a:buSzPct val="85000"/>
              <a:buFont typeface="Wingdings" pitchFamily="2" charset="2"/>
              <a:buChar char="§"/>
            </a:pPr>
            <a:r>
              <a:rPr lang="en-US" sz="2400" dirty="0" err="1"/>
              <a:t>Jerrycan</a:t>
            </a:r>
            <a:r>
              <a:rPr lang="en-US" sz="2400" dirty="0"/>
              <a:t> for Kerosene</a:t>
            </a:r>
          </a:p>
          <a:p>
            <a:pPr marL="625475" lvl="2">
              <a:lnSpc>
                <a:spcPct val="130000"/>
              </a:lnSpc>
              <a:buSzPct val="85000"/>
              <a:buFont typeface="Wingdings" pitchFamily="2" charset="2"/>
              <a:buChar char="§"/>
            </a:pPr>
            <a:r>
              <a:rPr lang="en-US" sz="2400" dirty="0"/>
              <a:t>Cooking Utensils</a:t>
            </a:r>
          </a:p>
          <a:p>
            <a:pPr marL="625475" lvl="2">
              <a:lnSpc>
                <a:spcPct val="130000"/>
              </a:lnSpc>
              <a:buSzPct val="85000"/>
              <a:buFont typeface="Wingdings" pitchFamily="2" charset="2"/>
              <a:buChar char="§"/>
            </a:pPr>
            <a:r>
              <a:rPr lang="en-US" sz="2400" dirty="0"/>
              <a:t>Eating Utensils</a:t>
            </a:r>
          </a:p>
          <a:p>
            <a:pPr marL="625475" lvl="2">
              <a:lnSpc>
                <a:spcPct val="130000"/>
              </a:lnSpc>
              <a:buSzPct val="85000"/>
              <a:buFont typeface="Wingdings" pitchFamily="2" charset="2"/>
              <a:buChar char="§"/>
            </a:pPr>
            <a:r>
              <a:rPr lang="en-US" sz="2400" dirty="0"/>
              <a:t>Matches/Candles</a:t>
            </a:r>
          </a:p>
          <a:p>
            <a:pPr marL="625475" lvl="2">
              <a:lnSpc>
                <a:spcPct val="130000"/>
              </a:lnSpc>
              <a:buSzPct val="85000"/>
              <a:buFont typeface="Wingdings" pitchFamily="2" charset="2"/>
              <a:buChar char="§"/>
            </a:pPr>
            <a:r>
              <a:rPr lang="en-US" sz="2400" dirty="0"/>
              <a:t>Jug/Mug </a:t>
            </a:r>
          </a:p>
          <a:p>
            <a:pPr marL="0" lvl="1" indent="0">
              <a:buClr>
                <a:schemeClr val="accent1"/>
              </a:buClr>
              <a:buSzPct val="85000"/>
              <a:buNone/>
            </a:pPr>
            <a:endParaRPr lang="en-US" sz="1800" dirty="0" smtClean="0"/>
          </a:p>
          <a:p>
            <a:pPr marL="228600" lvl="1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SzPct val="85000"/>
              <a:buFont typeface="Arial" panose="020B0604020202020204" pitchFamily="34" charset="0"/>
              <a:buChar char="•"/>
            </a:pPr>
            <a:r>
              <a:rPr lang="en-US" sz="2600" dirty="0"/>
              <a:t>Community Kitchen (Optional)</a:t>
            </a:r>
          </a:p>
          <a:p>
            <a:pPr marL="0" lvl="1" indent="0">
              <a:buClr>
                <a:schemeClr val="accent1"/>
              </a:buClr>
              <a:buSzPct val="85000"/>
              <a:buNone/>
            </a:pPr>
            <a:endParaRPr lang="en-US" sz="2000" dirty="0" smtClean="0"/>
          </a:p>
        </p:txBody>
      </p:sp>
      <p:pic>
        <p:nvPicPr>
          <p:cNvPr id="1029" name="Picture 5" descr="e:\PARTHA\Desktop\Skill Dev\DSCN17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375" y="3398439"/>
            <a:ext cx="3585600" cy="2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PARTHA\Desktop\Skill Dev\DSCN17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374" y="561702"/>
            <a:ext cx="3581317" cy="270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848600" cy="715962"/>
          </a:xfrm>
        </p:spPr>
        <p:txBody>
          <a:bodyPr anchor="t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elief 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5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7203"/>
            <a:ext cx="4572000" cy="5029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dirty="0" smtClean="0"/>
              <a:t> Shelter Kit Program</a:t>
            </a:r>
            <a:endParaRPr lang="en-US" sz="2000" dirty="0" smtClean="0"/>
          </a:p>
          <a:p>
            <a:pPr marL="342900" lvl="1" indent="-342900">
              <a:spcBef>
                <a:spcPts val="0"/>
              </a:spcBef>
              <a:spcAft>
                <a:spcPts val="1800"/>
              </a:spcAft>
              <a:buClr>
                <a:schemeClr val="accent2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2800" b="1" dirty="0"/>
              <a:t>Medical</a:t>
            </a:r>
          </a:p>
          <a:p>
            <a:pPr marL="617220" lvl="2" indent="-342900">
              <a:spcBef>
                <a:spcPts val="0"/>
              </a:spcBef>
              <a:spcAft>
                <a:spcPts val="1800"/>
              </a:spcAft>
              <a:buClr>
                <a:schemeClr val="accent2">
                  <a:lumMod val="75000"/>
                </a:schemeClr>
              </a:buClr>
              <a:buSzPct val="85000"/>
              <a:buFont typeface="Wingdings" panose="05000000000000000000" pitchFamily="2" charset="2"/>
              <a:buChar char="§"/>
            </a:pPr>
            <a:r>
              <a:rPr lang="en-US" sz="1700" dirty="0" smtClean="0"/>
              <a:t>Deploy large tents for medical facility</a:t>
            </a:r>
          </a:p>
          <a:p>
            <a:pPr marL="617220" lvl="2" indent="-342900">
              <a:spcBef>
                <a:spcPts val="0"/>
              </a:spcBef>
              <a:spcAft>
                <a:spcPts val="1800"/>
              </a:spcAft>
              <a:buClr>
                <a:schemeClr val="accent2">
                  <a:lumMod val="75000"/>
                </a:schemeClr>
              </a:buClr>
              <a:buSzPct val="85000"/>
              <a:buFont typeface="Wingdings" panose="05000000000000000000" pitchFamily="2" charset="2"/>
              <a:buChar char="§"/>
            </a:pPr>
            <a:r>
              <a:rPr lang="en-US" sz="2000" b="1" dirty="0" smtClean="0"/>
              <a:t>Create a pool of </a:t>
            </a:r>
          </a:p>
          <a:p>
            <a:pPr marL="891540" lvl="3" indent="-342900">
              <a:spcBef>
                <a:spcPts val="0"/>
              </a:spcBef>
              <a:spcAft>
                <a:spcPts val="1800"/>
              </a:spcAft>
              <a:buClr>
                <a:schemeClr val="accent2">
                  <a:lumMod val="75000"/>
                </a:schemeClr>
              </a:buClr>
              <a:buSzPct val="85000"/>
              <a:buFont typeface="Wingdings" panose="05000000000000000000" pitchFamily="2" charset="2"/>
              <a:buChar char="ü"/>
            </a:pPr>
            <a:r>
              <a:rPr lang="en-US" sz="2000" dirty="0"/>
              <a:t>Volunteer Doctors</a:t>
            </a:r>
          </a:p>
          <a:p>
            <a:pPr marL="891540" lvl="3" indent="-342900">
              <a:spcBef>
                <a:spcPts val="0"/>
              </a:spcBef>
              <a:spcAft>
                <a:spcPts val="1800"/>
              </a:spcAft>
              <a:buClr>
                <a:schemeClr val="accent2">
                  <a:lumMod val="75000"/>
                </a:schemeClr>
              </a:buClr>
              <a:buSzPct val="85000"/>
              <a:buFont typeface="Wingdings" panose="05000000000000000000" pitchFamily="2" charset="2"/>
              <a:buChar char="ü"/>
            </a:pPr>
            <a:r>
              <a:rPr lang="en-US" sz="2000" dirty="0" smtClean="0"/>
              <a:t>Volunteer </a:t>
            </a:r>
            <a:r>
              <a:rPr lang="en-US" sz="2000" dirty="0"/>
              <a:t>Paramedics</a:t>
            </a:r>
          </a:p>
          <a:p>
            <a:pPr marL="891540" lvl="3" indent="-342900">
              <a:spcBef>
                <a:spcPts val="0"/>
              </a:spcBef>
              <a:spcAft>
                <a:spcPts val="1800"/>
              </a:spcAft>
              <a:buClr>
                <a:schemeClr val="accent2">
                  <a:lumMod val="75000"/>
                </a:schemeClr>
              </a:buClr>
              <a:buSzPct val="85000"/>
              <a:buFont typeface="Wingdings" panose="05000000000000000000" pitchFamily="2" charset="2"/>
              <a:buChar char="ü"/>
            </a:pPr>
            <a:r>
              <a:rPr lang="en-US" sz="2000" dirty="0"/>
              <a:t>Volunteer </a:t>
            </a:r>
            <a:r>
              <a:rPr lang="en-US" sz="2000" dirty="0" smtClean="0"/>
              <a:t>Rotarians, Family members, </a:t>
            </a:r>
            <a:r>
              <a:rPr lang="en-US" sz="2000" dirty="0" err="1" smtClean="0"/>
              <a:t>Rotaractors</a:t>
            </a:r>
            <a:r>
              <a:rPr lang="en-US" sz="2000" dirty="0" smtClean="0"/>
              <a:t> and       Inner Wheel members</a:t>
            </a:r>
            <a:endParaRPr lang="en-US" sz="2000" dirty="0"/>
          </a:p>
        </p:txBody>
      </p:sp>
      <p:sp>
        <p:nvSpPr>
          <p:cNvPr id="7" name="AutoShape 2" descr="D:\personal\Desktop\indian-red-cross-society-race-course-road-bangalore-blood-banks-v583gx24m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r="17832" b="13670"/>
          <a:stretch/>
        </p:blipFill>
        <p:spPr>
          <a:xfrm>
            <a:off x="5257800" y="2098545"/>
            <a:ext cx="3276600" cy="342953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848600" cy="715962"/>
          </a:xfrm>
        </p:spPr>
        <p:txBody>
          <a:bodyPr anchor="t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elief </a:t>
            </a:r>
            <a:endParaRPr lang="en-US" sz="32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415507" y="1524000"/>
            <a:ext cx="3352800" cy="449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4419600" cy="4647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Shelter Kit </a:t>
            </a:r>
            <a:r>
              <a:rPr lang="en-US" sz="2400" dirty="0" smtClean="0"/>
              <a:t>Program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Mental Health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/>
              <a:t>Have tie ups with </a:t>
            </a:r>
            <a:r>
              <a:rPr lang="en-US" b="1" dirty="0" smtClean="0"/>
              <a:t>organizations like - </a:t>
            </a:r>
            <a:endParaRPr lang="en-US" b="1" dirty="0"/>
          </a:p>
          <a:p>
            <a:pPr marL="1349375" lvl="2">
              <a:buFont typeface="Wingdings" panose="05000000000000000000" pitchFamily="2" charset="2"/>
              <a:buChar char="ü"/>
            </a:pPr>
            <a:r>
              <a:rPr lang="en-US" sz="2000" dirty="0" smtClean="0"/>
              <a:t>Art of Living</a:t>
            </a:r>
          </a:p>
          <a:p>
            <a:pPr marL="1349375" lvl="2">
              <a:buFont typeface="Wingdings" panose="05000000000000000000" pitchFamily="2" charset="2"/>
              <a:buChar char="ü"/>
            </a:pPr>
            <a:r>
              <a:rPr lang="en-US" sz="2000" dirty="0" err="1" smtClean="0"/>
              <a:t>Ramkrishna</a:t>
            </a:r>
            <a:r>
              <a:rPr lang="en-US" sz="2000" dirty="0" smtClean="0"/>
              <a:t> Mission </a:t>
            </a:r>
            <a:endParaRPr lang="en-US" sz="2000" dirty="0"/>
          </a:p>
          <a:p>
            <a:pPr marL="1349375" lvl="2">
              <a:buFont typeface="Wingdings" panose="05000000000000000000" pitchFamily="2" charset="2"/>
              <a:buChar char="ü"/>
            </a:pPr>
            <a:r>
              <a:rPr lang="en-US" sz="2000" dirty="0" smtClean="0"/>
              <a:t>Brahma </a:t>
            </a:r>
            <a:r>
              <a:rPr lang="en-US" sz="2000" dirty="0" err="1" smtClean="0"/>
              <a:t>Kumaris</a:t>
            </a:r>
            <a:endParaRPr lang="en-US" sz="2000" dirty="0" smtClean="0"/>
          </a:p>
          <a:p>
            <a:pPr marL="1349375" lvl="2">
              <a:buFont typeface="Wingdings" panose="05000000000000000000" pitchFamily="2" charset="2"/>
              <a:buChar char="ü"/>
            </a:pPr>
            <a:r>
              <a:rPr lang="en-US" sz="2000" dirty="0" smtClean="0"/>
              <a:t>NIMHANS</a:t>
            </a:r>
          </a:p>
          <a:p>
            <a:pPr marL="1349375" lvl="2">
              <a:buFont typeface="Wingdings" panose="05000000000000000000" pitchFamily="2" charset="2"/>
              <a:buChar char="ü"/>
            </a:pPr>
            <a:r>
              <a:rPr lang="en-US" sz="2000" dirty="0" err="1"/>
              <a:t>Isha</a:t>
            </a:r>
            <a:r>
              <a:rPr lang="en-US" sz="2000" dirty="0"/>
              <a:t> </a:t>
            </a:r>
            <a:r>
              <a:rPr lang="en-US" sz="2000" dirty="0" smtClean="0"/>
              <a:t>Foundation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917" y="4530590"/>
            <a:ext cx="1008966" cy="879271"/>
          </a:xfrm>
          <a:prstGeom prst="rect">
            <a:avLst/>
          </a:prstGeom>
        </p:spPr>
      </p:pic>
      <p:pic>
        <p:nvPicPr>
          <p:cNvPr id="9" name="Picture 2" descr="D:\personal\Downloads\aolf_logo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00" y="2043707"/>
            <a:ext cx="1523684" cy="64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Swati_lockdown\Ramakrishna 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384" y="3169822"/>
            <a:ext cx="927508" cy="9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Swati_lockdown\Isha-Foundtion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2" t="10530" r="21672" b="20264"/>
          <a:stretch/>
        </p:blipFill>
        <p:spPr bwMode="auto">
          <a:xfrm>
            <a:off x="7178610" y="3029294"/>
            <a:ext cx="1187580" cy="9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personal\Desktop\nimhan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5" y="4637284"/>
            <a:ext cx="819706" cy="79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848600" cy="715962"/>
          </a:xfrm>
        </p:spPr>
        <p:txBody>
          <a:bodyPr anchor="t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elief </a:t>
            </a:r>
            <a:endParaRPr lang="en-US" sz="32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0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4716856" cy="4647385"/>
          </a:xfrm>
        </p:spPr>
        <p:txBody>
          <a:bodyPr>
            <a:normAutofit fontScale="92500"/>
          </a:bodyPr>
          <a:lstStyle/>
          <a:p>
            <a:pPr marL="594360" lvl="2" indent="0">
              <a:buNone/>
            </a:pPr>
            <a:r>
              <a:rPr lang="en-US" sz="2800" b="1" dirty="0" smtClean="0"/>
              <a:t>Shelter Kit </a:t>
            </a:r>
            <a:r>
              <a:rPr lang="en-US" sz="2400" b="1" dirty="0" smtClean="0"/>
              <a:t>Governance</a:t>
            </a:r>
          </a:p>
          <a:p>
            <a:pPr marL="594360" lvl="2" indent="0">
              <a:buNone/>
            </a:pPr>
            <a:endParaRPr lang="en-US" sz="2400" dirty="0" smtClean="0"/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Tracking of </a:t>
            </a:r>
            <a:r>
              <a:rPr lang="en-US" sz="2400" dirty="0"/>
              <a:t>every deployment of Shelter Kit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Capture learning from past </a:t>
            </a:r>
            <a:r>
              <a:rPr lang="en-US" sz="2400" dirty="0" smtClean="0"/>
              <a:t>disasters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Identify </a:t>
            </a:r>
            <a:r>
              <a:rPr lang="en-US" sz="2400" dirty="0"/>
              <a:t>Disaster hotspots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I</a:t>
            </a:r>
            <a:r>
              <a:rPr lang="en-US" sz="2400" dirty="0" smtClean="0"/>
              <a:t>dentify </a:t>
            </a:r>
            <a:r>
              <a:rPr lang="en-US" sz="2400" dirty="0"/>
              <a:t>warehousing </a:t>
            </a:r>
            <a:r>
              <a:rPr lang="en-US" sz="2400" dirty="0" smtClean="0"/>
              <a:t>facility</a:t>
            </a:r>
            <a:endParaRPr lang="en-US" sz="1800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848600" cy="715962"/>
          </a:xfrm>
        </p:spPr>
        <p:txBody>
          <a:bodyPr anchor="t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elief 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56" y="2971800"/>
            <a:ext cx="4231744" cy="2810635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/>
          <a:stretch/>
        </p:blipFill>
        <p:spPr>
          <a:xfrm>
            <a:off x="4716856" y="3213"/>
            <a:ext cx="4218914" cy="282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7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0" y="3966782"/>
            <a:ext cx="4231742" cy="281063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62400"/>
            <a:ext cx="4210050" cy="28194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43824" y="457200"/>
            <a:ext cx="8229600" cy="715962"/>
          </a:xfrm>
        </p:spPr>
        <p:txBody>
          <a:bodyPr anchor="t">
            <a:normAutofit/>
          </a:bodyPr>
          <a:lstStyle/>
          <a:p>
            <a:pPr algn="l"/>
            <a:r>
              <a:rPr lang="en-US" sz="4000" b="1" dirty="0" err="1" smtClean="0">
                <a:solidFill>
                  <a:srgbClr val="FF0000"/>
                </a:solidFill>
              </a:rPr>
              <a:t>R</a:t>
            </a:r>
            <a:r>
              <a:rPr lang="en-US" sz="4000" b="1" dirty="0" err="1" smtClean="0"/>
              <a:t>eLIEF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6" y="1066800"/>
            <a:ext cx="4242304" cy="2817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0982" t="1852" b="1852"/>
          <a:stretch/>
        </p:blipFill>
        <p:spPr>
          <a:xfrm>
            <a:off x="4724401" y="1066800"/>
            <a:ext cx="4210050" cy="281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4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" y="0"/>
            <a:ext cx="915337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748" y="5079676"/>
            <a:ext cx="5088778" cy="869205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 Management</a:t>
            </a:r>
            <a:endParaRPr lang="en-US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791200"/>
            <a:ext cx="9170000" cy="533400"/>
          </a:xfrm>
          <a:prstGeom prst="rect">
            <a:avLst/>
          </a:prstGeom>
          <a:solidFill>
            <a:srgbClr val="2A2003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703681" y="5791200"/>
            <a:ext cx="77626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sz="3200" b="0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en-U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Ready </a:t>
            </a:r>
            <a:r>
              <a:rPr lang="en-US" sz="3200" b="0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Another </a:t>
            </a:r>
            <a:r>
              <a:rPr lang="en-US" sz="3200" b="0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  <a:r>
              <a:rPr lang="en-US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Disaster</a:t>
            </a:r>
            <a:r>
              <a:rPr lang="en-US" sz="3200" b="0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529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43824" y="457200"/>
            <a:ext cx="8229600" cy="715962"/>
          </a:xfrm>
        </p:spPr>
        <p:txBody>
          <a:bodyPr anchor="t">
            <a:normAutofit/>
          </a:bodyPr>
          <a:lstStyle/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ehabilitation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176" y="1804107"/>
            <a:ext cx="3382224" cy="35259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R</a:t>
            </a:r>
            <a:r>
              <a:rPr lang="en-US" sz="2800" b="1" dirty="0" smtClean="0"/>
              <a:t>ehabilitation</a:t>
            </a:r>
          </a:p>
          <a:p>
            <a:pPr marL="442913" lvl="2"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Re-building </a:t>
            </a:r>
            <a:r>
              <a:rPr lang="en-US" sz="2400" dirty="0"/>
              <a:t>of </a:t>
            </a:r>
            <a:r>
              <a:rPr lang="en-US" sz="2400" dirty="0" smtClean="0"/>
              <a:t>Homes</a:t>
            </a:r>
          </a:p>
          <a:p>
            <a:pPr marL="442913" lvl="2"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Re-building of </a:t>
            </a:r>
            <a:r>
              <a:rPr lang="en-US" sz="2400" dirty="0" smtClean="0"/>
              <a:t>Schools</a:t>
            </a:r>
            <a:endParaRPr lang="en-US" sz="2400" dirty="0"/>
          </a:p>
          <a:p>
            <a:pPr marL="442913" lvl="2"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Others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60" y="389004"/>
            <a:ext cx="4111467" cy="2739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74089"/>
            <a:ext cx="4138627" cy="273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8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071181"/>
            <a:ext cx="4231744" cy="273881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0" y="3962400"/>
            <a:ext cx="4231741" cy="2667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62400"/>
            <a:ext cx="4231744" cy="2667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26544" y="325916"/>
            <a:ext cx="8229600" cy="715962"/>
          </a:xfrm>
        </p:spPr>
        <p:txBody>
          <a:bodyPr anchor="t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ehabilitation – </a:t>
            </a:r>
            <a:r>
              <a:rPr lang="en-US" sz="2800" b="1" dirty="0" smtClean="0"/>
              <a:t>Uttarakhand Schools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0" y="1071181"/>
            <a:ext cx="4231741" cy="273941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296623" y="3155454"/>
            <a:ext cx="762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ight Arrow 10"/>
          <p:cNvSpPr/>
          <p:nvPr/>
        </p:nvSpPr>
        <p:spPr>
          <a:xfrm rot="5400000">
            <a:off x="4809650" y="3691407"/>
            <a:ext cx="762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Arrow 11"/>
          <p:cNvSpPr/>
          <p:nvPr/>
        </p:nvSpPr>
        <p:spPr>
          <a:xfrm flipH="1">
            <a:off x="4255886" y="4108011"/>
            <a:ext cx="761999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374703" y="1033960"/>
            <a:ext cx="2305439" cy="338554"/>
          </a:xfrm>
          <a:prstGeom prst="rect">
            <a:avLst/>
          </a:prstGeom>
          <a:solidFill>
            <a:srgbClr val="89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Disaster struck school</a:t>
            </a:r>
            <a:endParaRPr lang="en-US" sz="1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18414" y="1053711"/>
            <a:ext cx="4241482" cy="338554"/>
          </a:xfrm>
          <a:prstGeom prst="rect">
            <a:avLst/>
          </a:prstGeom>
          <a:solidFill>
            <a:srgbClr val="89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Rotarians visiting the disaster affected site</a:t>
            </a:r>
            <a:endParaRPr lang="en-US" sz="1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877" y="3938734"/>
            <a:ext cx="1826269" cy="338554"/>
          </a:xfrm>
          <a:prstGeom prst="rect">
            <a:avLst/>
          </a:prstGeom>
          <a:solidFill>
            <a:srgbClr val="89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New School built</a:t>
            </a:r>
            <a:endParaRPr lang="en-US" sz="1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2607" y="3958107"/>
            <a:ext cx="2143537" cy="338554"/>
          </a:xfrm>
          <a:prstGeom prst="rect">
            <a:avLst/>
          </a:prstGeom>
          <a:solidFill>
            <a:srgbClr val="89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Rebuilding of School</a:t>
            </a:r>
            <a:endParaRPr lang="en-US" sz="1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8122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18814" b="37143"/>
          <a:stretch/>
        </p:blipFill>
        <p:spPr>
          <a:xfrm>
            <a:off x="368930" y="3962400"/>
            <a:ext cx="4231740" cy="2667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02"/>
          <a:stretch/>
        </p:blipFill>
        <p:spPr>
          <a:xfrm>
            <a:off x="4724400" y="3962400"/>
            <a:ext cx="4231744" cy="2667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53219"/>
            <a:ext cx="8229600" cy="715962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R</a:t>
            </a:r>
            <a:r>
              <a:rPr lang="en-US" sz="4000" b="1" dirty="0"/>
              <a:t>ehabilitation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022" y="1144587"/>
            <a:ext cx="4000500" cy="266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9"/>
          <a:stretch/>
        </p:blipFill>
        <p:spPr>
          <a:xfrm>
            <a:off x="340260" y="1144587"/>
            <a:ext cx="4231740" cy="266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75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181600" y="1524000"/>
            <a:ext cx="3352800" cy="449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320246"/>
            <a:ext cx="8229600" cy="715962"/>
          </a:xfrm>
        </p:spPr>
        <p:txBody>
          <a:bodyPr anchor="t">
            <a:normAutofit/>
          </a:bodyPr>
          <a:lstStyle/>
          <a:p>
            <a:pPr algn="l"/>
            <a:r>
              <a:rPr lang="en-US" sz="4000" b="1" dirty="0" smtClean="0"/>
              <a:t>Partnerships </a:t>
            </a:r>
            <a:r>
              <a:rPr lang="en-US" sz="2800" b="1" dirty="0" smtClean="0"/>
              <a:t>( Examples)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511" y="1208924"/>
            <a:ext cx="4554967" cy="5334000"/>
          </a:xfrm>
        </p:spPr>
        <p:txBody>
          <a:bodyPr>
            <a:normAutofit fontScale="92500" lnSpcReduction="10000"/>
          </a:bodyPr>
          <a:lstStyle/>
          <a:p>
            <a:pPr marL="625475" lvl="2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 smtClean="0"/>
              <a:t>NGOs  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Habitat </a:t>
            </a:r>
            <a:r>
              <a:rPr lang="en-US" sz="2000" dirty="0"/>
              <a:t>for </a:t>
            </a:r>
            <a:r>
              <a:rPr lang="en-US" sz="2000" dirty="0" smtClean="0"/>
              <a:t>Humanity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Shelter Box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Art </a:t>
            </a:r>
            <a:r>
              <a:rPr lang="en-US" sz="2000" dirty="0"/>
              <a:t>of Living etc.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err="1" smtClean="0"/>
              <a:t>Isha</a:t>
            </a:r>
            <a:r>
              <a:rPr lang="en-US" sz="2000" dirty="0" smtClean="0"/>
              <a:t> Foundation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en-US" sz="2000" dirty="0" smtClean="0"/>
              <a:t>Rotary India Literacy Mission</a:t>
            </a:r>
            <a:endParaRPr lang="en-US" sz="600" dirty="0" smtClean="0"/>
          </a:p>
          <a:p>
            <a:pPr marL="625475" lvl="2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 smtClean="0"/>
              <a:t>Government</a:t>
            </a:r>
            <a:endParaRPr lang="en-US" sz="2800" dirty="0"/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NDMA 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Military &amp; Para – Military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Railways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en-US" sz="2000" dirty="0" smtClean="0"/>
              <a:t>NIMHANS</a:t>
            </a:r>
            <a:endParaRPr lang="en-US" sz="100" dirty="0" smtClean="0"/>
          </a:p>
          <a:p>
            <a:pPr marL="625475" lvl="2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/>
              <a:t>Corporates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900" dirty="0" smtClean="0"/>
              <a:t>Airlines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100" dirty="0" smtClean="0"/>
              <a:t>Transport Companies</a:t>
            </a:r>
            <a:endParaRPr lang="en-US" sz="23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07" y="2721589"/>
            <a:ext cx="2344093" cy="1172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64" y="1981200"/>
            <a:ext cx="830762" cy="810864"/>
          </a:xfrm>
          <a:prstGeom prst="rect">
            <a:avLst/>
          </a:prstGeom>
        </p:spPr>
      </p:pic>
      <p:pic>
        <p:nvPicPr>
          <p:cNvPr id="4100" name="Picture 4" descr="D:\personal\Desktop\ril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750" y="5010553"/>
            <a:ext cx="1321404" cy="80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415" y="3875924"/>
            <a:ext cx="781674" cy="839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22" y="1981200"/>
            <a:ext cx="810864" cy="810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333" y="4061810"/>
            <a:ext cx="1715641" cy="5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4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RIDM -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676400"/>
            <a:ext cx="5715000" cy="412699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/>
              <a:t>2020-21 – 2,400 Shelter Kits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2021-22 –  Addl.1,600 Shelter Kits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2022-23 –  Addl. 2,000 Shelter Kits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2023-24 –  Addl. 2,000 Shelter Kits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2024 -25 – Addl. 2,000 Shelters Kits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454688"/>
              </p:ext>
            </p:extLst>
          </p:nvPr>
        </p:nvGraphicFramePr>
        <p:xfrm>
          <a:off x="1323193" y="2362200"/>
          <a:ext cx="6982607" cy="254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4159">
                  <a:extLst>
                    <a:ext uri="{9D8B030D-6E8A-4147-A177-3AD203B41FA5}">
                      <a16:colId xmlns:a16="http://schemas.microsoft.com/office/drawing/2014/main" xmlns="" val="345670553"/>
                    </a:ext>
                  </a:extLst>
                </a:gridCol>
                <a:gridCol w="2128448">
                  <a:extLst>
                    <a:ext uri="{9D8B030D-6E8A-4147-A177-3AD203B41FA5}">
                      <a16:colId xmlns:a16="http://schemas.microsoft.com/office/drawing/2014/main" xmlns="" val="173754011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ITEMS</a:t>
                      </a:r>
                      <a:endParaRPr lang="en-IN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AMOUNT</a:t>
                      </a:r>
                      <a:r>
                        <a:rPr lang="en-IN" sz="1800" baseline="0" dirty="0" smtClean="0"/>
                        <a:t> IN RS.</a:t>
                      </a:r>
                      <a:endParaRPr lang="en-IN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78794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24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Cost per Shelter Kit </a:t>
                      </a:r>
                    </a:p>
                    <a:p>
                      <a:pPr marL="0" algn="l" defTabSz="685800" rtl="0" eaLnBrk="1" latinLnBrk="0" hangingPunct="1"/>
                      <a:r>
                        <a:rPr lang="en-US" sz="24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(without food)</a:t>
                      </a:r>
                      <a:endParaRPr lang="en-IN" sz="2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685800" rtl="0" eaLnBrk="1" latinLnBrk="0" hangingPunct="1"/>
                      <a:r>
                        <a:rPr lang="en-IN" sz="24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7,500/-</a:t>
                      </a:r>
                      <a:endParaRPr lang="en-IN" sz="2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0280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24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Cost of Food </a:t>
                      </a:r>
                    </a:p>
                    <a:p>
                      <a:pPr marL="0" algn="l" defTabSz="685800" rtl="0" eaLnBrk="1" latinLnBrk="0" hangingPunct="1"/>
                      <a:r>
                        <a:rPr lang="en-US" sz="24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(Rice, Wheat, Dal etc. for one week) </a:t>
                      </a:r>
                      <a:endParaRPr lang="en-IN" sz="2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685800" rtl="0" eaLnBrk="1" latinLnBrk="0" hangingPunct="1"/>
                      <a:r>
                        <a:rPr lang="en-IN" sz="24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1,000/-</a:t>
                      </a:r>
                      <a:endParaRPr lang="en-IN" sz="2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3840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45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836815"/>
          </a:xfrm>
        </p:spPr>
        <p:txBody>
          <a:bodyPr/>
          <a:lstStyle/>
          <a:p>
            <a:r>
              <a:rPr lang="en-US" dirty="0" smtClean="0"/>
              <a:t>Shelter Kit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3886200" cy="3962400"/>
          </a:xfrm>
        </p:spPr>
        <p:txBody>
          <a:bodyPr>
            <a:normAutofit/>
          </a:bodyPr>
          <a:lstStyle/>
          <a:p>
            <a:pPr>
              <a:tabLst>
                <a:tab pos="2244725" algn="l"/>
                <a:tab pos="2598738" algn="l"/>
              </a:tabLst>
            </a:pPr>
            <a:r>
              <a:rPr lang="en-US" dirty="0" smtClean="0"/>
              <a:t>Belgaum 	–  100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/>
              <a:t>Chennai </a:t>
            </a:r>
            <a:r>
              <a:rPr lang="en-US" dirty="0" smtClean="0"/>
              <a:t>	–  100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/>
              <a:t>Coimbatore </a:t>
            </a:r>
            <a:r>
              <a:rPr lang="en-US" dirty="0" smtClean="0"/>
              <a:t>	–  200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 err="1" smtClean="0"/>
              <a:t>Dibrugarh</a:t>
            </a:r>
            <a:r>
              <a:rPr lang="en-US" dirty="0" smtClean="0"/>
              <a:t>	 – 100</a:t>
            </a:r>
            <a:endParaRPr lang="en-US" dirty="0"/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/>
              <a:t>Delhi </a:t>
            </a:r>
            <a:r>
              <a:rPr lang="en-US" dirty="0" smtClean="0"/>
              <a:t>	 –  200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/>
              <a:t>Gujarat 	</a:t>
            </a:r>
            <a:r>
              <a:rPr lang="en-US" dirty="0" smtClean="0"/>
              <a:t> –</a:t>
            </a:r>
            <a:r>
              <a:rPr lang="en-US" dirty="0"/>
              <a:t>	</a:t>
            </a:r>
            <a:r>
              <a:rPr lang="en-US" dirty="0" smtClean="0"/>
              <a:t>200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/>
              <a:t>Guwahati 	</a:t>
            </a:r>
            <a:r>
              <a:rPr lang="en-US" dirty="0" smtClean="0"/>
              <a:t> –</a:t>
            </a:r>
            <a:r>
              <a:rPr lang="en-US" dirty="0"/>
              <a:t>	</a:t>
            </a:r>
            <a:r>
              <a:rPr lang="en-US" dirty="0" smtClean="0"/>
              <a:t>100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/>
              <a:t>Himachal Pradesh </a:t>
            </a:r>
            <a:r>
              <a:rPr lang="en-US" dirty="0" smtClean="0"/>
              <a:t> – 100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/>
              <a:t>J&amp;K 	</a:t>
            </a:r>
            <a:r>
              <a:rPr lang="en-US" dirty="0" smtClean="0"/>
              <a:t>   –</a:t>
            </a:r>
            <a:r>
              <a:rPr lang="en-US" dirty="0"/>
              <a:t>	</a:t>
            </a:r>
            <a:r>
              <a:rPr lang="en-US" dirty="0" smtClean="0"/>
              <a:t>100</a:t>
            </a:r>
          </a:p>
          <a:p>
            <a:pPr>
              <a:tabLst>
                <a:tab pos="2244725" algn="l"/>
                <a:tab pos="2598738" algn="l"/>
              </a:tabLst>
            </a:pPr>
            <a:endParaRPr lang="en-US" dirty="0"/>
          </a:p>
          <a:p>
            <a:pPr>
              <a:tabLst>
                <a:tab pos="2244725" algn="l"/>
                <a:tab pos="2598738" algn="l"/>
              </a:tabLst>
            </a:pPr>
            <a:endParaRPr lang="en-US" dirty="0"/>
          </a:p>
          <a:p>
            <a:pPr>
              <a:tabLst>
                <a:tab pos="2244725" algn="l"/>
                <a:tab pos="2598738" algn="l"/>
              </a:tabLst>
            </a:pPr>
            <a:endParaRPr lang="en-US" dirty="0"/>
          </a:p>
          <a:p>
            <a:pPr>
              <a:tabLst>
                <a:tab pos="2244725" algn="l"/>
                <a:tab pos="2598738" algn="l"/>
              </a:tabLst>
            </a:pPr>
            <a:endParaRPr lang="en-US" dirty="0"/>
          </a:p>
          <a:p>
            <a:pPr>
              <a:tabLst>
                <a:tab pos="2244725" algn="l"/>
                <a:tab pos="2598738" algn="l"/>
              </a:tabLst>
            </a:pPr>
            <a:endParaRPr lang="en-US" dirty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29200" y="1905000"/>
            <a:ext cx="3200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244725" algn="l"/>
                <a:tab pos="2598738" algn="l"/>
              </a:tabLst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029200" y="2073965"/>
            <a:ext cx="38862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76800" y="1961322"/>
            <a:ext cx="38862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244725" algn="l"/>
                <a:tab pos="2598738" algn="l"/>
              </a:tabLst>
            </a:pPr>
            <a:r>
              <a:rPr lang="en-US" dirty="0"/>
              <a:t>Kochi	–	</a:t>
            </a:r>
            <a:r>
              <a:rPr lang="en-US" dirty="0" smtClean="0"/>
              <a:t>100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 smtClean="0"/>
              <a:t>Kolkata </a:t>
            </a:r>
            <a:r>
              <a:rPr lang="en-US" dirty="0"/>
              <a:t>	–	</a:t>
            </a:r>
            <a:r>
              <a:rPr lang="en-US" dirty="0" smtClean="0"/>
              <a:t>200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 smtClean="0"/>
              <a:t>Mumbai </a:t>
            </a:r>
            <a:r>
              <a:rPr lang="en-US" dirty="0"/>
              <a:t>	– 	200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/>
              <a:t>Nellore 	–	</a:t>
            </a:r>
            <a:r>
              <a:rPr lang="en-US" dirty="0" smtClean="0"/>
              <a:t>50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/>
              <a:t>Odisha 	–	</a:t>
            </a:r>
            <a:r>
              <a:rPr lang="en-US" dirty="0" smtClean="0"/>
              <a:t>200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/>
              <a:t>Patna 	–	</a:t>
            </a:r>
            <a:r>
              <a:rPr lang="en-US" dirty="0" smtClean="0"/>
              <a:t>100</a:t>
            </a:r>
          </a:p>
          <a:p>
            <a:pPr>
              <a:lnSpc>
                <a:spcPct val="120000"/>
              </a:lnSpc>
              <a:tabLst>
                <a:tab pos="2244725" algn="l"/>
                <a:tab pos="2598738" algn="l"/>
              </a:tabLst>
            </a:pPr>
            <a:r>
              <a:rPr lang="en-US" dirty="0"/>
              <a:t>Uttarakhand 	-   100   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/>
              <a:t>Vishakhapatnam 	–	</a:t>
            </a:r>
            <a:r>
              <a:rPr lang="en-US" dirty="0" smtClean="0"/>
              <a:t>200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/>
              <a:t>Vellore 	– 	</a:t>
            </a:r>
            <a:r>
              <a:rPr lang="en-US" dirty="0" smtClean="0"/>
              <a:t>50</a:t>
            </a:r>
          </a:p>
          <a:p>
            <a:pPr>
              <a:tabLst>
                <a:tab pos="2244725" algn="l"/>
                <a:tab pos="2598738" algn="l"/>
              </a:tabLst>
            </a:pPr>
            <a:r>
              <a:rPr lang="en-US" dirty="0"/>
              <a:t>Vishakhapatnam 	–	200</a:t>
            </a:r>
          </a:p>
          <a:p>
            <a:pPr>
              <a:tabLst>
                <a:tab pos="2244725" algn="l"/>
                <a:tab pos="2598738" algn="l"/>
              </a:tabLst>
            </a:pPr>
            <a:endParaRPr lang="en-US" dirty="0"/>
          </a:p>
          <a:p>
            <a:pPr>
              <a:tabLst>
                <a:tab pos="2244725" algn="l"/>
                <a:tab pos="2598738" algn="l"/>
              </a:tabLst>
            </a:pPr>
            <a:endParaRPr lang="en-US" dirty="0"/>
          </a:p>
          <a:p>
            <a:pPr>
              <a:tabLst>
                <a:tab pos="2244725" algn="l"/>
                <a:tab pos="2598738" algn="l"/>
              </a:tabLst>
            </a:pPr>
            <a:endParaRPr lang="en-US" dirty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  <a:p>
            <a:pPr>
              <a:tabLst>
                <a:tab pos="2244725" algn="l"/>
                <a:tab pos="2598738" algn="l"/>
              </a:tabLs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1387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38081"/>
            <a:ext cx="5257800" cy="1209719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Shelter KIT </a:t>
            </a:r>
            <a:br>
              <a:rPr lang="en-US" sz="4000" dirty="0" smtClean="0"/>
            </a:br>
            <a:r>
              <a:rPr lang="en-US" sz="4000" dirty="0" smtClean="0"/>
              <a:t>Locations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2" y="36443"/>
            <a:ext cx="6071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55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RIDM Star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05000"/>
            <a:ext cx="7633742" cy="359359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/>
              <a:t>Individual Rotarians – Sponsoring for 50 shelter kits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Club –  Sponsorship for 100 shelter kits 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District – Sponsoring for 300 shelter kits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Corporates – Sponsoring for 500 shelter kits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66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PARTHA\Desktop\Skill Dev\Bihar Shelter Kit distribu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5921"/>
          <a:stretch/>
        </p:blipFill>
        <p:spPr bwMode="auto">
          <a:xfrm>
            <a:off x="2263" y="-3018"/>
            <a:ext cx="9141737" cy="68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"/>
            <a:ext cx="2819400" cy="6982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48200" y="1524000"/>
            <a:ext cx="4419600" cy="1015663"/>
          </a:xfrm>
          <a:prstGeom prst="rect">
            <a:avLst/>
          </a:prstGeom>
          <a:solidFill>
            <a:srgbClr val="3B3A29">
              <a:alpha val="6902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India is a disaster prone country.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Disasters have been part of our lives – Let us face it!</a:t>
            </a:r>
            <a:endParaRPr lang="en-U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92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4547642" cy="14921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Water and Climate related Disaster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758" y="2276475"/>
            <a:ext cx="2642642" cy="3886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600" dirty="0" smtClean="0"/>
              <a:t>Floods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600" dirty="0" smtClean="0"/>
              <a:t>Cyclones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600" dirty="0" smtClean="0"/>
              <a:t>Droughts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600" dirty="0" smtClean="0"/>
              <a:t>Tsunami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362200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9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6147842" cy="1492132"/>
          </a:xfrm>
        </p:spPr>
        <p:txBody>
          <a:bodyPr>
            <a:normAutofit/>
          </a:bodyPr>
          <a:lstStyle/>
          <a:p>
            <a:r>
              <a:rPr lang="en-US" sz="4000" dirty="0"/>
              <a:t>Geological, Chemical and Biological Disaster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574805"/>
            <a:ext cx="3997483" cy="298652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2800" dirty="0" smtClean="0"/>
              <a:t>Earthquakes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2800" dirty="0" smtClean="0"/>
              <a:t>Chemical and Industrial Disasters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2800" dirty="0" smtClean="0"/>
              <a:t>Biological and Disaster Epidemics/Pandemics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9999"/>
          <a:stretch/>
        </p:blipFill>
        <p:spPr>
          <a:xfrm>
            <a:off x="4835683" y="2116339"/>
            <a:ext cx="4115059" cy="39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6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1225" y="2386012"/>
            <a:ext cx="2819400" cy="208597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Seismic Map of India: Earthquake Prone Areas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" y="0"/>
            <a:ext cx="5787571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2400300"/>
            <a:ext cx="2968752" cy="205740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600" dirty="0"/>
              <a:t>Flood, Cyclone &amp; Drought Prone Areas </a:t>
            </a:r>
          </a:p>
        </p:txBody>
      </p:sp>
      <p:pic>
        <p:nvPicPr>
          <p:cNvPr id="3074" name="Picture 2" descr="D:\personal\Desktop\24af0f05f3c28a0666deaf6c33b2d92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532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pic>
        <p:nvPicPr>
          <p:cNvPr id="5" name="Picture 2" descr="D:\personal\Desktop\24af0f05f3c28a0666deaf6c33b2d9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9" t="61389" r="52745" b="36389"/>
          <a:stretch/>
        </p:blipFill>
        <p:spPr bwMode="auto">
          <a:xfrm>
            <a:off x="3155430" y="5360982"/>
            <a:ext cx="152400" cy="7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17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217815"/>
          </a:xfrm>
        </p:spPr>
        <p:txBody>
          <a:bodyPr>
            <a:normAutofit/>
          </a:bodyPr>
          <a:lstStyle/>
          <a:p>
            <a:r>
              <a:rPr lang="en-IN" sz="4000" dirty="0" smtClean="0"/>
              <a:t>Types of Disaster in India</a:t>
            </a:r>
            <a:br>
              <a:rPr lang="en-IN" sz="4000" dirty="0" smtClean="0"/>
            </a:br>
            <a:r>
              <a:rPr lang="en-IN" sz="3200" dirty="0" smtClean="0"/>
              <a:t>(From 1980 – 2019)</a:t>
            </a:r>
            <a:endParaRPr lang="en-IN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592809"/>
              </p:ext>
            </p:extLst>
          </p:nvPr>
        </p:nvGraphicFramePr>
        <p:xfrm>
          <a:off x="1066800" y="1600200"/>
          <a:ext cx="7505700" cy="4741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xmlns="" val="335802583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3835516143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xmlns="" val="111665350"/>
                    </a:ext>
                  </a:extLst>
                </a:gridCol>
              </a:tblGrid>
              <a:tr h="682838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/>
                        <a:t>Type</a:t>
                      </a:r>
                      <a:r>
                        <a:rPr lang="en-IN" sz="2000" baseline="0" dirty="0" smtClean="0"/>
                        <a:t> of Disaster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/>
                        <a:t>No. of times occurred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/>
                        <a:t>Lives affected / lost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9723852"/>
                  </a:ext>
                </a:extLst>
              </a:tr>
              <a:tr h="584694"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Major Floods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 times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More than 17 crore lives affected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04482827"/>
                  </a:ext>
                </a:extLst>
              </a:tr>
              <a:tr h="58469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  <a:defRPr/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Earthquake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times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More than 45,000 lives lost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32981887"/>
                  </a:ext>
                </a:extLst>
              </a:tr>
              <a:tr h="58469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  <a:defRPr/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Drought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 times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More than 4 crore lives affected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7561013"/>
                  </a:ext>
                </a:extLst>
              </a:tr>
              <a:tr h="58469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  <a:defRPr/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Epidemic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times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More than 10,000 lives lost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29985439"/>
                  </a:ext>
                </a:extLst>
              </a:tr>
              <a:tr h="58469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  <a:defRPr/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Storm/Cyclone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 times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More than 10,500 lives lost &amp; 50 lakh lives affected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23742080"/>
                  </a:ext>
                </a:extLst>
              </a:tr>
              <a:tr h="58469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  <a:defRPr/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Tsunami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 time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  <a:defRPr/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More than 10,000 lives lost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37291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217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620000" cy="1020762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400" dirty="0"/>
              <a:t>Disaster Management Plan: Type of Support required</a:t>
            </a:r>
            <a:r>
              <a:rPr lang="en-US" sz="4000" dirty="0"/>
              <a:t/>
            </a:r>
            <a:br>
              <a:rPr lang="en-US" sz="4000" dirty="0"/>
            </a:b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267657"/>
            <a:ext cx="4114800" cy="337162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400" dirty="0" smtClean="0"/>
              <a:t>3</a:t>
            </a:r>
            <a:r>
              <a:rPr lang="en-US" sz="4400" b="1" dirty="0" smtClean="0">
                <a:solidFill>
                  <a:srgbClr val="FF0000"/>
                </a:solidFill>
              </a:rPr>
              <a:t>R</a:t>
            </a:r>
            <a:r>
              <a:rPr lang="en-US" sz="4400" dirty="0" smtClean="0"/>
              <a:t>s</a:t>
            </a:r>
          </a:p>
          <a:p>
            <a:pPr marL="933450" lvl="1" indent="-390525">
              <a:spcBef>
                <a:spcPts val="0"/>
              </a:spcBef>
              <a:spcAft>
                <a:spcPts val="1800"/>
              </a:spcAft>
              <a:buSzPct val="60000"/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0000"/>
                </a:solidFill>
              </a:rPr>
              <a:t>R</a:t>
            </a:r>
            <a:r>
              <a:rPr lang="en-US" sz="3600" b="1" dirty="0" smtClean="0"/>
              <a:t>escue</a:t>
            </a:r>
          </a:p>
          <a:p>
            <a:pPr marL="933450" lvl="1" indent="-390525">
              <a:spcBef>
                <a:spcPts val="0"/>
              </a:spcBef>
              <a:spcAft>
                <a:spcPts val="1800"/>
              </a:spcAft>
              <a:buSzPct val="60000"/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0000"/>
                </a:solidFill>
              </a:rPr>
              <a:t>R</a:t>
            </a:r>
            <a:r>
              <a:rPr lang="en-US" sz="3600" b="1" dirty="0" smtClean="0"/>
              <a:t>elief</a:t>
            </a:r>
            <a:r>
              <a:rPr lang="en-US" sz="3600" dirty="0" smtClean="0"/>
              <a:t> </a:t>
            </a:r>
          </a:p>
          <a:p>
            <a:pPr marL="933450" lvl="1" indent="-390525">
              <a:spcBef>
                <a:spcPts val="0"/>
              </a:spcBef>
              <a:spcAft>
                <a:spcPts val="1800"/>
              </a:spcAft>
              <a:buSzPct val="60000"/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0000"/>
                </a:solidFill>
              </a:rPr>
              <a:t>R</a:t>
            </a:r>
            <a:r>
              <a:rPr lang="en-US" sz="3600" b="1" dirty="0" smtClean="0"/>
              <a:t>ehabilitation</a:t>
            </a:r>
          </a:p>
        </p:txBody>
      </p:sp>
      <p:pic>
        <p:nvPicPr>
          <p:cNvPr id="3075" name="Picture 3" descr="E:\Shelter Kit\Shelter Kit\Majuli flood pic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00200"/>
            <a:ext cx="3136623" cy="235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Shelter Kit\Shelter Kit\Little girl at Guntur camp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71" y="4095753"/>
            <a:ext cx="3095279" cy="205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5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</a:rPr>
              <a:t>R</a:t>
            </a:r>
            <a:r>
              <a:rPr lang="en-US" sz="3600" b="1" dirty="0" smtClean="0"/>
              <a:t>escue: Out of Scope of RIDM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283" y="990600"/>
            <a:ext cx="7633742" cy="883917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</a:t>
            </a:r>
            <a:r>
              <a:rPr lang="en-US" sz="2400" dirty="0" smtClean="0"/>
              <a:t>escue done by Indian Military, Paramilitary Forces, trained experts etc. under National Disaster Management Authority (NDMA)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"/>
          <a:stretch/>
        </p:blipFill>
        <p:spPr>
          <a:xfrm>
            <a:off x="0" y="2057400"/>
            <a:ext cx="9144000" cy="4791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2133600" cy="5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1777</TotalTime>
  <Words>572</Words>
  <Application>Microsoft Office PowerPoint</Application>
  <PresentationFormat>On-screen Show (4:3)</PresentationFormat>
  <Paragraphs>219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Badge</vt:lpstr>
      <vt:lpstr>PowerPoint Presentation</vt:lpstr>
      <vt:lpstr>PowerPoint Presentation</vt:lpstr>
      <vt:lpstr>Water and Climate related Disaster</vt:lpstr>
      <vt:lpstr>Geological, Chemical and Biological Disaster</vt:lpstr>
      <vt:lpstr>Seismic Map of India: Earthquake Prone Areas</vt:lpstr>
      <vt:lpstr>Flood, Cyclone &amp; Drought Prone Areas </vt:lpstr>
      <vt:lpstr>Types of Disaster in India (From 1980 – 2019)</vt:lpstr>
      <vt:lpstr>Disaster Management Plan: Type of Support required </vt:lpstr>
      <vt:lpstr>Rescue: Out of Scope of RIDM</vt:lpstr>
      <vt:lpstr>Relief </vt:lpstr>
      <vt:lpstr>Relief </vt:lpstr>
      <vt:lpstr>Relief : Shelter Kit                 Program</vt:lpstr>
      <vt:lpstr>Relief </vt:lpstr>
      <vt:lpstr>Relief </vt:lpstr>
      <vt:lpstr>Relief </vt:lpstr>
      <vt:lpstr>Relief </vt:lpstr>
      <vt:lpstr>Relief </vt:lpstr>
      <vt:lpstr>Relief </vt:lpstr>
      <vt:lpstr>ReLIEF</vt:lpstr>
      <vt:lpstr>Rehabilitation</vt:lpstr>
      <vt:lpstr>Rehabilitation – Uttarakhand Schools</vt:lpstr>
      <vt:lpstr>Rehabilitation</vt:lpstr>
      <vt:lpstr>Partnerships ( Examples)</vt:lpstr>
      <vt:lpstr>RIDM - GOALS</vt:lpstr>
      <vt:lpstr>Cost </vt:lpstr>
      <vt:lpstr>Shelter Kit Locations</vt:lpstr>
      <vt:lpstr>Shelter KIT  Locations</vt:lpstr>
      <vt:lpstr>RIDM Star Recognition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ARINDAM</dc:creator>
  <cp:lastModifiedBy>SRIJITA</cp:lastModifiedBy>
  <cp:revision>391</cp:revision>
  <dcterms:created xsi:type="dcterms:W3CDTF">2020-02-28T05:59:02Z</dcterms:created>
  <dcterms:modified xsi:type="dcterms:W3CDTF">2020-05-14T14:44:07Z</dcterms:modified>
</cp:coreProperties>
</file>