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31" r:id="rId2"/>
    <p:sldId id="332" r:id="rId3"/>
    <p:sldId id="330" r:id="rId4"/>
    <p:sldId id="329" r:id="rId5"/>
    <p:sldId id="328" r:id="rId6"/>
    <p:sldId id="319" r:id="rId7"/>
    <p:sldId id="322" r:id="rId8"/>
    <p:sldId id="323" r:id="rId9"/>
    <p:sldId id="324" r:id="rId10"/>
    <p:sldId id="325" r:id="rId11"/>
    <p:sldId id="326" r:id="rId12"/>
    <p:sldId id="327" r:id="rId13"/>
    <p:sldId id="320" r:id="rId14"/>
    <p:sldId id="29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31" y="2133600"/>
            <a:ext cx="7772400" cy="16764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/>
              <a:t>EMPOWERING GIRLS</a:t>
            </a:r>
            <a:endParaRPr lang="en-IN" sz="44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0" y="0"/>
            <a:ext cx="1676400" cy="8542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5" y="7176"/>
            <a:ext cx="1047405" cy="983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21955"/>
            <a:ext cx="2904673" cy="1452336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4267200"/>
            <a:ext cx="8153400" cy="9144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LAKSHYA				MARCH 12, 2021</a:t>
            </a:r>
            <a:endParaRPr kumimoji="0" lang="en-IN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626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895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dirty="0" smtClean="0"/>
              <a:t>Partnership with reusable Sanitary </a:t>
            </a:r>
            <a:r>
              <a:rPr lang="en-US" sz="2800" dirty="0"/>
              <a:t>napkins </a:t>
            </a:r>
            <a:r>
              <a:rPr lang="en-US" sz="2800" dirty="0" smtClean="0"/>
              <a:t>production units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dirty="0" smtClean="0"/>
              <a:t>Promotion and distribution of reusable sanitary napkins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effectLst/>
              </a:rPr>
              <a:t> Support the Environment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4724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1"/>
            <a:ext cx="8229600" cy="2971800"/>
          </a:xfrm>
        </p:spPr>
        <p:txBody>
          <a:bodyPr/>
          <a:lstStyle/>
          <a:p>
            <a:pPr fontAlgn="b"/>
            <a:r>
              <a:rPr lang="en-US" sz="2800" dirty="0"/>
              <a:t>Counselling for victims of violence and discrimination </a:t>
            </a:r>
            <a:endParaRPr lang="en-US" sz="2800" dirty="0" smtClean="0"/>
          </a:p>
          <a:p>
            <a:pPr marL="109728" indent="0" fontAlgn="b">
              <a:buNone/>
            </a:pP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"/>
            <a:r>
              <a:rPr lang="en-US" sz="2800" dirty="0" smtClean="0"/>
              <a:t>Partnership with specialized national organizations</a:t>
            </a:r>
          </a:p>
          <a:p>
            <a:pPr fontAlgn="b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effectLst/>
              </a:rPr>
              <a:t>Peace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4228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492691"/>
          </a:xfrm>
        </p:spPr>
        <p:txBody>
          <a:bodyPr/>
          <a:lstStyle/>
          <a:p>
            <a:r>
              <a:rPr lang="en-US" dirty="0" smtClean="0"/>
              <a:t>Promote skill development program for girls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Setting up of reusable sanitary napkin production units by women and girls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533400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effectLst/>
              </a:rPr>
              <a:t/>
            </a:r>
            <a:br>
              <a:rPr lang="en-US" sz="4000" dirty="0" smtClean="0">
                <a:effectLst/>
              </a:rPr>
            </a:br>
            <a:r>
              <a:rPr lang="en-US" sz="4000" dirty="0" smtClean="0">
                <a:effectLst/>
              </a:rPr>
              <a:t>Community Economic Development</a:t>
            </a:r>
            <a:r>
              <a:rPr lang="en-US" sz="4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en-US" sz="4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2980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447800"/>
            <a:ext cx="6324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Talks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Rallies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err="1" smtClean="0"/>
              <a:t>Nukkads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Puppet shows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IEC distribution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Non-conventional media etc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ADVOCACY/AWARENESS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133600"/>
            <a:ext cx="4800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Forte" pitchFamily="66" charset="0"/>
              </a:rPr>
              <a:t>THANK  YOU</a:t>
            </a:r>
            <a:endParaRPr lang="en-IN" sz="5400" dirty="0">
              <a:latin typeface="Forte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971800"/>
            <a:ext cx="2904673" cy="1452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1000" y="7239000"/>
          <a:ext cx="8534400" cy="5352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="" xmlns:a16="http://schemas.microsoft.com/office/drawing/2014/main" val="1081323365"/>
                    </a:ext>
                  </a:extLst>
                </a:gridCol>
                <a:gridCol w="6553200">
                  <a:extLst>
                    <a:ext uri="{9D8B030D-6E8A-4147-A177-3AD203B41FA5}">
                      <a16:colId xmlns="" xmlns:a16="http://schemas.microsoft.com/office/drawing/2014/main" val="4131739029"/>
                    </a:ext>
                  </a:extLst>
                </a:gridCol>
              </a:tblGrid>
              <a:tr h="527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BEL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Drive for enrolment and retention of girls in educational institutions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86790100"/>
                  </a:ext>
                </a:extLst>
              </a:tr>
              <a:tr h="47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Scholarships for girls to continue education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88394729"/>
                  </a:ext>
                </a:extLst>
              </a:tr>
              <a:tr h="7382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Distribution of things (cycle, solar light </a:t>
                      </a:r>
                      <a:r>
                        <a:rPr lang="en-US" sz="1600" u="none" strike="noStrike" dirty="0" err="1">
                          <a:effectLst/>
                        </a:rPr>
                        <a:t>etc</a:t>
                      </a:r>
                      <a:r>
                        <a:rPr lang="en-US" sz="1600" u="none" strike="noStrike" dirty="0">
                          <a:effectLst/>
                        </a:rPr>
                        <a:t>) that help to motivate the girls to continue education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38362317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80797912"/>
                  </a:ext>
                </a:extLst>
              </a:tr>
              <a:tr h="527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WASH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construction and maintenance of toilets in schools, in  communities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245747472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13597146"/>
                  </a:ext>
                </a:extLst>
              </a:tr>
              <a:tr h="476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MCH and Health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Nutrition drives for girls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857514427"/>
                  </a:ext>
                </a:extLst>
              </a:tr>
              <a:tr h="5270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Environment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Sanitary napkins distribution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55394245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48871608"/>
                  </a:ext>
                </a:extLst>
              </a:tr>
              <a:tr h="508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Peace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Counselling for victims of violence and discrimination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87940025"/>
                  </a:ext>
                </a:extLst>
              </a:tr>
              <a:tr h="268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98663092"/>
                  </a:ext>
                </a:extLst>
              </a:tr>
              <a:tr h="32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Community Eco Dev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Skill development projects for girls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9385325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345551"/>
            <a:ext cx="6781800" cy="310025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84686976"/>
              </p:ext>
            </p:extLst>
          </p:nvPr>
        </p:nvGraphicFramePr>
        <p:xfrm>
          <a:off x="723900" y="3591275"/>
          <a:ext cx="1371600" cy="2992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7067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Sending girls back to school – </a:t>
                      </a:r>
                      <a:r>
                        <a:rPr lang="en-US" sz="1200" dirty="0" err="1" smtClean="0"/>
                        <a:t>AshaKiran</a:t>
                      </a:r>
                      <a:r>
                        <a:rPr lang="en-US" sz="1200" dirty="0" smtClean="0"/>
                        <a:t> program </a:t>
                      </a:r>
                    </a:p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329">
                <a:tc>
                  <a:txBody>
                    <a:bodyPr/>
                    <a:lstStyle/>
                    <a:p>
                      <a:pPr lvl="0"/>
                      <a:r>
                        <a:rPr lang="en-IN" sz="1200" dirty="0" smtClean="0"/>
                        <a:t>Scholarships for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10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Distribution </a:t>
                      </a:r>
                      <a:r>
                        <a:rPr lang="en-US" sz="1200" u="none" strike="noStrike" dirty="0" smtClean="0">
                          <a:effectLst/>
                        </a:rPr>
                        <a:t>educational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and support materials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0679">
                <a:tc>
                  <a:txBody>
                    <a:bodyPr/>
                    <a:lstStyle/>
                    <a:p>
                      <a:pPr lvl="0"/>
                      <a:r>
                        <a:rPr lang="en-IN" sz="1200" dirty="0" smtClean="0"/>
                        <a:t>Teaching self defence techniques to girls </a:t>
                      </a:r>
                    </a:p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510709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057846"/>
              </p:ext>
            </p:extLst>
          </p:nvPr>
        </p:nvGraphicFramePr>
        <p:xfrm>
          <a:off x="3505200" y="3639454"/>
          <a:ext cx="9906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Nutrition drives for girls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Awareness on Nutrition</a:t>
                      </a:r>
                    </a:p>
                    <a:p>
                      <a:pPr marL="0" algn="l" rtl="0" eaLnBrk="1" fontAlgn="b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Partnership with national nutritional organization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706181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7346326"/>
              </p:ext>
            </p:extLst>
          </p:nvPr>
        </p:nvGraphicFramePr>
        <p:xfrm>
          <a:off x="5943600" y="3657600"/>
          <a:ext cx="1143000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Counselling for victims of violence and discrimination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Partnership with specialized organization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486344"/>
              </p:ext>
            </p:extLst>
          </p:nvPr>
        </p:nvGraphicFramePr>
        <p:xfrm>
          <a:off x="2362200" y="3581400"/>
          <a:ext cx="990600" cy="205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 and maintenance of toilets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Promotion of reusable sanitary napkins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3199439"/>
              </p:ext>
            </p:extLst>
          </p:nvPr>
        </p:nvGraphicFramePr>
        <p:xfrm>
          <a:off x="4724399" y="3581400"/>
          <a:ext cx="967014" cy="2030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70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Sanitary napkins – promotion and distribution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Partnership with production units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4181779"/>
              </p:ext>
            </p:extLst>
          </p:nvPr>
        </p:nvGraphicFramePr>
        <p:xfrm>
          <a:off x="7239000" y="3581400"/>
          <a:ext cx="1066800" cy="1945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Skill development projects for girls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Setting up of reusable sanitary napkin production units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3407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55837"/>
            <a:ext cx="5715000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Overarching theme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Scenario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Issue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3886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Topics 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795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838200"/>
            <a:ext cx="8001000" cy="5410200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b="1" dirty="0"/>
              <a:t>Education:</a:t>
            </a:r>
            <a:endParaRPr lang="en-US" sz="3400" dirty="0"/>
          </a:p>
          <a:p>
            <a:r>
              <a:rPr lang="en-US" sz="3400" dirty="0"/>
              <a:t>132 million girls - out of </a:t>
            </a:r>
            <a:r>
              <a:rPr lang="en-US" sz="3400" dirty="0" smtClean="0"/>
              <a:t>school</a:t>
            </a:r>
            <a:r>
              <a:rPr lang="en-US" sz="3400" dirty="0"/>
              <a:t> </a:t>
            </a:r>
          </a:p>
          <a:p>
            <a:pPr marL="911225" lvl="1"/>
            <a:r>
              <a:rPr lang="en-US" sz="3000" dirty="0"/>
              <a:t>34.3 million from primary </a:t>
            </a:r>
            <a:r>
              <a:rPr lang="en-US" sz="3000" dirty="0" smtClean="0"/>
              <a:t>school</a:t>
            </a:r>
          </a:p>
          <a:p>
            <a:pPr marL="911225" lvl="1"/>
            <a:r>
              <a:rPr lang="en-US" sz="3000" dirty="0" smtClean="0"/>
              <a:t>30 </a:t>
            </a:r>
            <a:r>
              <a:rPr lang="en-US" sz="3000" dirty="0"/>
              <a:t>million from lower-secondary school </a:t>
            </a:r>
          </a:p>
          <a:p>
            <a:pPr marL="911225" lvl="1"/>
            <a:r>
              <a:rPr lang="en-US" sz="3000" dirty="0"/>
              <a:t>67.4 million from upper-secondary </a:t>
            </a:r>
            <a:r>
              <a:rPr lang="en-US" sz="3000" dirty="0" smtClean="0"/>
              <a:t>school. World </a:t>
            </a:r>
            <a:r>
              <a:rPr lang="en-US" sz="3000" dirty="0"/>
              <a:t>Bank</a:t>
            </a:r>
          </a:p>
          <a:p>
            <a:pPr lvl="1"/>
            <a:endParaRPr lang="en-US" sz="2600" b="1" dirty="0"/>
          </a:p>
          <a:p>
            <a:pPr marL="0" lvl="1" indent="0">
              <a:buNone/>
            </a:pPr>
            <a:r>
              <a:rPr lang="en-US" sz="3000" b="1" dirty="0" smtClean="0"/>
              <a:t>Drinking </a:t>
            </a:r>
            <a:r>
              <a:rPr lang="en-US" sz="3000" b="1" dirty="0"/>
              <a:t>water in </a:t>
            </a:r>
            <a:r>
              <a:rPr lang="en-US" sz="3000" b="1" dirty="0" smtClean="0"/>
              <a:t>schools</a:t>
            </a:r>
            <a:endParaRPr lang="en-US" sz="3000" dirty="0" smtClean="0"/>
          </a:p>
          <a:p>
            <a:pPr marL="339725" indent="-255588"/>
            <a:r>
              <a:rPr lang="en-US" sz="3400" dirty="0" smtClean="0"/>
              <a:t>19</a:t>
            </a:r>
            <a:r>
              <a:rPr lang="en-US" sz="3400" dirty="0"/>
              <a:t>% of schools had no drinking water service</a:t>
            </a:r>
          </a:p>
          <a:p>
            <a:pPr marL="350838" indent="-234950"/>
            <a:r>
              <a:rPr lang="en-US" sz="3400" dirty="0"/>
              <a:t>570 million children </a:t>
            </a:r>
            <a:r>
              <a:rPr lang="en-US" sz="3400" dirty="0" smtClean="0"/>
              <a:t>affected</a:t>
            </a:r>
            <a:r>
              <a:rPr lang="en-US" sz="3400" dirty="0"/>
              <a:t/>
            </a:r>
            <a:br>
              <a:rPr lang="en-US" sz="3400" dirty="0"/>
            </a:br>
            <a:endParaRPr lang="en-US" sz="3400" dirty="0" smtClean="0"/>
          </a:p>
          <a:p>
            <a:pPr marL="0" indent="0">
              <a:buNone/>
            </a:pPr>
            <a:r>
              <a:rPr lang="en-US" sz="3400" b="1" dirty="0" smtClean="0"/>
              <a:t>Sanitation </a:t>
            </a:r>
            <a:r>
              <a:rPr lang="en-US" sz="3400" b="1" dirty="0"/>
              <a:t>and menstrual hygiene management (MHM</a:t>
            </a:r>
            <a:r>
              <a:rPr lang="en-US" sz="3400" b="1" dirty="0" smtClean="0"/>
              <a:t>):</a:t>
            </a:r>
          </a:p>
          <a:p>
            <a:pPr marL="365125" indent="-249238"/>
            <a:r>
              <a:rPr lang="en-US" sz="3400" dirty="0" smtClean="0"/>
              <a:t>23</a:t>
            </a:r>
            <a:r>
              <a:rPr lang="en-US" sz="3400" dirty="0"/>
              <a:t>% schools have no toilet facilities </a:t>
            </a:r>
          </a:p>
          <a:p>
            <a:r>
              <a:rPr lang="en-US" sz="3400" dirty="0" smtClean="0"/>
              <a:t>335 </a:t>
            </a:r>
            <a:r>
              <a:rPr lang="en-US" sz="3400" dirty="0"/>
              <a:t>million </a:t>
            </a:r>
            <a:r>
              <a:rPr lang="en-US" sz="3400" dirty="0" smtClean="0"/>
              <a:t>girls (36%) - without </a:t>
            </a:r>
            <a:r>
              <a:rPr lang="en-US" sz="3400" dirty="0"/>
              <a:t>water and soap facility </a:t>
            </a:r>
            <a:r>
              <a:rPr lang="en-US" sz="3400" dirty="0" err="1" smtClean="0"/>
              <a:t>Unicef</a:t>
            </a:r>
            <a:endParaRPr lang="en-US" sz="3400" dirty="0" smtClean="0"/>
          </a:p>
          <a:p>
            <a:endParaRPr lang="en-US" sz="3400" dirty="0" smtClean="0"/>
          </a:p>
          <a:p>
            <a:pPr marL="109728" indent="0">
              <a:buNone/>
            </a:pPr>
            <a:r>
              <a:rPr lang="en-US" sz="3000" b="1" dirty="0" smtClean="0"/>
              <a:t>Sexual </a:t>
            </a:r>
            <a:r>
              <a:rPr lang="en-US" sz="3000" b="1" dirty="0"/>
              <a:t>violence</a:t>
            </a:r>
            <a:r>
              <a:rPr lang="en-US" sz="3000" b="1" dirty="0" smtClean="0"/>
              <a:t>:</a:t>
            </a:r>
          </a:p>
          <a:p>
            <a:r>
              <a:rPr lang="en-US" sz="3400" dirty="0" smtClean="0"/>
              <a:t>15 </a:t>
            </a:r>
            <a:r>
              <a:rPr lang="en-US" sz="3400" dirty="0"/>
              <a:t>million girls (aged 15 to 19) have experienced forced sexual </a:t>
            </a:r>
            <a:r>
              <a:rPr lang="en-US" sz="3400" dirty="0" smtClean="0"/>
              <a:t>encounter </a:t>
            </a:r>
            <a:r>
              <a:rPr lang="en-US" sz="3400" dirty="0"/>
              <a:t>or other types of sexual </a:t>
            </a:r>
            <a:r>
              <a:rPr lang="en-US" sz="3400" dirty="0" smtClean="0"/>
              <a:t>abuses</a:t>
            </a:r>
            <a:endParaRPr lang="en-US" sz="3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635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Scenario - Global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6616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Scenario - India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620000" cy="51816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200" b="1" dirty="0" smtClean="0"/>
              <a:t>Education: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40</a:t>
            </a:r>
            <a:r>
              <a:rPr lang="en-US" sz="2000" dirty="0"/>
              <a:t>% of adolescent girls </a:t>
            </a:r>
            <a:r>
              <a:rPr lang="en-US" sz="2000" dirty="0" smtClean="0"/>
              <a:t>between 15-18 </a:t>
            </a:r>
            <a:r>
              <a:rPr lang="en-US" sz="2000" dirty="0"/>
              <a:t>years </a:t>
            </a:r>
            <a:r>
              <a:rPr lang="en-US" sz="2000" dirty="0" smtClean="0"/>
              <a:t>– not attending school</a:t>
            </a:r>
            <a:r>
              <a:rPr lang="en-US" sz="2000" dirty="0"/>
              <a:t>. 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30</a:t>
            </a:r>
            <a:r>
              <a:rPr lang="en-US" sz="2000" dirty="0"/>
              <a:t>% </a:t>
            </a:r>
            <a:r>
              <a:rPr lang="en-US" sz="2000" dirty="0" smtClean="0"/>
              <a:t>girls of poorest</a:t>
            </a:r>
            <a:r>
              <a:rPr lang="en-US" sz="2000" dirty="0"/>
              <a:t> </a:t>
            </a:r>
            <a:r>
              <a:rPr lang="en-US" sz="2000" dirty="0" smtClean="0"/>
              <a:t>families – never been to school.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</a:pPr>
            <a:endParaRPr lang="en-US" sz="2000" dirty="0" smtClean="0"/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200" b="1" dirty="0" smtClean="0"/>
              <a:t>Sanitation </a:t>
            </a:r>
            <a:r>
              <a:rPr lang="en-US" sz="2200" b="1" dirty="0"/>
              <a:t>and menstrual hygiene management (MHM</a:t>
            </a:r>
            <a:r>
              <a:rPr lang="en-US" sz="2200" b="1" dirty="0" smtClean="0"/>
              <a:t>):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23 </a:t>
            </a:r>
            <a:r>
              <a:rPr lang="en-US" sz="2000" dirty="0"/>
              <a:t>million girls drop out of school </a:t>
            </a:r>
            <a:r>
              <a:rPr lang="en-US" sz="2000" dirty="0" smtClean="0"/>
              <a:t>annually – no toilet facilities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22% schools do – no separate functional </a:t>
            </a:r>
            <a:r>
              <a:rPr lang="en-US" sz="2000" dirty="0" smtClean="0"/>
              <a:t>toilets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63</a:t>
            </a:r>
            <a:r>
              <a:rPr lang="en-US" sz="2000" dirty="0"/>
              <a:t>% schools </a:t>
            </a:r>
            <a:r>
              <a:rPr lang="en-US" sz="2000" dirty="0" smtClean="0"/>
              <a:t>don’t give education on menstrual health. - Survey </a:t>
            </a:r>
            <a:r>
              <a:rPr lang="en-US" sz="2000" dirty="0"/>
              <a:t>by the Ministry of </a:t>
            </a:r>
            <a:r>
              <a:rPr lang="en-US" sz="2000" dirty="0" smtClean="0"/>
              <a:t>Education, 2015</a:t>
            </a:r>
          </a:p>
          <a:p>
            <a:endParaRPr lang="en-US" sz="2200" dirty="0" smtClean="0"/>
          </a:p>
          <a:p>
            <a:pPr marL="109728" indent="0">
              <a:buNone/>
            </a:pPr>
            <a:r>
              <a:rPr lang="en-US" sz="2400" b="1" dirty="0"/>
              <a:t>Sexual violence:</a:t>
            </a:r>
            <a:endParaRPr lang="en-US" sz="2200" dirty="0" smtClean="0"/>
          </a:p>
          <a:p>
            <a:r>
              <a:rPr lang="en-US" sz="2000" dirty="0" smtClean="0"/>
              <a:t>Every 20 minutes a girl is raped in India 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8005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086600" cy="499567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Availability, Accessibility and Affordability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Water and Sanitation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Health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Education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Child Marriage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Child </a:t>
            </a:r>
            <a:r>
              <a:rPr lang="en-US" dirty="0" err="1" smtClean="0"/>
              <a:t>Labour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Gender inequality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Violence</a:t>
            </a:r>
          </a:p>
          <a:p>
            <a:endParaRPr lang="en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MAJOR ISSUES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0027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dirty="0" smtClean="0"/>
              <a:t>Sending girls back to school – </a:t>
            </a:r>
            <a:r>
              <a:rPr lang="en-US" sz="2800" dirty="0" err="1" smtClean="0"/>
              <a:t>Asha</a:t>
            </a:r>
            <a:r>
              <a:rPr lang="en-US" sz="2800" dirty="0" smtClean="0"/>
              <a:t> </a:t>
            </a:r>
            <a:r>
              <a:rPr lang="en-US" sz="2800" dirty="0" err="1" smtClean="0"/>
              <a:t>Kiran</a:t>
            </a:r>
            <a:r>
              <a:rPr lang="en-US" sz="2800" dirty="0" smtClean="0"/>
              <a:t> </a:t>
            </a:r>
            <a:r>
              <a:rPr lang="en-US" sz="2800" dirty="0" err="1" smtClean="0"/>
              <a:t>progran</a:t>
            </a:r>
            <a:r>
              <a:rPr lang="en-US" sz="2800" dirty="0" smtClean="0"/>
              <a:t> 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IN" sz="2800" dirty="0"/>
              <a:t>Scholarships for girls to continue education </a:t>
            </a:r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IN" sz="2800" dirty="0"/>
              <a:t>Distribution of </a:t>
            </a:r>
            <a:r>
              <a:rPr lang="en-IN" sz="2800" dirty="0" smtClean="0"/>
              <a:t>educational and support materials  </a:t>
            </a:r>
            <a:r>
              <a:rPr lang="en-IN" sz="2800" dirty="0"/>
              <a:t>(cycle, solar light </a:t>
            </a:r>
            <a:r>
              <a:rPr lang="en-IN" sz="2800" dirty="0" err="1"/>
              <a:t>etc</a:t>
            </a:r>
            <a:r>
              <a:rPr lang="en-IN" sz="2800" dirty="0"/>
              <a:t>) </a:t>
            </a:r>
            <a:endParaRPr lang="en-IN" sz="2800" dirty="0" smtClean="0"/>
          </a:p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IN" sz="2800" dirty="0" smtClean="0"/>
              <a:t>Teaching </a:t>
            </a:r>
            <a:r>
              <a:rPr lang="en-IN" sz="2800" dirty="0"/>
              <a:t>self defence techniques to </a:t>
            </a:r>
            <a:r>
              <a:rPr lang="en-IN" sz="2800" dirty="0" smtClean="0"/>
              <a:t>girls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Basic Education and Literacy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0037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752600"/>
            <a:ext cx="7010400" cy="3166872"/>
          </a:xfrm>
        </p:spPr>
        <p:txBody>
          <a:bodyPr>
            <a:normAutofit fontScale="92500"/>
          </a:bodyPr>
          <a:lstStyle/>
          <a:p>
            <a:pPr marL="560388" lvl="0" indent="-560388"/>
            <a:r>
              <a:rPr lang="en-IN" sz="3200" dirty="0" smtClean="0"/>
              <a:t>Construction of toilets in school</a:t>
            </a:r>
          </a:p>
          <a:p>
            <a:pPr marL="1258888" lvl="1"/>
            <a:r>
              <a:rPr lang="en-IN" sz="2800" dirty="0" smtClean="0"/>
              <a:t>Gender segregated</a:t>
            </a:r>
          </a:p>
          <a:p>
            <a:pPr marL="1258888" lvl="1"/>
            <a:r>
              <a:rPr lang="en-IN" sz="2800" dirty="0" smtClean="0"/>
              <a:t>Adequate</a:t>
            </a:r>
          </a:p>
          <a:p>
            <a:pPr marL="109728" lvl="0" indent="0">
              <a:buNone/>
            </a:pPr>
            <a:endParaRPr lang="en-IN" sz="3200" dirty="0" smtClean="0"/>
          </a:p>
          <a:p>
            <a:pPr marL="568325" lvl="0" indent="-568325"/>
            <a:r>
              <a:rPr lang="en-IN" sz="3200" dirty="0" smtClean="0"/>
              <a:t>Promotion of reusable sanitary napkins</a:t>
            </a:r>
            <a:endParaRPr lang="en-IN" sz="3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effectLst/>
              </a:rPr>
              <a:t>WASH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6322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IN" dirty="0"/>
              <a:t>Nutrition drives for </a:t>
            </a:r>
            <a:r>
              <a:rPr lang="en-IN" dirty="0" smtClean="0"/>
              <a:t>girls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IN" dirty="0" smtClean="0"/>
              <a:t>Awareness on locally available low cost Nutrition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IN" dirty="0" smtClean="0"/>
              <a:t>Partnership with national nutritional organizations and institutions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effectLst/>
              </a:rPr>
              <a:t>MCH and </a:t>
            </a:r>
            <a:r>
              <a:rPr lang="en-US" sz="4400" dirty="0" smtClean="0">
                <a:effectLst/>
              </a:rPr>
              <a:t>Health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7007" b="16780"/>
          <a:stretch/>
        </p:blipFill>
        <p:spPr>
          <a:xfrm>
            <a:off x="5771964" y="5943597"/>
            <a:ext cx="1737388" cy="8853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144" y="5943598"/>
            <a:ext cx="827156" cy="7766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7620000" y="5943598"/>
            <a:ext cx="0" cy="7766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5426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791</TotalTime>
  <Words>380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EMPOWERING GIRLS</vt:lpstr>
      <vt:lpstr>Slide 2</vt:lpstr>
      <vt:lpstr>Topics :</vt:lpstr>
      <vt:lpstr>Scenario - Global</vt:lpstr>
      <vt:lpstr>Scenario - India</vt:lpstr>
      <vt:lpstr>MAJOR ISSUES</vt:lpstr>
      <vt:lpstr>Basic Education and Literacy</vt:lpstr>
      <vt:lpstr>WASH</vt:lpstr>
      <vt:lpstr>MCH and Health</vt:lpstr>
      <vt:lpstr> Support the Environment </vt:lpstr>
      <vt:lpstr>Peace</vt:lpstr>
      <vt:lpstr> Community Economic Development </vt:lpstr>
      <vt:lpstr>ADVOCACY/AWARENESS</vt:lpstr>
      <vt:lpstr>THANK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Aapga Singh</dc:creator>
  <cp:lastModifiedBy>HP</cp:lastModifiedBy>
  <cp:revision>103</cp:revision>
  <dcterms:created xsi:type="dcterms:W3CDTF">2006-08-16T00:00:00Z</dcterms:created>
  <dcterms:modified xsi:type="dcterms:W3CDTF">2021-03-12T10:03:16Z</dcterms:modified>
</cp:coreProperties>
</file>