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5"/>
  </p:notesMasterIdLst>
  <p:sldIdLst>
    <p:sldId id="335" r:id="rId2"/>
    <p:sldId id="333" r:id="rId3"/>
    <p:sldId id="277" r:id="rId4"/>
    <p:sldId id="260" r:id="rId5"/>
    <p:sldId id="271" r:id="rId6"/>
    <p:sldId id="278" r:id="rId7"/>
    <p:sldId id="330" r:id="rId8"/>
    <p:sldId id="331" r:id="rId9"/>
    <p:sldId id="283" r:id="rId10"/>
    <p:sldId id="284" r:id="rId11"/>
    <p:sldId id="286" r:id="rId12"/>
    <p:sldId id="288" r:id="rId13"/>
    <p:sldId id="282" r:id="rId14"/>
    <p:sldId id="281" r:id="rId15"/>
    <p:sldId id="291" r:id="rId16"/>
    <p:sldId id="293" r:id="rId17"/>
    <p:sldId id="294" r:id="rId18"/>
    <p:sldId id="295" r:id="rId19"/>
    <p:sldId id="296" r:id="rId20"/>
    <p:sldId id="298" r:id="rId21"/>
    <p:sldId id="297" r:id="rId22"/>
    <p:sldId id="302" r:id="rId23"/>
    <p:sldId id="303" r:id="rId24"/>
    <p:sldId id="305" r:id="rId25"/>
    <p:sldId id="306" r:id="rId26"/>
    <p:sldId id="307" r:id="rId27"/>
    <p:sldId id="308" r:id="rId28"/>
    <p:sldId id="310" r:id="rId29"/>
    <p:sldId id="312" r:id="rId30"/>
    <p:sldId id="314" r:id="rId31"/>
    <p:sldId id="316" r:id="rId32"/>
    <p:sldId id="334" r:id="rId33"/>
    <p:sldId id="32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698" autoAdjust="0"/>
  </p:normalViewPr>
  <p:slideViewPr>
    <p:cSldViewPr snapToGrid="0">
      <p:cViewPr>
        <p:scale>
          <a:sx n="66" d="100"/>
          <a:sy n="66" d="100"/>
        </p:scale>
        <p:origin x="-1272" y="-78"/>
      </p:cViewPr>
      <p:guideLst>
        <p:guide orient="horz" pos="2160"/>
        <p:guide pos="2880"/>
      </p:guideLst>
    </p:cSldViewPr>
  </p:slideViewPr>
  <p:notesTextViewPr>
    <p:cViewPr>
      <p:scale>
        <a:sx n="1" d="1"/>
        <a:sy n="1" d="1"/>
      </p:scale>
      <p:origin x="0" y="0"/>
    </p:cViewPr>
  </p:notesTextViewPr>
  <p:sorterViewPr>
    <p:cViewPr>
      <p:scale>
        <a:sx n="100" d="100"/>
        <a:sy n="100" d="100"/>
      </p:scale>
      <p:origin x="0" y="57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6096E-B05D-4173-8D82-4C26DDC2F208}" type="datetimeFigureOut">
              <a:rPr lang="en-IN" smtClean="0"/>
              <a:pPr/>
              <a:t>12-03-2021</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2EB60-C436-4E9B-BD89-1C509B159E7F}" type="slidenum">
              <a:rPr lang="en-IN" smtClean="0"/>
              <a:pPr/>
              <a:t>‹#›</a:t>
            </a:fld>
            <a:endParaRPr lang="en-IN"/>
          </a:p>
        </p:txBody>
      </p:sp>
    </p:spTree>
    <p:extLst>
      <p:ext uri="{BB962C8B-B14F-4D97-AF65-F5344CB8AC3E}">
        <p14:creationId xmlns:p14="http://schemas.microsoft.com/office/powerpoint/2010/main" val="24549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4239b52a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4239b52a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3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4239b52ac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4239b52a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94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MGNREGA- "Mahatma Gandhi National Rural Employment Guarantee Act",  initiated with the objective of "enhancing livelihood security in rural areas by providing at least 100 days of guaranteed wage employment </a:t>
            </a:r>
          </a:p>
          <a:p>
            <a:r>
              <a:rPr lang="en-US" dirty="0"/>
              <a:t>&amp; to create durable assets (such as roads, canals, ponds and wells). </a:t>
            </a:r>
          </a:p>
          <a:p>
            <a:r>
              <a:rPr lang="en-US" dirty="0"/>
              <a:t>It is to be implemented mainly by Gram </a:t>
            </a:r>
            <a:r>
              <a:rPr lang="en-US" dirty="0" err="1"/>
              <a:t>Panchayats</a:t>
            </a:r>
            <a:r>
              <a:rPr lang="en-US" dirty="0"/>
              <a:t> (GPs).</a:t>
            </a:r>
          </a:p>
        </p:txBody>
      </p:sp>
      <p:sp>
        <p:nvSpPr>
          <p:cNvPr id="4" name="Slide Number Placeholder 3"/>
          <p:cNvSpPr>
            <a:spLocks noGrp="1"/>
          </p:cNvSpPr>
          <p:nvPr>
            <p:ph type="sldNum" sz="quarter" idx="10"/>
          </p:nvPr>
        </p:nvSpPr>
        <p:spPr/>
        <p:txBody>
          <a:bodyPr/>
          <a:lstStyle/>
          <a:p>
            <a:fld id="{C8DC57A8-AE18-4654-B6AF-04B3577165BE}" type="slidenum">
              <a:rPr lang="en-US" smtClean="0"/>
              <a:pPr/>
              <a:t>16</a:t>
            </a:fld>
            <a:endParaRPr lang="en-US"/>
          </a:p>
        </p:txBody>
      </p:sp>
    </p:spTree>
    <p:extLst>
      <p:ext uri="{BB962C8B-B14F-4D97-AF65-F5344CB8AC3E}">
        <p14:creationId xmlns:p14="http://schemas.microsoft.com/office/powerpoint/2010/main" val="44390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Miyawaki</a:t>
            </a:r>
            <a:r>
              <a:rPr lang="en-US" dirty="0"/>
              <a:t> Method: </a:t>
            </a:r>
            <a:r>
              <a:rPr lang="en-US" sz="1200" b="0" i="0" kern="1200" dirty="0" err="1">
                <a:solidFill>
                  <a:schemeClr val="tx1"/>
                </a:solidFill>
                <a:effectLst/>
                <a:latin typeface="+mn-lt"/>
                <a:ea typeface="+mn-ea"/>
                <a:cs typeface="+mn-cs"/>
              </a:rPr>
              <a:t>Miyawaki</a:t>
            </a:r>
            <a:r>
              <a:rPr lang="en-US" sz="1200" b="0" i="0" kern="1200" dirty="0">
                <a:solidFill>
                  <a:schemeClr val="tx1"/>
                </a:solidFill>
                <a:effectLst/>
                <a:latin typeface="+mn-lt"/>
                <a:ea typeface="+mn-ea"/>
                <a:cs typeface="+mn-cs"/>
              </a:rPr>
              <a:t> is a technique pioneered by Japanese botanist Akira </a:t>
            </a:r>
            <a:r>
              <a:rPr lang="en-US" sz="1200" b="0" i="0" kern="1200" dirty="0" err="1">
                <a:solidFill>
                  <a:schemeClr val="tx1"/>
                </a:solidFill>
                <a:effectLst/>
                <a:latin typeface="+mn-lt"/>
                <a:ea typeface="+mn-ea"/>
                <a:cs typeface="+mn-cs"/>
              </a:rPr>
              <a:t>Miyawaki</a:t>
            </a:r>
            <a:r>
              <a:rPr lang="en-US" sz="1200" b="0" i="0" kern="1200" dirty="0">
                <a:solidFill>
                  <a:schemeClr val="tx1"/>
                </a:solidFill>
                <a:effectLst/>
                <a:latin typeface="+mn-lt"/>
                <a:ea typeface="+mn-ea"/>
                <a:cs typeface="+mn-cs"/>
              </a:rPr>
              <a:t>, that helps build dense, native forests. The approach is supposed to ensure that plant growth is 10 times faster and the resulting plantation is 30 times denser than usual. It involves planting dozens of native species in the same area, and becomes maintenance-free after the first three years.</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pPr/>
              <a:t>18</a:t>
            </a:fld>
            <a:endParaRPr lang="en-US"/>
          </a:p>
        </p:txBody>
      </p:sp>
    </p:spTree>
    <p:extLst>
      <p:ext uri="{BB962C8B-B14F-4D97-AF65-F5344CB8AC3E}">
        <p14:creationId xmlns:p14="http://schemas.microsoft.com/office/powerpoint/2010/main" val="190505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1B675F9-20A2-4859-BC3D-CB94BAB282D7}" type="datetimeFigureOut">
              <a:rPr lang="en-IN" smtClean="0"/>
              <a:pPr/>
              <a:t>12-03-2021</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2659F2EA-B379-4B96-8263-ADD4112D670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B675F9-20A2-4859-BC3D-CB94BAB282D7}" type="datetimeFigureOut">
              <a:rPr lang="en-IN" smtClean="0"/>
              <a:pPr/>
              <a:t>12-03-2021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59F2EA-B379-4B96-8263-ADD4112D670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B675F9-20A2-4859-BC3D-CB94BAB282D7}" type="datetimeFigureOut">
              <a:rPr lang="en-IN" smtClean="0"/>
              <a:pPr/>
              <a:t>12-03-2021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59F2EA-B379-4B96-8263-ADD4112D6707}"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4836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B675F9-20A2-4859-BC3D-CB94BAB282D7}" type="datetimeFigureOut">
              <a:rPr lang="en-IN" smtClean="0"/>
              <a:pPr/>
              <a:t>12-03-2021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59F2EA-B379-4B96-8263-ADD4112D670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1B675F9-20A2-4859-BC3D-CB94BAB282D7}" type="datetimeFigureOut">
              <a:rPr lang="en-IN" smtClean="0"/>
              <a:pPr/>
              <a:t>12-03-2021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59F2EA-B379-4B96-8263-ADD4112D670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B675F9-20A2-4859-BC3D-CB94BAB282D7}" type="datetimeFigureOut">
              <a:rPr lang="en-IN" smtClean="0"/>
              <a:pPr/>
              <a:t>12-03-2021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59F2EA-B379-4B96-8263-ADD4112D670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1B675F9-20A2-4859-BC3D-CB94BAB282D7}" type="datetimeFigureOut">
              <a:rPr lang="en-IN" smtClean="0"/>
              <a:pPr/>
              <a:t>12-03-2021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659F2EA-B379-4B96-8263-ADD4112D670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1B675F9-20A2-4859-BC3D-CB94BAB282D7}" type="datetimeFigureOut">
              <a:rPr lang="en-IN" smtClean="0"/>
              <a:pPr/>
              <a:t>12-03-2021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659F2EA-B379-4B96-8263-ADD4112D670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675F9-20A2-4859-BC3D-CB94BAB282D7}" type="datetimeFigureOut">
              <a:rPr lang="en-IN" smtClean="0"/>
              <a:pPr/>
              <a:t>12-03-2021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659F2EA-B379-4B96-8263-ADD4112D670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B675F9-20A2-4859-BC3D-CB94BAB282D7}" type="datetimeFigureOut">
              <a:rPr lang="en-IN" smtClean="0"/>
              <a:pPr/>
              <a:t>12-03-2021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59F2EA-B379-4B96-8263-ADD4112D670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1B675F9-20A2-4859-BC3D-CB94BAB282D7}" type="datetimeFigureOut">
              <a:rPr lang="en-IN" smtClean="0"/>
              <a:pPr/>
              <a:t>12-03-2021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2659F2EA-B379-4B96-8263-ADD4112D6707}"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B675F9-20A2-4859-BC3D-CB94BAB282D7}" type="datetimeFigureOut">
              <a:rPr lang="en-IN" smtClean="0"/>
              <a:pPr/>
              <a:t>12-03-2021</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59F2EA-B379-4B96-8263-ADD4112D6707}"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0.png" /><Relationship Id="rId1" Type="http://schemas.openxmlformats.org/officeDocument/2006/relationships/slideLayout" Target="../slideLayouts/slideLayout12.xml" /><Relationship Id="rId4" Type="http://schemas.openxmlformats.org/officeDocument/2006/relationships/image" Target="../media/image3.png"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1.png" /><Relationship Id="rId1" Type="http://schemas.openxmlformats.org/officeDocument/2006/relationships/slideLayout" Target="../slideLayouts/slideLayout12.xml" /><Relationship Id="rId4" Type="http://schemas.openxmlformats.org/officeDocument/2006/relationships/image" Target="../media/image3.png" /></Relationships>
</file>

<file path=ppt/slides/_rels/slide12.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 Id="rId5" Type="http://schemas.openxmlformats.org/officeDocument/2006/relationships/image" Target="../media/image3.png" /><Relationship Id="rId4" Type="http://schemas.openxmlformats.org/officeDocument/2006/relationships/image" Target="../media/image5.png" /></Relationships>
</file>

<file path=ppt/slides/_rels/slide13.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 Id="rId5" Type="http://schemas.openxmlformats.org/officeDocument/2006/relationships/image" Target="../media/image3.png" /><Relationship Id="rId4" Type="http://schemas.openxmlformats.org/officeDocument/2006/relationships/image" Target="../media/image5.png" /></Relationships>
</file>

<file path=ppt/slides/_rels/slide14.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 Id="rId5" Type="http://schemas.openxmlformats.org/officeDocument/2006/relationships/image" Target="../media/image3.png" /><Relationship Id="rId4" Type="http://schemas.openxmlformats.org/officeDocument/2006/relationships/image" Target="../media/image5.png" /></Relationships>
</file>

<file path=ppt/slides/_rels/slide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1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1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8.jpeg"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7.xml" /><Relationship Id="rId5" Type="http://schemas.openxmlformats.org/officeDocument/2006/relationships/image" Target="../media/image3.png" /><Relationship Id="rId4" Type="http://schemas.openxmlformats.org/officeDocument/2006/relationships/image" Target="../media/image5.png" /></Relationships>
</file>

<file path=ppt/slides/_rels/slide2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1.png" /><Relationship Id="rId1" Type="http://schemas.openxmlformats.org/officeDocument/2006/relationships/slideLayout" Target="../slideLayouts/slideLayout2.xml" /><Relationship Id="rId5" Type="http://schemas.openxmlformats.org/officeDocument/2006/relationships/image" Target="../media/image3.png" /><Relationship Id="rId4" Type="http://schemas.openxmlformats.org/officeDocument/2006/relationships/image" Target="../media/image5.png" /></Relationships>
</file>

<file path=ppt/slides/_rels/slide2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2.png" /><Relationship Id="rId1" Type="http://schemas.openxmlformats.org/officeDocument/2006/relationships/slideLayout" Target="../slideLayouts/slideLayout2.xml" /><Relationship Id="rId4" Type="http://schemas.openxmlformats.org/officeDocument/2006/relationships/image" Target="../media/image5.png"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3.png"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3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24.jpeg"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3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12.xml" /><Relationship Id="rId4" Type="http://schemas.openxmlformats.org/officeDocument/2006/relationships/image" Target="../media/image5.png"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png"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5.png" /></Relationships>
</file>

<file path=ppt/slides/_rels/slide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7.png"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8.png"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9.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2.xml" /><Relationship Id="rId1" Type="http://schemas.openxmlformats.org/officeDocument/2006/relationships/slideLayout" Target="../slideLayouts/slideLayout12.xml" /><Relationship Id="rId5" Type="http://schemas.openxmlformats.org/officeDocument/2006/relationships/image" Target="../media/image3.png"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503987"/>
            <a:ext cx="9144000" cy="610678"/>
          </a:xfrm>
          <a:prstGeom prst="rect">
            <a:avLst/>
          </a:prstGeom>
          <a:solidFill>
            <a:srgbClr val="0B082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7" name="Rectangle 6"/>
          <p:cNvSpPr/>
          <p:nvPr/>
        </p:nvSpPr>
        <p:spPr>
          <a:xfrm>
            <a:off x="0" y="2801258"/>
            <a:ext cx="9144000" cy="732837"/>
          </a:xfrm>
          <a:prstGeom prst="rect">
            <a:avLst/>
          </a:prstGeom>
          <a:solidFill>
            <a:srgbClr val="0B082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pic>
        <p:nvPicPr>
          <p:cNvPr id="4" name="Picture 3" descr="PNG-for-Word-documents--presentations--and-web-use..png"/>
          <p:cNvPicPr>
            <a:picLocks noChangeAspect="1"/>
          </p:cNvPicPr>
          <p:nvPr/>
        </p:nvPicPr>
        <p:blipFill>
          <a:blip r:embed="rId2" cstate="print"/>
          <a:stretch>
            <a:fillRect/>
          </a:stretch>
        </p:blipFill>
        <p:spPr>
          <a:xfrm>
            <a:off x="2819400" y="1008738"/>
            <a:ext cx="3505200" cy="1316396"/>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0" y="0"/>
            <a:ext cx="1819275" cy="14001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772400" y="0"/>
            <a:ext cx="1371600" cy="1371600"/>
          </a:xfrm>
          <a:prstGeom prst="rect">
            <a:avLst/>
          </a:prstGeom>
          <a:noFill/>
          <a:ln w="9525">
            <a:noFill/>
            <a:miter lim="800000"/>
            <a:headEnd/>
            <a:tailEnd/>
          </a:ln>
        </p:spPr>
      </p:pic>
      <p:sp>
        <p:nvSpPr>
          <p:cNvPr id="9" name="Title 1"/>
          <p:cNvSpPr>
            <a:spLocks noGrp="1"/>
          </p:cNvSpPr>
          <p:nvPr>
            <p:ph type="ctrTitle"/>
          </p:nvPr>
        </p:nvSpPr>
        <p:spPr>
          <a:xfrm>
            <a:off x="228600" y="2209800"/>
            <a:ext cx="8686800" cy="1829761"/>
          </a:xfrm>
        </p:spPr>
        <p:txBody>
          <a:bodyPr anchor="ctr">
            <a:noAutofit/>
          </a:bodyPr>
          <a:lstStyle/>
          <a:p>
            <a:pPr algn="ctr"/>
            <a:r>
              <a:rPr lang="en-US" sz="4800" dirty="0">
                <a:solidFill>
                  <a:schemeClr val="tx1"/>
                </a:solidFill>
              </a:rPr>
              <a:t>SUPPORT THE ENVIRONMENT</a:t>
            </a:r>
            <a:endParaRPr lang="en-IN" sz="4800" dirty="0">
              <a:solidFill>
                <a:schemeClr val="tx1"/>
              </a:solidFill>
            </a:endParaRPr>
          </a:p>
        </p:txBody>
      </p:sp>
      <p:sp>
        <p:nvSpPr>
          <p:cNvPr id="10" name="Title 1"/>
          <p:cNvSpPr txBox="1">
            <a:spLocks/>
          </p:cNvSpPr>
          <p:nvPr/>
        </p:nvSpPr>
        <p:spPr>
          <a:xfrm>
            <a:off x="566057" y="3294743"/>
            <a:ext cx="8153400" cy="914400"/>
          </a:xfrm>
          <a:prstGeom prst="rect">
            <a:avLst/>
          </a:prstGeom>
        </p:spPr>
        <p:txBody>
          <a:bodyPr vert="horz"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LAKSHYA				</a:t>
            </a:r>
            <a:r>
              <a:rPr kumimoji="0" lang="en-US" sz="32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rPr>
              <a:t>MARCH 13, </a:t>
            </a:r>
            <a:r>
              <a:rPr kumimoji="0" 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rPr>
              <a:t>2021</a:t>
            </a:r>
            <a:endParaRPr kumimoji="0" lang="en-IN"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1" t="705" r="62800" b="50328"/>
          <a:stretch/>
        </p:blipFill>
        <p:spPr bwMode="auto">
          <a:xfrm>
            <a:off x="1054650" y="1341689"/>
            <a:ext cx="3562795" cy="476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72;p16"/>
          <p:cNvSpPr txBox="1">
            <a:spLocks noGrp="1"/>
          </p:cNvSpPr>
          <p:nvPr>
            <p:ph type="title"/>
          </p:nvPr>
        </p:nvSpPr>
        <p:spPr>
          <a:xfrm>
            <a:off x="1054649" y="454550"/>
            <a:ext cx="6722023" cy="572700"/>
          </a:xfrm>
          <a:prstGeom prst="rect">
            <a:avLst/>
          </a:prstGeom>
        </p:spPr>
        <p:txBody>
          <a:bodyPr spcFirstLastPara="1" vert="horz" wrap="square" lIns="91425" tIns="91425" rIns="91425" bIns="91425" rtlCol="0" anchor="t" anchorCtr="0">
            <a:noAutofit/>
          </a:bodyPr>
          <a:lstStyle/>
          <a:p>
            <a:pPr>
              <a:lnSpc>
                <a:spcPct val="115000"/>
              </a:lnSpc>
              <a:buSzPts val="1100"/>
            </a:pPr>
            <a:r>
              <a:rPr lang="en-GB" sz="4000" b="1" dirty="0"/>
              <a:t>Compost Creation AT HOME</a:t>
            </a:r>
            <a:endParaRPr sz="4000" b="1"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9" t="51139" r="64430" b="1333"/>
          <a:stretch/>
        </p:blipFill>
        <p:spPr bwMode="auto">
          <a:xfrm>
            <a:off x="4617445" y="1341689"/>
            <a:ext cx="3988839" cy="476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srcRect/>
          <a:stretch>
            <a:fillRect/>
          </a:stretch>
        </p:blipFill>
        <p:spPr bwMode="auto">
          <a:xfrm>
            <a:off x="8476342" y="0"/>
            <a:ext cx="667657" cy="667657"/>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66403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8537" t="5051" r="2972" b="4550"/>
          <a:stretch/>
        </p:blipFill>
        <p:spPr bwMode="auto">
          <a:xfrm>
            <a:off x="1597320" y="1424468"/>
            <a:ext cx="6305551" cy="468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44089" y="593367"/>
            <a:ext cx="7670072" cy="763600"/>
          </a:xfrm>
        </p:spPr>
        <p:txBody>
          <a:bodyPr/>
          <a:lstStyle/>
          <a:p>
            <a:r>
              <a:rPr lang="en-IN" sz="4000" b="1" dirty="0"/>
              <a:t>Community composting</a:t>
            </a:r>
          </a:p>
        </p:txBody>
      </p:sp>
      <p:pic>
        <p:nvPicPr>
          <p:cNvPr id="7" name="Picture 4"/>
          <p:cNvPicPr>
            <a:picLocks noChangeAspect="1" noChangeArrowheads="1"/>
          </p:cNvPicPr>
          <p:nvPr/>
        </p:nvPicPr>
        <p:blipFill>
          <a:blip r:embed="rId3" cstate="print"/>
          <a:srcRect/>
          <a:stretch>
            <a:fillRect/>
          </a:stretch>
        </p:blipFill>
        <p:spPr bwMode="auto">
          <a:xfrm>
            <a:off x="8476342" y="0"/>
            <a:ext cx="667657" cy="66765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361076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1108547"/>
            <a:ext cx="8005217" cy="589165"/>
          </a:xfrm>
        </p:spPr>
        <p:txBody>
          <a:bodyPr>
            <a:normAutofit fontScale="90000"/>
          </a:bodyPr>
          <a:lstStyle/>
          <a:p>
            <a:r>
              <a:rPr lang="en-US" sz="3600" b="1" dirty="0"/>
              <a:t>Why are Plastics bags a problem?</a:t>
            </a:r>
          </a:p>
        </p:txBody>
      </p:sp>
      <p:sp>
        <p:nvSpPr>
          <p:cNvPr id="3" name="Content Placeholder 2"/>
          <p:cNvSpPr>
            <a:spLocks noGrp="1"/>
          </p:cNvSpPr>
          <p:nvPr>
            <p:ph idx="1"/>
          </p:nvPr>
        </p:nvSpPr>
        <p:spPr>
          <a:xfrm>
            <a:off x="1104899" y="2057718"/>
            <a:ext cx="3417297" cy="4557164"/>
          </a:xfrm>
        </p:spPr>
        <p:txBody>
          <a:bodyPr>
            <a:noAutofit/>
          </a:bodyPr>
          <a:lstStyle/>
          <a:p>
            <a:pPr marL="315913" indent="-315913">
              <a:spcBef>
                <a:spcPts val="0"/>
              </a:spcBef>
              <a:spcAft>
                <a:spcPts val="1200"/>
              </a:spcAft>
              <a:buClr>
                <a:schemeClr val="dk1"/>
              </a:buClr>
              <a:buSzPts val="1400"/>
              <a:buFont typeface="Arial" panose="020B0604020202020204" pitchFamily="34" charset="0"/>
              <a:buChar char="●"/>
            </a:pPr>
            <a:r>
              <a:rPr lang="en-US" sz="2400" dirty="0">
                <a:solidFill>
                  <a:schemeClr val="dk1"/>
                </a:solidFill>
              </a:rPr>
              <a:t>Harmful to the environment</a:t>
            </a:r>
          </a:p>
          <a:p>
            <a:pPr marL="315913" indent="-315913">
              <a:spcBef>
                <a:spcPts val="0"/>
              </a:spcBef>
              <a:spcAft>
                <a:spcPts val="1200"/>
              </a:spcAft>
              <a:buClr>
                <a:schemeClr val="dk1"/>
              </a:buClr>
              <a:buSzPts val="1400"/>
              <a:buFont typeface="Arial" panose="020B0604020202020204" pitchFamily="34" charset="0"/>
              <a:buChar char="●"/>
            </a:pPr>
            <a:r>
              <a:rPr lang="en-US" sz="2400" dirty="0">
                <a:solidFill>
                  <a:schemeClr val="dk1"/>
                </a:solidFill>
              </a:rPr>
              <a:t>Takes 1000 years to decompose </a:t>
            </a:r>
          </a:p>
          <a:p>
            <a:pPr marL="315913" indent="-315913">
              <a:spcBef>
                <a:spcPts val="0"/>
              </a:spcBef>
              <a:spcAft>
                <a:spcPts val="1200"/>
              </a:spcAft>
              <a:buClr>
                <a:schemeClr val="dk1"/>
              </a:buClr>
              <a:buSzPts val="1400"/>
              <a:buFont typeface="Arial" panose="020B0604020202020204" pitchFamily="34" charset="0"/>
              <a:buChar char="●"/>
            </a:pPr>
            <a:r>
              <a:rPr lang="en-US" sz="2400" dirty="0">
                <a:solidFill>
                  <a:schemeClr val="dk1"/>
                </a:solidFill>
              </a:rPr>
              <a:t>Kills Animals &amp; sea life</a:t>
            </a:r>
          </a:p>
          <a:p>
            <a:pPr marL="315913" indent="-315913">
              <a:spcBef>
                <a:spcPts val="0"/>
              </a:spcBef>
              <a:spcAft>
                <a:spcPts val="1200"/>
              </a:spcAft>
              <a:buClr>
                <a:schemeClr val="dk1"/>
              </a:buClr>
              <a:buSzPts val="1400"/>
              <a:buFont typeface="Arial" panose="020B0604020202020204" pitchFamily="34" charset="0"/>
              <a:buChar char="●"/>
            </a:pPr>
            <a:r>
              <a:rPr lang="en-US" sz="2400" dirty="0">
                <a:solidFill>
                  <a:schemeClr val="dk1"/>
                </a:solidFill>
              </a:rPr>
              <a:t>Reduces Rain Water percolation</a:t>
            </a:r>
          </a:p>
          <a:p>
            <a:pPr marL="315913" indent="-315913">
              <a:spcBef>
                <a:spcPts val="0"/>
              </a:spcBef>
              <a:spcAft>
                <a:spcPts val="1200"/>
              </a:spcAft>
              <a:buClr>
                <a:schemeClr val="dk1"/>
              </a:buClr>
              <a:buSzPts val="1400"/>
              <a:buFont typeface="Arial" panose="020B0604020202020204" pitchFamily="34" charset="0"/>
              <a:buChar char="●"/>
            </a:pPr>
            <a:r>
              <a:rPr lang="en-US" sz="2400" dirty="0">
                <a:solidFill>
                  <a:schemeClr val="dk1"/>
                </a:solidFill>
              </a:rPr>
              <a:t>Drop in Water Table</a:t>
            </a:r>
          </a:p>
          <a:p>
            <a:pPr marL="315913" indent="-315913">
              <a:spcBef>
                <a:spcPts val="0"/>
              </a:spcBef>
              <a:spcAft>
                <a:spcPts val="1200"/>
              </a:spcAft>
              <a:buClr>
                <a:schemeClr val="dk1"/>
              </a:buClr>
              <a:buSzPts val="1400"/>
              <a:buFont typeface="Arial" panose="020B0604020202020204" pitchFamily="34" charset="0"/>
              <a:buChar char="●"/>
            </a:pPr>
            <a:r>
              <a:rPr lang="en-US" sz="2400" dirty="0">
                <a:solidFill>
                  <a:schemeClr val="dk1"/>
                </a:solidFill>
              </a:rPr>
              <a:t>The list is endless </a:t>
            </a:r>
          </a:p>
        </p:txBody>
      </p:sp>
      <p:pic>
        <p:nvPicPr>
          <p:cNvPr id="1030" name="Picture 6" descr="C:\Users\HP\Desktop\New folder\images (7).jpg"/>
          <p:cNvPicPr>
            <a:picLocks noChangeAspect="1" noChangeArrowheads="1"/>
          </p:cNvPicPr>
          <p:nvPr/>
        </p:nvPicPr>
        <p:blipFill>
          <a:blip r:embed="rId2" cstate="print"/>
          <a:srcRect/>
          <a:stretch>
            <a:fillRect/>
          </a:stretch>
        </p:blipFill>
        <p:spPr bwMode="auto">
          <a:xfrm>
            <a:off x="4522197" y="4247919"/>
            <a:ext cx="3944983" cy="2452688"/>
          </a:xfrm>
          <a:prstGeom prst="rect">
            <a:avLst/>
          </a:prstGeom>
          <a:noFill/>
        </p:spPr>
      </p:pic>
      <p:pic>
        <p:nvPicPr>
          <p:cNvPr id="1031" name="Picture 7" descr="C:\Users\HP\Desktop\New folder\images (2).jpg"/>
          <p:cNvPicPr>
            <a:picLocks noChangeAspect="1" noChangeArrowheads="1"/>
          </p:cNvPicPr>
          <p:nvPr/>
        </p:nvPicPr>
        <p:blipFill>
          <a:blip r:embed="rId3" cstate="print"/>
          <a:srcRect/>
          <a:stretch>
            <a:fillRect/>
          </a:stretch>
        </p:blipFill>
        <p:spPr bwMode="auto">
          <a:xfrm>
            <a:off x="4522197" y="1924699"/>
            <a:ext cx="3968115" cy="2268178"/>
          </a:xfrm>
          <a:prstGeom prst="rect">
            <a:avLst/>
          </a:prstGeom>
          <a:noFill/>
        </p:spPr>
      </p:pic>
      <p:sp>
        <p:nvSpPr>
          <p:cNvPr id="10" name="TextBox 9"/>
          <p:cNvSpPr txBox="1"/>
          <p:nvPr/>
        </p:nvSpPr>
        <p:spPr>
          <a:xfrm>
            <a:off x="1051000" y="258014"/>
            <a:ext cx="7416180" cy="646331"/>
          </a:xfrm>
          <a:prstGeom prst="rect">
            <a:avLst/>
          </a:prstGeom>
          <a:noFill/>
        </p:spPr>
        <p:txBody>
          <a:bodyPr wrap="square" rtlCol="0">
            <a:spAutoFit/>
          </a:bodyPr>
          <a:lstStyle/>
          <a:p>
            <a:pPr algn="ctr"/>
            <a:r>
              <a:rPr lang="en-IN" sz="3600" b="1" i="1" dirty="0">
                <a:solidFill>
                  <a:srgbClr val="FF0000"/>
                </a:solidFill>
              </a:rPr>
              <a:t>SAY NO TO PLASTIC</a:t>
            </a:r>
          </a:p>
        </p:txBody>
      </p:sp>
      <p:pic>
        <p:nvPicPr>
          <p:cNvPr id="11" name="Picture 4"/>
          <p:cNvPicPr>
            <a:picLocks noChangeAspect="1" noChangeArrowheads="1"/>
          </p:cNvPicPr>
          <p:nvPr/>
        </p:nvPicPr>
        <p:blipFill>
          <a:blip r:embed="rId4" cstate="print"/>
          <a:srcRect/>
          <a:stretch>
            <a:fillRect/>
          </a:stretch>
        </p:blipFill>
        <p:spPr bwMode="auto">
          <a:xfrm>
            <a:off x="8476342" y="0"/>
            <a:ext cx="667657" cy="667657"/>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1764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923901"/>
          </a:xfrm>
        </p:spPr>
        <p:txBody>
          <a:bodyPr>
            <a:normAutofit/>
          </a:bodyPr>
          <a:lstStyle/>
          <a:p>
            <a:r>
              <a:rPr lang="en-US" sz="4000" b="1" dirty="0"/>
              <a:t>The various other Alternatives</a:t>
            </a:r>
          </a:p>
        </p:txBody>
      </p:sp>
      <p:sp>
        <p:nvSpPr>
          <p:cNvPr id="3" name="Content Placeholder 2"/>
          <p:cNvSpPr>
            <a:spLocks noGrp="1"/>
          </p:cNvSpPr>
          <p:nvPr>
            <p:ph idx="1"/>
          </p:nvPr>
        </p:nvSpPr>
        <p:spPr>
          <a:xfrm>
            <a:off x="4642032" y="1374729"/>
            <a:ext cx="3944983" cy="3838574"/>
          </a:xfrm>
        </p:spPr>
        <p:txBody>
          <a:bodyPr>
            <a:noAutofit/>
          </a:bodyPr>
          <a:lstStyle/>
          <a:p>
            <a:pPr marL="315913" indent="-315913">
              <a:spcBef>
                <a:spcPts val="0"/>
              </a:spcBef>
              <a:spcAft>
                <a:spcPts val="2400"/>
              </a:spcAft>
              <a:buClr>
                <a:schemeClr val="dk1"/>
              </a:buClr>
              <a:buSzPts val="1400"/>
              <a:buFont typeface="Arial" panose="020B0604020202020204" pitchFamily="34" charset="0"/>
              <a:buChar char="●"/>
            </a:pPr>
            <a:r>
              <a:rPr lang="en-US" dirty="0">
                <a:solidFill>
                  <a:schemeClr val="dk1"/>
                </a:solidFill>
              </a:rPr>
              <a:t>Use biodegradable items; </a:t>
            </a:r>
          </a:p>
          <a:p>
            <a:pPr marL="315913" indent="-315913">
              <a:spcBef>
                <a:spcPts val="0"/>
              </a:spcBef>
              <a:spcAft>
                <a:spcPts val="2400"/>
              </a:spcAft>
              <a:buClr>
                <a:schemeClr val="dk1"/>
              </a:buClr>
              <a:buSzPts val="1400"/>
              <a:buFont typeface="Arial" panose="020B0604020202020204" pitchFamily="34" charset="0"/>
              <a:buChar char="●"/>
            </a:pPr>
            <a:r>
              <a:rPr lang="en-US" dirty="0">
                <a:solidFill>
                  <a:schemeClr val="dk1"/>
                </a:solidFill>
              </a:rPr>
              <a:t>Carry a cloth/jute bag Personal Water Bottle </a:t>
            </a:r>
          </a:p>
          <a:p>
            <a:pPr marL="315913" indent="-315913">
              <a:spcBef>
                <a:spcPts val="0"/>
              </a:spcBef>
              <a:spcAft>
                <a:spcPts val="2400"/>
              </a:spcAft>
              <a:buClr>
                <a:schemeClr val="dk1"/>
              </a:buClr>
              <a:buSzPts val="1400"/>
              <a:buFont typeface="Arial" panose="020B0604020202020204" pitchFamily="34" charset="0"/>
              <a:buChar char="●"/>
            </a:pPr>
            <a:r>
              <a:rPr lang="en-US" dirty="0">
                <a:solidFill>
                  <a:schemeClr val="dk1"/>
                </a:solidFill>
              </a:rPr>
              <a:t>Recycle / Reuse Plastic</a:t>
            </a:r>
          </a:p>
          <a:p>
            <a:pPr marL="315913" indent="-315913">
              <a:spcBef>
                <a:spcPts val="0"/>
              </a:spcBef>
              <a:spcAft>
                <a:spcPts val="2400"/>
              </a:spcAft>
              <a:buClr>
                <a:schemeClr val="dk1"/>
              </a:buClr>
              <a:buSzPts val="1400"/>
              <a:buFont typeface="Arial" panose="020B0604020202020204" pitchFamily="34" charset="0"/>
              <a:buChar char="●"/>
            </a:pPr>
            <a:r>
              <a:rPr lang="en-US" dirty="0">
                <a:solidFill>
                  <a:schemeClr val="dk1"/>
                </a:solidFill>
              </a:rPr>
              <a:t>Encourage alternate material products, ex. Glass Bottles, Metal Containers</a:t>
            </a:r>
            <a:endParaRPr lang="en-US" sz="1800" b="1" dirty="0">
              <a:solidFill>
                <a:schemeClr val="bg1"/>
              </a:solidFill>
            </a:endParaRPr>
          </a:p>
        </p:txBody>
      </p:sp>
      <p:pic>
        <p:nvPicPr>
          <p:cNvPr id="2050" name="Picture 2" descr="C:\Users\HP\Desktop\New folder\download (3).jpg"/>
          <p:cNvPicPr>
            <a:picLocks noChangeAspect="1" noChangeArrowheads="1"/>
          </p:cNvPicPr>
          <p:nvPr/>
        </p:nvPicPr>
        <p:blipFill>
          <a:blip r:embed="rId2" cstate="print"/>
          <a:srcRect/>
          <a:stretch>
            <a:fillRect/>
          </a:stretch>
        </p:blipFill>
        <p:spPr bwMode="auto">
          <a:xfrm>
            <a:off x="1162596" y="3924844"/>
            <a:ext cx="3265714" cy="2018756"/>
          </a:xfrm>
          <a:prstGeom prst="rect">
            <a:avLst/>
          </a:prstGeom>
          <a:noFill/>
        </p:spPr>
      </p:pic>
      <p:pic>
        <p:nvPicPr>
          <p:cNvPr id="2051" name="Picture 3" descr="C:\Users\HP\Desktop\New folder\images (4).jpg"/>
          <p:cNvPicPr>
            <a:picLocks noChangeAspect="1" noChangeArrowheads="1"/>
          </p:cNvPicPr>
          <p:nvPr/>
        </p:nvPicPr>
        <p:blipFill>
          <a:blip r:embed="rId3" cstate="print"/>
          <a:srcRect/>
          <a:stretch>
            <a:fillRect/>
          </a:stretch>
        </p:blipFill>
        <p:spPr bwMode="auto">
          <a:xfrm>
            <a:off x="1162595" y="1515291"/>
            <a:ext cx="3265714" cy="2304778"/>
          </a:xfrm>
          <a:prstGeom prst="rect">
            <a:avLst/>
          </a:prstGeom>
          <a:noFill/>
        </p:spPr>
      </p:pic>
      <p:pic>
        <p:nvPicPr>
          <p:cNvPr id="8" name="Picture 4"/>
          <p:cNvPicPr>
            <a:picLocks noChangeAspect="1" noChangeArrowheads="1"/>
          </p:cNvPicPr>
          <p:nvPr/>
        </p:nvPicPr>
        <p:blipFill>
          <a:blip r:embed="rId4" cstate="print"/>
          <a:srcRect/>
          <a:stretch>
            <a:fillRect/>
          </a:stretch>
        </p:blipFill>
        <p:spPr bwMode="auto">
          <a:xfrm>
            <a:off x="8476342" y="0"/>
            <a:ext cx="667657" cy="667657"/>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304585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53357"/>
            <a:ext cx="7633742" cy="779843"/>
          </a:xfrm>
        </p:spPr>
        <p:txBody>
          <a:bodyPr>
            <a:normAutofit/>
          </a:bodyPr>
          <a:lstStyle/>
          <a:p>
            <a:r>
              <a:rPr lang="en-US" sz="4000" b="1" dirty="0"/>
              <a:t>Plastic Pet Bottle Menace</a:t>
            </a:r>
            <a:endParaRPr lang="en-IN" sz="4000" b="1" dirty="0"/>
          </a:p>
        </p:txBody>
      </p:sp>
      <p:sp>
        <p:nvSpPr>
          <p:cNvPr id="3" name="Content Placeholder 2"/>
          <p:cNvSpPr>
            <a:spLocks noGrp="1"/>
          </p:cNvSpPr>
          <p:nvPr>
            <p:ph idx="1"/>
          </p:nvPr>
        </p:nvSpPr>
        <p:spPr>
          <a:xfrm>
            <a:off x="938758" y="2084069"/>
            <a:ext cx="4843837" cy="3485831"/>
          </a:xfrm>
        </p:spPr>
        <p:txBody>
          <a:bodyPr>
            <a:normAutofit/>
          </a:bodyPr>
          <a:lstStyle/>
          <a:p>
            <a:pPr marL="315913" indent="-315913">
              <a:spcBef>
                <a:spcPts val="0"/>
              </a:spcBef>
              <a:spcAft>
                <a:spcPts val="1200"/>
              </a:spcAft>
              <a:buClr>
                <a:schemeClr val="dk1"/>
              </a:buClr>
              <a:buSzPts val="1400"/>
              <a:buFont typeface="Arial" panose="020B0604020202020204" pitchFamily="34" charset="0"/>
              <a:buChar char="●"/>
            </a:pPr>
            <a:r>
              <a:rPr lang="en-US" sz="2800" dirty="0">
                <a:solidFill>
                  <a:schemeClr val="dk1"/>
                </a:solidFill>
              </a:rPr>
              <a:t>Pet Bottle crushing machine can be installed in Railway and other prominent public places, the bottle crushed is used for recycling and has commercial value to it.</a:t>
            </a:r>
            <a:endParaRPr lang="en-US" sz="2400" dirty="0"/>
          </a:p>
        </p:txBody>
      </p:sp>
      <p:pic>
        <p:nvPicPr>
          <p:cNvPr id="8" name="Picture 2" descr="C:\Users\HP\Desktop\New folder\images (5).jpg"/>
          <p:cNvPicPr>
            <a:picLocks noChangeAspect="1" noChangeArrowheads="1"/>
          </p:cNvPicPr>
          <p:nvPr/>
        </p:nvPicPr>
        <p:blipFill>
          <a:blip r:embed="rId2" cstate="print"/>
          <a:srcRect/>
          <a:stretch>
            <a:fillRect/>
          </a:stretch>
        </p:blipFill>
        <p:spPr bwMode="auto">
          <a:xfrm>
            <a:off x="5939325" y="2938406"/>
            <a:ext cx="2812787" cy="3233794"/>
          </a:xfrm>
          <a:prstGeom prst="rect">
            <a:avLst/>
          </a:prstGeom>
          <a:noFill/>
        </p:spPr>
      </p:pic>
      <p:pic>
        <p:nvPicPr>
          <p:cNvPr id="7" name="Picture 3" descr="C:\Users\HP\Desktop\New folder\images (3).jpg"/>
          <p:cNvPicPr>
            <a:picLocks noChangeAspect="1" noChangeArrowheads="1"/>
          </p:cNvPicPr>
          <p:nvPr/>
        </p:nvPicPr>
        <p:blipFill>
          <a:blip r:embed="rId3" cstate="print"/>
          <a:srcRect/>
          <a:stretch>
            <a:fillRect/>
          </a:stretch>
        </p:blipFill>
        <p:spPr bwMode="auto">
          <a:xfrm>
            <a:off x="5939326" y="1025953"/>
            <a:ext cx="2812787" cy="2525893"/>
          </a:xfrm>
          <a:prstGeom prst="rect">
            <a:avLst/>
          </a:prstGeom>
          <a:noFill/>
        </p:spPr>
      </p:pic>
      <p:pic>
        <p:nvPicPr>
          <p:cNvPr id="9" name="Picture 4"/>
          <p:cNvPicPr>
            <a:picLocks noChangeAspect="1" noChangeArrowheads="1"/>
          </p:cNvPicPr>
          <p:nvPr/>
        </p:nvPicPr>
        <p:blipFill>
          <a:blip r:embed="rId4" cstate="print"/>
          <a:srcRect/>
          <a:stretch>
            <a:fillRect/>
          </a:stretch>
        </p:blipFill>
        <p:spPr bwMode="auto">
          <a:xfrm>
            <a:off x="8476342" y="0"/>
            <a:ext cx="667657" cy="667657"/>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144886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923425"/>
            <a:ext cx="9144000" cy="610678"/>
          </a:xfrm>
          <a:prstGeom prst="rect">
            <a:avLst/>
          </a:prstGeom>
          <a:solidFill>
            <a:srgbClr val="0B082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5" name="Google Shape;55;p13"/>
          <p:cNvSpPr txBox="1">
            <a:spLocks/>
          </p:cNvSpPr>
          <p:nvPr/>
        </p:nvSpPr>
        <p:spPr>
          <a:xfrm>
            <a:off x="208230" y="2688613"/>
            <a:ext cx="8935770" cy="792600"/>
          </a:xfrm>
          <a:prstGeom prst="rect">
            <a:avLst/>
          </a:prstGeom>
        </p:spPr>
        <p:txBody>
          <a:bodyPr spcFirstLastPara="1" vert="horz" wrap="square" lIns="91425" tIns="91425" rIns="91425" bIns="91425" rtlCol="0" anchor="t" anchorCtr="0">
            <a:noAutofit/>
          </a:bodyPr>
          <a:lstStyle>
            <a:lvl1pPr marL="0" indent="0" algn="ctr" defTabSz="685800" rtl="0" eaLnBrk="1" latinLnBrk="0" hangingPunct="1">
              <a:lnSpc>
                <a:spcPct val="100000"/>
              </a:lnSpc>
              <a:spcBef>
                <a:spcPts val="700"/>
              </a:spcBef>
              <a:buClr>
                <a:schemeClr val="tx2"/>
              </a:buClr>
              <a:buFont typeface="Arial" panose="020B0604020202020204" pitchFamily="34" charset="0"/>
              <a:buNone/>
              <a:defRPr sz="1500" b="1" i="0" kern="1200" cap="all" spc="300" baseline="0">
                <a:solidFill>
                  <a:schemeClr val="tx2"/>
                </a:solidFill>
                <a:latin typeface="+mn-lt"/>
                <a:ea typeface="+mn-ea"/>
                <a:cs typeface="+mn-cs"/>
              </a:defRPr>
            </a:lvl1pPr>
            <a:lvl2pPr marL="342900" indent="0" algn="ctr" defTabSz="685800" rtl="0" eaLnBrk="1" latinLnBrk="0" hangingPunct="1">
              <a:lnSpc>
                <a:spcPct val="110000"/>
              </a:lnSpc>
              <a:spcBef>
                <a:spcPts val="700"/>
              </a:spcBef>
              <a:buClr>
                <a:schemeClr val="tx2"/>
              </a:buClr>
              <a:buFont typeface="Gill Sans MT" panose="020B0502020104020203" pitchFamily="34" charset="0"/>
              <a:buNone/>
              <a:defRPr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110000"/>
              </a:lnSpc>
              <a:spcBef>
                <a:spcPts val="700"/>
              </a:spcBef>
              <a:buClr>
                <a:schemeClr val="tx2"/>
              </a:buClr>
              <a:buFont typeface="Arial" panose="020B0604020202020204" pitchFamily="34" charset="0"/>
              <a:buNone/>
              <a:defRPr sz="1350" kern="1200">
                <a:solidFill>
                  <a:schemeClr val="tx1">
                    <a:lumMod val="65000"/>
                    <a:lumOff val="35000"/>
                  </a:schemeClr>
                </a:solidFill>
                <a:latin typeface="+mn-lt"/>
                <a:ea typeface="+mn-ea"/>
                <a:cs typeface="+mn-cs"/>
              </a:defRPr>
            </a:lvl3pPr>
            <a:lvl4pPr marL="10287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4pPr>
            <a:lvl5pPr marL="13716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5pPr>
            <a:lvl6pPr marL="17145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6pPr>
            <a:lvl7pPr marL="20574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7pPr>
            <a:lvl8pPr marL="24003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baseline="0">
                <a:solidFill>
                  <a:schemeClr val="tx1">
                    <a:lumMod val="65000"/>
                    <a:lumOff val="35000"/>
                  </a:schemeClr>
                </a:solidFill>
                <a:latin typeface="+mn-lt"/>
                <a:ea typeface="+mn-ea"/>
                <a:cs typeface="+mn-cs"/>
              </a:defRPr>
            </a:lvl8pPr>
            <a:lvl9pPr marL="2743200" indent="0" algn="ctr" defTabSz="685800" rtl="0" eaLnBrk="1" latinLnBrk="0" hangingPunct="1">
              <a:lnSpc>
                <a:spcPct val="110000"/>
              </a:lnSpc>
              <a:spcBef>
                <a:spcPts val="700"/>
              </a:spcBef>
              <a:buClr>
                <a:schemeClr val="tx2"/>
              </a:buClr>
              <a:buFont typeface="Arial" panose="020B0604020202020204" pitchFamily="34" charset="0"/>
              <a:buNone/>
              <a:defRPr sz="1200" kern="1200" baseline="0">
                <a:solidFill>
                  <a:schemeClr val="tx1">
                    <a:lumMod val="65000"/>
                    <a:lumOff val="35000"/>
                  </a:schemeClr>
                </a:solidFill>
                <a:latin typeface="+mn-lt"/>
                <a:ea typeface="+mn-ea"/>
                <a:cs typeface="+mn-cs"/>
              </a:defRPr>
            </a:lvl9pPr>
          </a:lstStyle>
          <a:p>
            <a:pPr>
              <a:lnSpc>
                <a:spcPct val="115000"/>
              </a:lnSpc>
              <a:buClr>
                <a:schemeClr val="dk1"/>
              </a:buClr>
              <a:buSzPts val="1100"/>
            </a:pPr>
            <a:r>
              <a:rPr lang="en-GB" sz="3600" dirty="0">
                <a:solidFill>
                  <a:schemeClr val="tx1"/>
                </a:solidFill>
              </a:rPr>
              <a:t>TREES - Lungs of Earth</a:t>
            </a:r>
          </a:p>
          <a:p>
            <a:endParaRPr lang="en-GB" dirty="0">
              <a:solidFill>
                <a:schemeClr val="tx1"/>
              </a:solidFill>
            </a:endParaRPr>
          </a:p>
        </p:txBody>
      </p:sp>
      <p:pic>
        <p:nvPicPr>
          <p:cNvPr id="6"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336798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47A9-229F-494F-88F8-9FC942DC9E6B}"/>
              </a:ext>
            </a:extLst>
          </p:cNvPr>
          <p:cNvSpPr>
            <a:spLocks noGrp="1"/>
          </p:cNvSpPr>
          <p:nvPr>
            <p:ph type="title"/>
          </p:nvPr>
        </p:nvSpPr>
        <p:spPr>
          <a:xfrm>
            <a:off x="940038" y="392607"/>
            <a:ext cx="4373217" cy="847299"/>
          </a:xfrm>
        </p:spPr>
        <p:txBody>
          <a:bodyPr>
            <a:noAutofit/>
          </a:bodyPr>
          <a:lstStyle/>
          <a:p>
            <a:r>
              <a:rPr lang="en-US" sz="4400" b="1" dirty="0"/>
              <a:t>Where to Plant?</a:t>
            </a:r>
            <a:endParaRPr lang="hi-IN" sz="4400" b="1" dirty="0"/>
          </a:p>
        </p:txBody>
      </p:sp>
      <p:sp>
        <p:nvSpPr>
          <p:cNvPr id="3" name="Content Placeholder 2">
            <a:extLst>
              <a:ext uri="{FF2B5EF4-FFF2-40B4-BE49-F238E27FC236}">
                <a16:creationId xmlns:a16="http://schemas.microsoft.com/office/drawing/2014/main" id="{CE464DFB-4E01-4ADD-A46E-AF4CEAFDFBCF}"/>
              </a:ext>
            </a:extLst>
          </p:cNvPr>
          <p:cNvSpPr>
            <a:spLocks noGrp="1"/>
          </p:cNvSpPr>
          <p:nvPr>
            <p:ph idx="1"/>
          </p:nvPr>
        </p:nvSpPr>
        <p:spPr>
          <a:xfrm>
            <a:off x="1454388" y="1593744"/>
            <a:ext cx="6930639" cy="4132918"/>
          </a:xfrm>
        </p:spPr>
        <p:txBody>
          <a:bodyPr>
            <a:normAutofit/>
          </a:bodyPr>
          <a:lstStyle/>
          <a:p>
            <a:pPr>
              <a:spcBef>
                <a:spcPts val="0"/>
              </a:spcBef>
              <a:spcAft>
                <a:spcPts val="2400"/>
              </a:spcAft>
            </a:pPr>
            <a:r>
              <a:rPr lang="en-US" sz="2800" dirty="0">
                <a:latin typeface="Gill Sans Infant Std" panose="020B0502020104020203" pitchFamily="34" charset="0"/>
              </a:rPr>
              <a:t>Identify location for Mass planting </a:t>
            </a:r>
          </a:p>
          <a:p>
            <a:pPr>
              <a:spcBef>
                <a:spcPts val="0"/>
              </a:spcBef>
              <a:spcAft>
                <a:spcPts val="2400"/>
              </a:spcAft>
            </a:pPr>
            <a:r>
              <a:rPr lang="en-US" sz="2800" dirty="0">
                <a:latin typeface="Gill Sans Infant Std" panose="020B0502020104020203" pitchFamily="34" charset="0"/>
              </a:rPr>
              <a:t>Land areas in Schools, Colleges, Hospitals, Factories and free urban areas</a:t>
            </a:r>
          </a:p>
          <a:p>
            <a:pPr>
              <a:spcBef>
                <a:spcPts val="0"/>
              </a:spcBef>
              <a:spcAft>
                <a:spcPts val="2400"/>
              </a:spcAft>
            </a:pPr>
            <a:r>
              <a:rPr lang="en-US" sz="2800" dirty="0">
                <a:latin typeface="Gill Sans Infant Std" panose="020B0502020104020203"/>
              </a:rPr>
              <a:t>Traffic Islands, River Banks, Road sides, City Parks, Home gardens &amp; Govt. land</a:t>
            </a:r>
          </a:p>
          <a:p>
            <a:pPr>
              <a:spcBef>
                <a:spcPts val="0"/>
              </a:spcBef>
              <a:spcAft>
                <a:spcPts val="2400"/>
              </a:spcAft>
            </a:pPr>
            <a:r>
              <a:rPr lang="en-US" sz="2800" dirty="0">
                <a:latin typeface="Gill Sans Infant Std" panose="020B0502020104020203" pitchFamily="34" charset="0"/>
              </a:rPr>
              <a:t>Use MGNREGA</a:t>
            </a:r>
            <a:endParaRPr lang="en-US" sz="2800" dirty="0">
              <a:latin typeface="Gill Sans Infant Std" panose="020B0502020104020203"/>
            </a:endParaRPr>
          </a:p>
        </p:txBody>
      </p:sp>
      <p:pic>
        <p:nvPicPr>
          <p:cNvPr id="6" name="Picture 4"/>
          <p:cNvPicPr>
            <a:picLocks noChangeAspect="1" noChangeArrowheads="1"/>
          </p:cNvPicPr>
          <p:nvPr/>
        </p:nvPicPr>
        <p:blipFill>
          <a:blip r:embed="rId3" cstate="print"/>
          <a:srcRect/>
          <a:stretch>
            <a:fillRect/>
          </a:stretch>
        </p:blipFill>
        <p:spPr bwMode="auto">
          <a:xfrm>
            <a:off x="8476342" y="0"/>
            <a:ext cx="667657" cy="66765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128248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522" y="501099"/>
            <a:ext cx="7049327" cy="768625"/>
          </a:xfrm>
        </p:spPr>
        <p:txBody>
          <a:bodyPr>
            <a:noAutofit/>
          </a:bodyPr>
          <a:lstStyle/>
          <a:p>
            <a:r>
              <a:rPr lang="en-US" sz="4400" b="1" dirty="0"/>
              <a:t>What &amp; How to Plant?</a:t>
            </a:r>
            <a:endParaRPr lang="en-IN" sz="4400" b="1" dirty="0"/>
          </a:p>
        </p:txBody>
      </p:sp>
      <p:sp>
        <p:nvSpPr>
          <p:cNvPr id="3" name="Content Placeholder 2"/>
          <p:cNvSpPr>
            <a:spLocks noGrp="1"/>
          </p:cNvSpPr>
          <p:nvPr>
            <p:ph idx="1"/>
          </p:nvPr>
        </p:nvSpPr>
        <p:spPr>
          <a:xfrm>
            <a:off x="1133060" y="1570383"/>
            <a:ext cx="6572250" cy="4457700"/>
          </a:xfrm>
        </p:spPr>
        <p:txBody>
          <a:bodyPr>
            <a:normAutofit fontScale="92500" lnSpcReduction="10000"/>
          </a:bodyPr>
          <a:lstStyle/>
          <a:p>
            <a:pPr>
              <a:spcBef>
                <a:spcPts val="0"/>
              </a:spcBef>
              <a:spcAft>
                <a:spcPts val="2400"/>
              </a:spcAft>
            </a:pPr>
            <a:r>
              <a:rPr lang="en-US" sz="3600" dirty="0">
                <a:latin typeface="Gill Sans Infant Std" panose="020B0502020104020203"/>
              </a:rPr>
              <a:t> </a:t>
            </a:r>
            <a:r>
              <a:rPr lang="en-US" sz="3200" dirty="0">
                <a:latin typeface="Gill Sans Infant Std" panose="020B0502020104020203"/>
              </a:rPr>
              <a:t>Identify type of Trees to be planted</a:t>
            </a:r>
            <a:endParaRPr lang="en-US" sz="2800" dirty="0">
              <a:latin typeface="Gill Sans Infant Std" panose="020B0502020104020203"/>
            </a:endParaRPr>
          </a:p>
          <a:p>
            <a:pPr marL="1524000" indent="-571500">
              <a:spcBef>
                <a:spcPts val="0"/>
              </a:spcBef>
              <a:spcAft>
                <a:spcPts val="2400"/>
              </a:spcAft>
              <a:buClr>
                <a:schemeClr val="tx1">
                  <a:lumMod val="50000"/>
                  <a:lumOff val="50000"/>
                </a:schemeClr>
              </a:buClr>
              <a:buAutoNum type="romanLcPeriod"/>
            </a:pPr>
            <a:r>
              <a:rPr lang="en-US" sz="2800" dirty="0">
                <a:latin typeface="Gill Sans Infant Std" panose="020B0502020104020203"/>
              </a:rPr>
              <a:t>Shade Trees, </a:t>
            </a:r>
          </a:p>
          <a:p>
            <a:pPr marL="1524000" indent="-571500">
              <a:spcBef>
                <a:spcPts val="0"/>
              </a:spcBef>
              <a:spcAft>
                <a:spcPts val="2400"/>
              </a:spcAft>
              <a:buClr>
                <a:schemeClr val="tx1">
                  <a:lumMod val="50000"/>
                  <a:lumOff val="50000"/>
                </a:schemeClr>
              </a:buClr>
              <a:buAutoNum type="romanLcPeriod"/>
            </a:pPr>
            <a:r>
              <a:rPr lang="en-US" sz="2800" dirty="0">
                <a:latin typeface="Gill Sans Infant Std" panose="020B0502020104020203"/>
              </a:rPr>
              <a:t>Fast Growing Trees, </a:t>
            </a:r>
          </a:p>
          <a:p>
            <a:pPr marL="1524000" indent="-571500">
              <a:spcBef>
                <a:spcPts val="0"/>
              </a:spcBef>
              <a:spcAft>
                <a:spcPts val="2400"/>
              </a:spcAft>
              <a:buClr>
                <a:schemeClr val="tx1">
                  <a:lumMod val="50000"/>
                  <a:lumOff val="50000"/>
                </a:schemeClr>
              </a:buClr>
              <a:buAutoNum type="romanLcPeriod"/>
            </a:pPr>
            <a:r>
              <a:rPr lang="en-US" sz="2800" dirty="0">
                <a:latin typeface="Gill Sans Infant Std" panose="020B0502020104020203"/>
              </a:rPr>
              <a:t>Medicinal Trees,</a:t>
            </a:r>
          </a:p>
          <a:p>
            <a:pPr marL="1524000" indent="-571500">
              <a:spcBef>
                <a:spcPts val="0"/>
              </a:spcBef>
              <a:spcAft>
                <a:spcPts val="2400"/>
              </a:spcAft>
              <a:buClr>
                <a:schemeClr val="tx1">
                  <a:lumMod val="50000"/>
                  <a:lumOff val="50000"/>
                </a:schemeClr>
              </a:buClr>
              <a:buAutoNum type="romanLcPeriod"/>
            </a:pPr>
            <a:r>
              <a:rPr lang="en-US" sz="2800" dirty="0">
                <a:latin typeface="Gill Sans Infant Std" panose="020B0502020104020203"/>
              </a:rPr>
              <a:t>Fruit Bearing Trees etc</a:t>
            </a:r>
            <a:r>
              <a:rPr lang="en-US" sz="3600" dirty="0">
                <a:latin typeface="Gill Sans Infant Std" panose="020B0502020104020203"/>
              </a:rPr>
              <a:t>.</a:t>
            </a:r>
          </a:p>
          <a:p>
            <a:pPr>
              <a:spcBef>
                <a:spcPts val="0"/>
              </a:spcBef>
              <a:spcAft>
                <a:spcPts val="2400"/>
              </a:spcAft>
            </a:pPr>
            <a:r>
              <a:rPr lang="en-US" sz="3600" dirty="0">
                <a:latin typeface="Gill Sans Infant Std" panose="020B0502020104020203"/>
              </a:rPr>
              <a:t> </a:t>
            </a:r>
            <a:r>
              <a:rPr lang="en-US" sz="3200" dirty="0">
                <a:latin typeface="Gill Sans Infant Std" panose="020B0502020104020203"/>
              </a:rPr>
              <a:t>Use Saplings of 3’ and above in height</a:t>
            </a:r>
            <a:endParaRPr lang="en-IN" dirty="0"/>
          </a:p>
        </p:txBody>
      </p:sp>
      <p:pic>
        <p:nvPicPr>
          <p:cNvPr id="6"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242735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1B1E-3C2D-4942-B8A1-66E1AFD1CACD}"/>
              </a:ext>
            </a:extLst>
          </p:cNvPr>
          <p:cNvSpPr>
            <a:spLocks noGrp="1"/>
          </p:cNvSpPr>
          <p:nvPr>
            <p:ph type="title"/>
          </p:nvPr>
        </p:nvSpPr>
        <p:spPr>
          <a:xfrm>
            <a:off x="858758" y="367353"/>
            <a:ext cx="6437391" cy="847298"/>
          </a:xfrm>
        </p:spPr>
        <p:txBody>
          <a:bodyPr>
            <a:noAutofit/>
          </a:bodyPr>
          <a:lstStyle/>
          <a:p>
            <a:r>
              <a:rPr lang="en-US" sz="4400" b="1" dirty="0"/>
              <a:t>What &amp; How to Plant?</a:t>
            </a:r>
            <a:endParaRPr lang="hi-IN" sz="4400" b="1" dirty="0"/>
          </a:p>
        </p:txBody>
      </p:sp>
      <p:sp>
        <p:nvSpPr>
          <p:cNvPr id="3" name="Content Placeholder 2">
            <a:extLst>
              <a:ext uri="{FF2B5EF4-FFF2-40B4-BE49-F238E27FC236}">
                <a16:creationId xmlns:a16="http://schemas.microsoft.com/office/drawing/2014/main" id="{5531272B-9BF6-4383-9F9A-70DB600B1BA5}"/>
              </a:ext>
            </a:extLst>
          </p:cNvPr>
          <p:cNvSpPr>
            <a:spLocks noGrp="1"/>
          </p:cNvSpPr>
          <p:nvPr>
            <p:ph idx="1"/>
          </p:nvPr>
        </p:nvSpPr>
        <p:spPr>
          <a:xfrm>
            <a:off x="1142999" y="1714500"/>
            <a:ext cx="7534275" cy="4457700"/>
          </a:xfrm>
        </p:spPr>
        <p:txBody>
          <a:bodyPr>
            <a:normAutofit/>
          </a:bodyPr>
          <a:lstStyle/>
          <a:p>
            <a:pPr>
              <a:spcBef>
                <a:spcPts val="0"/>
              </a:spcBef>
              <a:spcAft>
                <a:spcPts val="2400"/>
              </a:spcAft>
            </a:pPr>
            <a:r>
              <a:rPr lang="en-US" sz="2800" dirty="0">
                <a:latin typeface="Gill Sans Infant Std" panose="020B0502020104020203" pitchFamily="34" charset="0"/>
              </a:rPr>
              <a:t>Tree Saplings available with Govt. Department –  Forest, Agriculture etc. – 1 year advance order to be placed </a:t>
            </a:r>
          </a:p>
          <a:p>
            <a:pPr>
              <a:spcBef>
                <a:spcPts val="0"/>
              </a:spcBef>
              <a:spcAft>
                <a:spcPts val="2400"/>
              </a:spcAft>
            </a:pPr>
            <a:r>
              <a:rPr lang="en-US" sz="2800" dirty="0">
                <a:latin typeface="Gill Sans Infant Std" panose="020B0502020104020203" pitchFamily="34" charset="0"/>
              </a:rPr>
              <a:t>Ensure maintenance &amp; sustainability -  Ex. Each School child to adopt 5/10 trees </a:t>
            </a:r>
          </a:p>
          <a:p>
            <a:pPr>
              <a:spcBef>
                <a:spcPts val="0"/>
              </a:spcBef>
              <a:spcAft>
                <a:spcPts val="2400"/>
              </a:spcAft>
            </a:pPr>
            <a:r>
              <a:rPr lang="en-US" sz="2800" dirty="0">
                <a:latin typeface="Gill Sans Infant Std" panose="020B0502020104020203" pitchFamily="34" charset="0"/>
              </a:rPr>
              <a:t>Latest technology may be adopted </a:t>
            </a:r>
            <a:r>
              <a:rPr lang="en-US" sz="2800" dirty="0" err="1">
                <a:latin typeface="Gill Sans Infant Std" panose="020B0502020104020203" pitchFamily="34" charset="0"/>
              </a:rPr>
              <a:t>Miyawaki</a:t>
            </a:r>
            <a:r>
              <a:rPr lang="en-US" sz="2800" dirty="0">
                <a:latin typeface="Gill Sans Infant Std" panose="020B0502020104020203" pitchFamily="34" charset="0"/>
              </a:rPr>
              <a:t> Method</a:t>
            </a:r>
            <a:endParaRPr lang="hi-IN" sz="2800" dirty="0">
              <a:latin typeface="Gill Sans Infant Std" panose="020B0502020104020203" pitchFamily="34" charset="0"/>
            </a:endParaRPr>
          </a:p>
        </p:txBody>
      </p:sp>
      <p:pic>
        <p:nvPicPr>
          <p:cNvPr id="6" name="Picture 4"/>
          <p:cNvPicPr>
            <a:picLocks noChangeAspect="1" noChangeArrowheads="1"/>
          </p:cNvPicPr>
          <p:nvPr/>
        </p:nvPicPr>
        <p:blipFill>
          <a:blip r:embed="rId3" cstate="print"/>
          <a:srcRect/>
          <a:stretch>
            <a:fillRect/>
          </a:stretch>
        </p:blipFill>
        <p:spPr bwMode="auto">
          <a:xfrm>
            <a:off x="8476342" y="0"/>
            <a:ext cx="667657" cy="66765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383319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8" y="442848"/>
            <a:ext cx="7024914" cy="561359"/>
          </a:xfrm>
        </p:spPr>
        <p:txBody>
          <a:bodyPr>
            <a:noAutofit/>
          </a:bodyPr>
          <a:lstStyle/>
          <a:p>
            <a:pPr algn="ctr"/>
            <a:r>
              <a:rPr lang="en-US" sz="3600" b="1" dirty="0"/>
              <a:t>Mini Forest with </a:t>
            </a:r>
            <a:r>
              <a:rPr lang="en-US" sz="3600" b="1" dirty="0" err="1"/>
              <a:t>Miyawaki</a:t>
            </a:r>
            <a:r>
              <a:rPr lang="en-US" sz="3600" b="1" dirty="0"/>
              <a:t> Method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77184"/>
            <a:ext cx="9144000" cy="4995016"/>
          </a:xfrm>
        </p:spPr>
      </p:pic>
      <p:pic>
        <p:nvPicPr>
          <p:cNvPr id="5" name="Picture 4"/>
          <p:cNvPicPr>
            <a:picLocks noChangeAspect="1" noChangeArrowheads="1"/>
          </p:cNvPicPr>
          <p:nvPr/>
        </p:nvPicPr>
        <p:blipFill>
          <a:blip r:embed="rId3" cstate="print"/>
          <a:srcRect/>
          <a:stretch>
            <a:fillRect/>
          </a:stretch>
        </p:blipFill>
        <p:spPr bwMode="auto">
          <a:xfrm>
            <a:off x="8476342" y="0"/>
            <a:ext cx="667657" cy="667657"/>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310312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608" y="1124744"/>
            <a:ext cx="8183592" cy="4031873"/>
          </a:xfrm>
          <a:prstGeom prst="rect">
            <a:avLst/>
          </a:prstGeom>
          <a:noFill/>
        </p:spPr>
        <p:txBody>
          <a:bodyPr wrap="square" rtlCol="0">
            <a:spAutoFit/>
          </a:bodyPr>
          <a:lstStyle/>
          <a:p>
            <a:r>
              <a:rPr lang="en-IN" sz="4000" b="1" dirty="0">
                <a:solidFill>
                  <a:schemeClr val="bg1"/>
                </a:solidFill>
              </a:rPr>
              <a:t>S</a:t>
            </a:r>
            <a:r>
              <a:rPr lang="en-IN" sz="4000" b="1" dirty="0"/>
              <a:t> – </a:t>
            </a:r>
            <a:r>
              <a:rPr lang="en-IN" sz="4400" b="1" i="1" dirty="0"/>
              <a:t>Solid Waste Management</a:t>
            </a:r>
            <a:endParaRPr lang="en-IN" sz="4000" b="1" i="1" dirty="0"/>
          </a:p>
          <a:p>
            <a:endParaRPr lang="en-IN" sz="4000" b="1" dirty="0"/>
          </a:p>
          <a:p>
            <a:r>
              <a:rPr lang="en-IN" sz="4000" b="1" dirty="0">
                <a:solidFill>
                  <a:schemeClr val="bg1"/>
                </a:solidFill>
              </a:rPr>
              <a:t>T</a:t>
            </a:r>
            <a:r>
              <a:rPr lang="en-IN" sz="4000" b="1" dirty="0"/>
              <a:t> – Tree Plantation</a:t>
            </a:r>
          </a:p>
          <a:p>
            <a:endParaRPr lang="en-IN" sz="2400" b="1" dirty="0"/>
          </a:p>
          <a:p>
            <a:r>
              <a:rPr lang="en-IN" sz="4000" b="1" dirty="0">
                <a:solidFill>
                  <a:schemeClr val="bg1"/>
                </a:solidFill>
              </a:rPr>
              <a:t>A</a:t>
            </a:r>
            <a:r>
              <a:rPr lang="en-IN" sz="4000" b="1" dirty="0"/>
              <a:t> – Awareness </a:t>
            </a:r>
          </a:p>
          <a:p>
            <a:endParaRPr lang="en-IN" sz="2800" b="1" dirty="0"/>
          </a:p>
          <a:p>
            <a:r>
              <a:rPr lang="en-IN" sz="4000" b="1" dirty="0">
                <a:solidFill>
                  <a:schemeClr val="bg1"/>
                </a:solidFill>
              </a:rPr>
              <a:t>R</a:t>
            </a:r>
            <a:r>
              <a:rPr lang="en-IN" sz="4000" b="1" dirty="0"/>
              <a:t> – Renewable Energy</a:t>
            </a:r>
          </a:p>
        </p:txBody>
      </p:sp>
      <p:pic>
        <p:nvPicPr>
          <p:cNvPr id="5" name="Picture 2"/>
          <p:cNvPicPr>
            <a:picLocks noChangeAspect="1" noChangeArrowheads="1"/>
          </p:cNvPicPr>
          <p:nvPr/>
        </p:nvPicPr>
        <p:blipFill>
          <a:blip r:embed="rId2" cstate="print"/>
          <a:srcRect l="8989" t="16059" r="8427" b="16055"/>
          <a:stretch>
            <a:fillRect/>
          </a:stretch>
        </p:blipFill>
        <p:spPr bwMode="auto">
          <a:xfrm>
            <a:off x="0" y="1"/>
            <a:ext cx="986971" cy="62441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8476342" y="0"/>
            <a:ext cx="667657" cy="667657"/>
          </a:xfrm>
          <a:prstGeom prst="rect">
            <a:avLst/>
          </a:prstGeom>
          <a:noFill/>
          <a:ln w="9525">
            <a:noFill/>
            <a:miter lim="800000"/>
            <a:headEnd/>
            <a:tailEnd/>
          </a:ln>
        </p:spPr>
      </p:pic>
    </p:spTree>
    <p:extLst>
      <p:ext uri="{BB962C8B-B14F-4D97-AF65-F5344CB8AC3E}">
        <p14:creationId xmlns:p14="http://schemas.microsoft.com/office/powerpoint/2010/main" val="253625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34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78138"/>
            <a:ext cx="9144000" cy="337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srcRect/>
          <a:stretch>
            <a:fillRect/>
          </a:stretch>
        </p:blipFill>
        <p:spPr bwMode="auto">
          <a:xfrm>
            <a:off x="8476342" y="0"/>
            <a:ext cx="667657" cy="667657"/>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l="8989" t="16059" r="8427" b="16055"/>
          <a:stretch>
            <a:fillRect/>
          </a:stretch>
        </p:blipFill>
        <p:spPr bwMode="auto">
          <a:xfrm>
            <a:off x="1146629" y="0"/>
            <a:ext cx="986971" cy="624410"/>
          </a:xfrm>
          <a:prstGeom prst="rect">
            <a:avLst/>
          </a:prstGeom>
          <a:noFill/>
          <a:ln w="9525">
            <a:noFill/>
            <a:miter lim="800000"/>
            <a:headEnd/>
            <a:tailEnd/>
          </a:ln>
        </p:spPr>
      </p:pic>
    </p:spTree>
    <p:extLst>
      <p:ext uri="{BB962C8B-B14F-4D97-AF65-F5344CB8AC3E}">
        <p14:creationId xmlns:p14="http://schemas.microsoft.com/office/powerpoint/2010/main" val="225827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FEA9-1958-4B15-8EE3-7020A916893F}"/>
              </a:ext>
            </a:extLst>
          </p:cNvPr>
          <p:cNvSpPr>
            <a:spLocks noGrp="1"/>
          </p:cNvSpPr>
          <p:nvPr>
            <p:ph type="title"/>
          </p:nvPr>
        </p:nvSpPr>
        <p:spPr>
          <a:xfrm>
            <a:off x="820396" y="397590"/>
            <a:ext cx="7639050" cy="834887"/>
          </a:xfrm>
        </p:spPr>
        <p:txBody>
          <a:bodyPr>
            <a:noAutofit/>
          </a:bodyPr>
          <a:lstStyle/>
          <a:p>
            <a:r>
              <a:rPr lang="en-US" sz="4400" b="1" dirty="0"/>
              <a:t>Promote Tree Plantation</a:t>
            </a:r>
            <a:endParaRPr lang="hi-IN" sz="4400" b="1" dirty="0"/>
          </a:p>
        </p:txBody>
      </p:sp>
      <p:sp>
        <p:nvSpPr>
          <p:cNvPr id="3" name="Content Placeholder 2">
            <a:extLst>
              <a:ext uri="{FF2B5EF4-FFF2-40B4-BE49-F238E27FC236}">
                <a16:creationId xmlns:a16="http://schemas.microsoft.com/office/drawing/2014/main" id="{458932E3-C81E-4CE4-88B7-30E271DE8755}"/>
              </a:ext>
            </a:extLst>
          </p:cNvPr>
          <p:cNvSpPr>
            <a:spLocks noGrp="1"/>
          </p:cNvSpPr>
          <p:nvPr>
            <p:ph idx="1"/>
          </p:nvPr>
        </p:nvSpPr>
        <p:spPr>
          <a:xfrm>
            <a:off x="965229" y="1598065"/>
            <a:ext cx="7349383" cy="4643230"/>
          </a:xfrm>
        </p:spPr>
        <p:txBody>
          <a:bodyPr>
            <a:normAutofit/>
          </a:bodyPr>
          <a:lstStyle/>
          <a:p>
            <a:pPr>
              <a:spcBef>
                <a:spcPts val="0"/>
              </a:spcBef>
              <a:spcAft>
                <a:spcPts val="2400"/>
              </a:spcAft>
            </a:pPr>
            <a:r>
              <a:rPr lang="en-US" sz="2400" dirty="0">
                <a:latin typeface="Gill Sans Infant Std" panose="020B0502020104020203" pitchFamily="34" charset="0"/>
              </a:rPr>
              <a:t>Distribute at Weddings, Social Functions &amp; Festivals</a:t>
            </a:r>
          </a:p>
          <a:p>
            <a:pPr>
              <a:spcBef>
                <a:spcPts val="0"/>
              </a:spcBef>
              <a:spcAft>
                <a:spcPts val="2400"/>
              </a:spcAft>
            </a:pPr>
            <a:r>
              <a:rPr lang="en-US" sz="2400" dirty="0">
                <a:latin typeface="Gill Sans Infant Std" panose="020B0502020104020203" pitchFamily="34" charset="0"/>
              </a:rPr>
              <a:t>Distribute through Religious Places</a:t>
            </a:r>
          </a:p>
          <a:p>
            <a:pPr>
              <a:spcBef>
                <a:spcPts val="0"/>
              </a:spcBef>
              <a:spcAft>
                <a:spcPts val="2400"/>
              </a:spcAft>
            </a:pPr>
            <a:r>
              <a:rPr lang="en-US" sz="2400" dirty="0">
                <a:latin typeface="Gill Sans Infant Std" panose="020B0502020104020203" pitchFamily="34" charset="0"/>
              </a:rPr>
              <a:t>Instead of Bouquets at Functions / Meetings give Plants</a:t>
            </a:r>
          </a:p>
          <a:p>
            <a:pPr>
              <a:spcBef>
                <a:spcPts val="0"/>
              </a:spcBef>
              <a:spcAft>
                <a:spcPts val="2400"/>
              </a:spcAft>
            </a:pPr>
            <a:r>
              <a:rPr lang="en-US" sz="2400" dirty="0">
                <a:latin typeface="Gill Sans Infant Std" panose="020B0502020104020203" pitchFamily="34" charset="0"/>
              </a:rPr>
              <a:t>Inculcate importance of Trees in Schools/Colleges</a:t>
            </a:r>
          </a:p>
          <a:p>
            <a:pPr>
              <a:spcBef>
                <a:spcPts val="0"/>
              </a:spcBef>
              <a:spcAft>
                <a:spcPts val="2400"/>
              </a:spcAft>
            </a:pPr>
            <a:r>
              <a:rPr lang="en-US" sz="2400" dirty="0">
                <a:latin typeface="Gill Sans Infant Std" panose="020B0502020104020203" pitchFamily="34" charset="0"/>
              </a:rPr>
              <a:t>Arrange field trips for Students</a:t>
            </a:r>
          </a:p>
          <a:p>
            <a:pPr>
              <a:spcBef>
                <a:spcPts val="0"/>
              </a:spcBef>
              <a:spcAft>
                <a:spcPts val="2400"/>
              </a:spcAft>
            </a:pPr>
            <a:r>
              <a:rPr lang="en-US" sz="2400" dirty="0">
                <a:latin typeface="Gill Sans Infant Std" panose="020B0502020104020203" pitchFamily="34" charset="0"/>
              </a:rPr>
              <a:t>Involve &amp; utilize </a:t>
            </a:r>
            <a:r>
              <a:rPr lang="en-US" sz="2400" dirty="0" err="1">
                <a:latin typeface="Gill Sans Infant Std" panose="020B0502020104020203" pitchFamily="34" charset="0"/>
              </a:rPr>
              <a:t>Rotaractors</a:t>
            </a:r>
            <a:r>
              <a:rPr lang="en-US" sz="2400" dirty="0">
                <a:latin typeface="Gill Sans Infant Std" panose="020B0502020104020203" pitchFamily="34" charset="0"/>
              </a:rPr>
              <a:t> &amp; Interactors</a:t>
            </a:r>
            <a:endParaRPr lang="en-US" dirty="0">
              <a:solidFill>
                <a:srgbClr val="00140C"/>
              </a:solidFill>
              <a:latin typeface="Gill Sans Infant Std" panose="020B0502020104020203"/>
            </a:endParaRPr>
          </a:p>
        </p:txBody>
      </p:sp>
      <p:pic>
        <p:nvPicPr>
          <p:cNvPr id="6"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657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99197"/>
            <a:ext cx="9144000" cy="610678"/>
          </a:xfrm>
          <a:prstGeom prst="rect">
            <a:avLst/>
          </a:prstGeom>
          <a:solidFill>
            <a:srgbClr val="0B082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5" name="Google Shape;55;p13"/>
          <p:cNvSpPr txBox="1">
            <a:spLocks/>
          </p:cNvSpPr>
          <p:nvPr/>
        </p:nvSpPr>
        <p:spPr>
          <a:xfrm>
            <a:off x="0" y="2964385"/>
            <a:ext cx="9144000" cy="792600"/>
          </a:xfrm>
          <a:prstGeom prst="rect">
            <a:avLst/>
          </a:prstGeom>
        </p:spPr>
        <p:txBody>
          <a:bodyPr spcFirstLastPara="1" vert="horz" wrap="square" lIns="91425" tIns="91425" rIns="91425" bIns="91425" rtlCol="0" anchor="t" anchorCtr="0">
            <a:noAutofit/>
          </a:bodyPr>
          <a:lstStyle>
            <a:lvl1pPr marL="0" indent="0" algn="ctr" defTabSz="685800" rtl="0" eaLnBrk="1" latinLnBrk="0" hangingPunct="1">
              <a:lnSpc>
                <a:spcPct val="100000"/>
              </a:lnSpc>
              <a:spcBef>
                <a:spcPts val="700"/>
              </a:spcBef>
              <a:buClr>
                <a:schemeClr val="tx2"/>
              </a:buClr>
              <a:buFont typeface="Arial" panose="020B0604020202020204" pitchFamily="34" charset="0"/>
              <a:buNone/>
              <a:defRPr sz="1500" b="1" i="0" kern="1200" cap="all" spc="300" baseline="0">
                <a:solidFill>
                  <a:schemeClr val="tx2"/>
                </a:solidFill>
                <a:latin typeface="+mn-lt"/>
                <a:ea typeface="+mn-ea"/>
                <a:cs typeface="+mn-cs"/>
              </a:defRPr>
            </a:lvl1pPr>
            <a:lvl2pPr marL="342900" indent="0" algn="ctr" defTabSz="685800" rtl="0" eaLnBrk="1" latinLnBrk="0" hangingPunct="1">
              <a:lnSpc>
                <a:spcPct val="110000"/>
              </a:lnSpc>
              <a:spcBef>
                <a:spcPts val="700"/>
              </a:spcBef>
              <a:buClr>
                <a:schemeClr val="tx2"/>
              </a:buClr>
              <a:buFont typeface="Gill Sans MT" panose="020B0502020104020203" pitchFamily="34" charset="0"/>
              <a:buNone/>
              <a:defRPr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110000"/>
              </a:lnSpc>
              <a:spcBef>
                <a:spcPts val="700"/>
              </a:spcBef>
              <a:buClr>
                <a:schemeClr val="tx2"/>
              </a:buClr>
              <a:buFont typeface="Arial" panose="020B0604020202020204" pitchFamily="34" charset="0"/>
              <a:buNone/>
              <a:defRPr sz="1350" kern="1200">
                <a:solidFill>
                  <a:schemeClr val="tx1">
                    <a:lumMod val="65000"/>
                    <a:lumOff val="35000"/>
                  </a:schemeClr>
                </a:solidFill>
                <a:latin typeface="+mn-lt"/>
                <a:ea typeface="+mn-ea"/>
                <a:cs typeface="+mn-cs"/>
              </a:defRPr>
            </a:lvl3pPr>
            <a:lvl4pPr marL="10287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4pPr>
            <a:lvl5pPr marL="13716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5pPr>
            <a:lvl6pPr marL="17145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6pPr>
            <a:lvl7pPr marL="20574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7pPr>
            <a:lvl8pPr marL="24003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baseline="0">
                <a:solidFill>
                  <a:schemeClr val="tx1">
                    <a:lumMod val="65000"/>
                    <a:lumOff val="35000"/>
                  </a:schemeClr>
                </a:solidFill>
                <a:latin typeface="+mn-lt"/>
                <a:ea typeface="+mn-ea"/>
                <a:cs typeface="+mn-cs"/>
              </a:defRPr>
            </a:lvl8pPr>
            <a:lvl9pPr marL="2743200" indent="0" algn="ctr" defTabSz="685800" rtl="0" eaLnBrk="1" latinLnBrk="0" hangingPunct="1">
              <a:lnSpc>
                <a:spcPct val="110000"/>
              </a:lnSpc>
              <a:spcBef>
                <a:spcPts val="700"/>
              </a:spcBef>
              <a:buClr>
                <a:schemeClr val="tx2"/>
              </a:buClr>
              <a:buFont typeface="Arial" panose="020B0604020202020204" pitchFamily="34" charset="0"/>
              <a:buNone/>
              <a:defRPr sz="1200" kern="1200" baseline="0">
                <a:solidFill>
                  <a:schemeClr val="tx1">
                    <a:lumMod val="65000"/>
                    <a:lumOff val="35000"/>
                  </a:schemeClr>
                </a:solidFill>
                <a:latin typeface="+mn-lt"/>
                <a:ea typeface="+mn-ea"/>
                <a:cs typeface="+mn-cs"/>
              </a:defRPr>
            </a:lvl9pPr>
          </a:lstStyle>
          <a:p>
            <a:pPr>
              <a:lnSpc>
                <a:spcPct val="115000"/>
              </a:lnSpc>
              <a:buClr>
                <a:schemeClr val="dk1"/>
              </a:buClr>
              <a:buSzPts val="1100"/>
            </a:pPr>
            <a:r>
              <a:rPr lang="en-GB" sz="3600" dirty="0">
                <a:solidFill>
                  <a:schemeClr val="tx1"/>
                </a:solidFill>
              </a:rPr>
              <a:t>awareness</a:t>
            </a:r>
          </a:p>
          <a:p>
            <a:endParaRPr lang="en-GB" dirty="0">
              <a:solidFill>
                <a:schemeClr val="tx1"/>
              </a:solidFill>
            </a:endParaRPr>
          </a:p>
        </p:txBody>
      </p:sp>
      <p:pic>
        <p:nvPicPr>
          <p:cNvPr id="6"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1213688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67740"/>
            <a:ext cx="9144000" cy="6925739"/>
          </a:xfrm>
          <a:prstGeom prst="rect">
            <a:avLst/>
          </a:prstGeom>
        </p:spPr>
      </p:pic>
      <p:sp>
        <p:nvSpPr>
          <p:cNvPr id="4" name="Rectangle 3"/>
          <p:cNvSpPr/>
          <p:nvPr/>
        </p:nvSpPr>
        <p:spPr>
          <a:xfrm>
            <a:off x="0" y="4869160"/>
            <a:ext cx="9144000" cy="400110"/>
          </a:xfrm>
          <a:prstGeom prst="rect">
            <a:avLst/>
          </a:prstGeom>
        </p:spPr>
        <p:txBody>
          <a:bodyPr wrap="square">
            <a:spAutoFit/>
          </a:bodyPr>
          <a:lstStyle/>
          <a:p>
            <a:pPr algn="ctr"/>
            <a:endParaRPr lang="en-IN" sz="2000" b="1" i="1" dirty="0">
              <a:solidFill>
                <a:srgbClr val="00B050"/>
              </a:solidFill>
            </a:endParaRPr>
          </a:p>
        </p:txBody>
      </p:sp>
      <p:sp>
        <p:nvSpPr>
          <p:cNvPr id="2" name="Content Placeholder 1"/>
          <p:cNvSpPr>
            <a:spLocks noGrp="1"/>
          </p:cNvSpPr>
          <p:nvPr>
            <p:ph idx="1"/>
          </p:nvPr>
        </p:nvSpPr>
        <p:spPr>
          <a:xfrm>
            <a:off x="1979712" y="-108268"/>
            <a:ext cx="8229600" cy="4525963"/>
          </a:xfrm>
        </p:spPr>
        <p:txBody>
          <a:bodyPr anchor="ctr">
            <a:normAutofit/>
          </a:bodyPr>
          <a:lstStyle/>
          <a:p>
            <a:pPr marL="0" indent="0" algn="ctr">
              <a:buNone/>
            </a:pPr>
            <a:r>
              <a:rPr lang="en-IN" sz="4000" b="1" dirty="0">
                <a:solidFill>
                  <a:srgbClr val="00B050"/>
                </a:solidFill>
              </a:rPr>
              <a:t>“</a:t>
            </a:r>
            <a:r>
              <a:rPr lang="en-IN" sz="3600" dirty="0"/>
              <a:t>IF YOU WANT TO CHANGE </a:t>
            </a:r>
            <a:r>
              <a:rPr lang="en-IN" sz="4000" b="1" dirty="0">
                <a:solidFill>
                  <a:srgbClr val="FF0000"/>
                </a:solidFill>
              </a:rPr>
              <a:t>ATTITUDE</a:t>
            </a:r>
            <a:r>
              <a:rPr lang="en-IN" sz="4000" b="1" dirty="0"/>
              <a:t> </a:t>
            </a:r>
          </a:p>
          <a:p>
            <a:pPr marL="0" indent="0" algn="ctr">
              <a:buNone/>
            </a:pPr>
            <a:r>
              <a:rPr lang="en-IN" sz="3600" dirty="0"/>
              <a:t>START WITH CREATING </a:t>
            </a:r>
            <a:r>
              <a:rPr lang="en-IN" sz="4000" b="1" dirty="0">
                <a:solidFill>
                  <a:srgbClr val="00B050"/>
                </a:solidFill>
              </a:rPr>
              <a:t>AWARENESS”</a:t>
            </a:r>
          </a:p>
        </p:txBody>
      </p:sp>
      <p:pic>
        <p:nvPicPr>
          <p:cNvPr id="6" name="Picture 4"/>
          <p:cNvPicPr>
            <a:picLocks noChangeAspect="1" noChangeArrowheads="1"/>
          </p:cNvPicPr>
          <p:nvPr/>
        </p:nvPicPr>
        <p:blipFill>
          <a:blip r:embed="rId4" cstate="print"/>
          <a:srcRect/>
          <a:stretch>
            <a:fillRect/>
          </a:stretch>
        </p:blipFill>
        <p:spPr bwMode="auto">
          <a:xfrm>
            <a:off x="8476342" y="0"/>
            <a:ext cx="667657" cy="66765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l="8989" t="16059" r="8427" b="16055"/>
          <a:stretch>
            <a:fillRect/>
          </a:stretch>
        </p:blipFill>
        <p:spPr bwMode="auto">
          <a:xfrm>
            <a:off x="0" y="-72569"/>
            <a:ext cx="986971" cy="624410"/>
          </a:xfrm>
          <a:prstGeom prst="rect">
            <a:avLst/>
          </a:prstGeom>
          <a:noFill/>
          <a:ln w="9525">
            <a:noFill/>
            <a:miter lim="800000"/>
            <a:headEnd/>
            <a:tailEnd/>
          </a:ln>
        </p:spPr>
      </p:pic>
    </p:spTree>
    <p:extLst>
      <p:ext uri="{BB962C8B-B14F-4D97-AF65-F5344CB8AC3E}">
        <p14:creationId xmlns:p14="http://schemas.microsoft.com/office/powerpoint/2010/main" val="3947891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700808"/>
            <a:ext cx="5477966" cy="4570482"/>
          </a:xfrm>
          <a:prstGeom prst="rect">
            <a:avLst/>
          </a:prstGeom>
          <a:noFill/>
        </p:spPr>
        <p:txBody>
          <a:bodyPr wrap="square" rtlCol="0">
            <a:spAutoFit/>
          </a:bodyPr>
          <a:lstStyle/>
          <a:p>
            <a:pPr marL="571500" indent="-571500">
              <a:spcAft>
                <a:spcPts val="1800"/>
              </a:spcAft>
              <a:buFont typeface="Arial" pitchFamily="34" charset="0"/>
              <a:buChar char="•"/>
            </a:pPr>
            <a:r>
              <a:rPr lang="en-IN" sz="3600" dirty="0"/>
              <a:t>Involve Schools</a:t>
            </a:r>
          </a:p>
          <a:p>
            <a:pPr marL="571500" indent="-571500">
              <a:spcAft>
                <a:spcPts val="1800"/>
              </a:spcAft>
              <a:buFont typeface="Arial" pitchFamily="34" charset="0"/>
              <a:buChar char="•"/>
            </a:pPr>
            <a:r>
              <a:rPr lang="en-IN" sz="3600" dirty="0"/>
              <a:t>Colleges</a:t>
            </a:r>
          </a:p>
          <a:p>
            <a:pPr marL="571500" indent="-571500">
              <a:spcAft>
                <a:spcPts val="1800"/>
              </a:spcAft>
              <a:buFont typeface="Arial" pitchFamily="34" charset="0"/>
              <a:buChar char="•"/>
            </a:pPr>
            <a:r>
              <a:rPr lang="en-IN" sz="3600" dirty="0"/>
              <a:t>Local Citizen Bodies</a:t>
            </a:r>
          </a:p>
          <a:p>
            <a:pPr marL="571500" indent="-571500">
              <a:spcAft>
                <a:spcPts val="1800"/>
              </a:spcAft>
              <a:buFont typeface="Arial" pitchFamily="34" charset="0"/>
              <a:buChar char="•"/>
            </a:pPr>
            <a:r>
              <a:rPr lang="en-IN" sz="3600" dirty="0"/>
              <a:t>Interact </a:t>
            </a:r>
          </a:p>
          <a:p>
            <a:pPr marL="571500" indent="-571500">
              <a:spcAft>
                <a:spcPts val="1800"/>
              </a:spcAft>
              <a:buFont typeface="Arial" pitchFamily="34" charset="0"/>
              <a:buChar char="•"/>
            </a:pPr>
            <a:r>
              <a:rPr lang="en-IN" sz="3600" dirty="0" err="1"/>
              <a:t>Rotaract</a:t>
            </a:r>
            <a:r>
              <a:rPr lang="en-IN" sz="3600" dirty="0"/>
              <a:t> </a:t>
            </a:r>
          </a:p>
          <a:p>
            <a:pPr marL="571500" indent="-571500">
              <a:spcAft>
                <a:spcPts val="1800"/>
              </a:spcAft>
              <a:buFont typeface="Arial" pitchFamily="34" charset="0"/>
              <a:buChar char="•"/>
            </a:pPr>
            <a:r>
              <a:rPr lang="en-IN" sz="3600" dirty="0"/>
              <a:t>Religious Institutions</a:t>
            </a:r>
          </a:p>
        </p:txBody>
      </p:sp>
      <p:sp>
        <p:nvSpPr>
          <p:cNvPr id="3" name="TextBox 2"/>
          <p:cNvSpPr txBox="1"/>
          <p:nvPr/>
        </p:nvSpPr>
        <p:spPr>
          <a:xfrm>
            <a:off x="827584" y="332656"/>
            <a:ext cx="8316416" cy="923330"/>
          </a:xfrm>
          <a:prstGeom prst="rect">
            <a:avLst/>
          </a:prstGeom>
          <a:noFill/>
        </p:spPr>
        <p:txBody>
          <a:bodyPr wrap="square" rtlCol="0">
            <a:spAutoFit/>
          </a:bodyPr>
          <a:lstStyle/>
          <a:p>
            <a:r>
              <a:rPr lang="en-IN" sz="5400" b="1" i="1" dirty="0">
                <a:solidFill>
                  <a:schemeClr val="accent1">
                    <a:lumMod val="50000"/>
                  </a:schemeClr>
                </a:solidFill>
              </a:rPr>
              <a:t>Awareness - Youth </a:t>
            </a:r>
          </a:p>
        </p:txBody>
      </p:sp>
      <p:pic>
        <p:nvPicPr>
          <p:cNvPr id="5"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4643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1+#ppt_w/2"/>
                                          </p:val>
                                        </p:tav>
                                        <p:tav tm="100000">
                                          <p:val>
                                            <p:strVal val="#ppt_x"/>
                                          </p:val>
                                        </p:tav>
                                      </p:tavLst>
                                    </p:anim>
                                    <p:anim calcmode="lin" valueType="num">
                                      <p:cBhvr additive="base">
                                        <p:cTn id="8" dur="2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094" y="352445"/>
            <a:ext cx="8089736" cy="923330"/>
          </a:xfrm>
          <a:prstGeom prst="rect">
            <a:avLst/>
          </a:prstGeom>
        </p:spPr>
        <p:txBody>
          <a:bodyPr wrap="square">
            <a:spAutoFit/>
          </a:bodyPr>
          <a:lstStyle/>
          <a:p>
            <a:r>
              <a:rPr lang="en-IN" sz="5400" b="1" i="1" dirty="0">
                <a:solidFill>
                  <a:schemeClr val="accent1">
                    <a:lumMod val="50000"/>
                  </a:schemeClr>
                </a:solidFill>
              </a:rPr>
              <a:t>Awareness - Youth - I</a:t>
            </a:r>
          </a:p>
        </p:txBody>
      </p:sp>
      <p:sp>
        <p:nvSpPr>
          <p:cNvPr id="3" name="Rectangle 2"/>
          <p:cNvSpPr/>
          <p:nvPr/>
        </p:nvSpPr>
        <p:spPr>
          <a:xfrm>
            <a:off x="1043608" y="1408147"/>
            <a:ext cx="7128792" cy="4278094"/>
          </a:xfrm>
          <a:prstGeom prst="rect">
            <a:avLst/>
          </a:prstGeom>
        </p:spPr>
        <p:txBody>
          <a:bodyPr wrap="square">
            <a:spAutoFit/>
          </a:bodyPr>
          <a:lstStyle/>
          <a:p>
            <a:pPr marL="571500" indent="-571500">
              <a:spcAft>
                <a:spcPts val="2400"/>
              </a:spcAft>
              <a:buFont typeface="Arial" panose="020B0604020202020204" pitchFamily="34" charset="0"/>
              <a:buChar char="•"/>
            </a:pPr>
            <a:r>
              <a:rPr lang="en-IN" sz="3200" dirty="0"/>
              <a:t>E-Learning / Animation</a:t>
            </a:r>
          </a:p>
          <a:p>
            <a:pPr marL="571500" indent="-571500">
              <a:spcAft>
                <a:spcPts val="2400"/>
              </a:spcAft>
              <a:buFont typeface="Arial" panose="020B0604020202020204" pitchFamily="34" charset="0"/>
              <a:buChar char="•"/>
            </a:pPr>
            <a:r>
              <a:rPr lang="en-IN" sz="3200" dirty="0"/>
              <a:t>Illustrated Comic Books </a:t>
            </a:r>
          </a:p>
          <a:p>
            <a:pPr marL="571500" indent="-571500">
              <a:spcAft>
                <a:spcPts val="2400"/>
              </a:spcAft>
              <a:buFont typeface="Arial" panose="020B0604020202020204" pitchFamily="34" charset="0"/>
              <a:buChar char="•"/>
            </a:pPr>
            <a:r>
              <a:rPr lang="en-IN" sz="3200" dirty="0"/>
              <a:t>Messages on School Groups.</a:t>
            </a:r>
          </a:p>
          <a:p>
            <a:pPr marL="571500" indent="-571500">
              <a:spcAft>
                <a:spcPts val="2400"/>
              </a:spcAft>
              <a:buFont typeface="Arial" panose="020B0604020202020204" pitchFamily="34" charset="0"/>
              <a:buChar char="•"/>
            </a:pPr>
            <a:r>
              <a:rPr lang="en-IN" sz="3200" dirty="0"/>
              <a:t>Essay / Painting / Elocution / Debates / Quiz Contests, </a:t>
            </a:r>
            <a:r>
              <a:rPr lang="en-IN" sz="3200" dirty="0" err="1"/>
              <a:t>Etc</a:t>
            </a:r>
            <a:endParaRPr lang="en-IN" sz="3200" dirty="0"/>
          </a:p>
          <a:p>
            <a:pPr marL="571500" indent="-571500">
              <a:spcAft>
                <a:spcPts val="2400"/>
              </a:spcAft>
              <a:buFont typeface="Arial" panose="020B0604020202020204" pitchFamily="34" charset="0"/>
              <a:buChar char="•"/>
            </a:pPr>
            <a:r>
              <a:rPr lang="en-IN" sz="3200" dirty="0"/>
              <a:t>Setting up Nature Clubs</a:t>
            </a:r>
          </a:p>
        </p:txBody>
      </p:sp>
      <p:pic>
        <p:nvPicPr>
          <p:cNvPr id="5"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414348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23417"/>
            <a:ext cx="8161744" cy="923330"/>
          </a:xfrm>
          <a:prstGeom prst="rect">
            <a:avLst/>
          </a:prstGeom>
        </p:spPr>
        <p:txBody>
          <a:bodyPr wrap="square">
            <a:spAutoFit/>
          </a:bodyPr>
          <a:lstStyle/>
          <a:p>
            <a:r>
              <a:rPr lang="en-IN" sz="5400" b="1" i="1" dirty="0">
                <a:solidFill>
                  <a:schemeClr val="accent1">
                    <a:lumMod val="50000"/>
                  </a:schemeClr>
                </a:solidFill>
              </a:rPr>
              <a:t>Awareness - Youth -II</a:t>
            </a:r>
          </a:p>
        </p:txBody>
      </p:sp>
      <p:sp>
        <p:nvSpPr>
          <p:cNvPr id="3" name="Rectangle 2"/>
          <p:cNvSpPr/>
          <p:nvPr/>
        </p:nvSpPr>
        <p:spPr>
          <a:xfrm>
            <a:off x="1187624" y="1412776"/>
            <a:ext cx="7272808" cy="4201150"/>
          </a:xfrm>
          <a:prstGeom prst="rect">
            <a:avLst/>
          </a:prstGeom>
        </p:spPr>
        <p:txBody>
          <a:bodyPr wrap="square">
            <a:spAutoFit/>
          </a:bodyPr>
          <a:lstStyle/>
          <a:p>
            <a:pPr marL="571500" indent="-571500">
              <a:spcAft>
                <a:spcPts val="3000"/>
              </a:spcAft>
              <a:buFont typeface="Arial" panose="020B0604020202020204" pitchFamily="34" charset="0"/>
              <a:buChar char="•"/>
            </a:pPr>
            <a:r>
              <a:rPr lang="en-IN" sz="3200" dirty="0"/>
              <a:t>Use of Street Plays / Flash Mobs /Theme Songs / Dance / Videos, etc.</a:t>
            </a:r>
          </a:p>
          <a:p>
            <a:pPr marL="571500" indent="-571500">
              <a:spcAft>
                <a:spcPts val="3000"/>
              </a:spcAft>
              <a:buFont typeface="Arial" panose="020B0604020202020204" pitchFamily="34" charset="0"/>
              <a:buChar char="•"/>
            </a:pPr>
            <a:r>
              <a:rPr lang="en-IN" sz="3200" dirty="0"/>
              <a:t>Nature Camps </a:t>
            </a:r>
          </a:p>
          <a:p>
            <a:pPr marL="571500" indent="-571500">
              <a:spcAft>
                <a:spcPts val="3000"/>
              </a:spcAft>
              <a:buFont typeface="Arial" panose="020B0604020202020204" pitchFamily="34" charset="0"/>
              <a:buChar char="•"/>
            </a:pPr>
            <a:r>
              <a:rPr lang="en-IN" sz="3200" dirty="0"/>
              <a:t>Thematic RYLAs on Environment Topic</a:t>
            </a:r>
          </a:p>
          <a:p>
            <a:pPr marL="571500" indent="-571500">
              <a:spcAft>
                <a:spcPts val="3000"/>
              </a:spcAft>
              <a:buFont typeface="Arial" panose="020B0604020202020204" pitchFamily="34" charset="0"/>
              <a:buChar char="•"/>
            </a:pPr>
            <a:r>
              <a:rPr lang="en-IN" sz="3200" dirty="0"/>
              <a:t>Earth Day, Environment Day etc.  - India Wide Event</a:t>
            </a:r>
            <a:endParaRPr lang="en-IN" sz="2800" i="1" dirty="0">
              <a:solidFill>
                <a:srgbClr val="00B050"/>
              </a:solidFill>
            </a:endParaRPr>
          </a:p>
        </p:txBody>
      </p:sp>
      <p:pic>
        <p:nvPicPr>
          <p:cNvPr id="5"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2120923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57095"/>
            <a:ext cx="8161744" cy="4924425"/>
          </a:xfrm>
          <a:prstGeom prst="rect">
            <a:avLst/>
          </a:prstGeom>
        </p:spPr>
        <p:txBody>
          <a:bodyPr wrap="square">
            <a:spAutoFit/>
          </a:bodyPr>
          <a:lstStyle/>
          <a:p>
            <a:pPr marL="571500" indent="-571500">
              <a:spcAft>
                <a:spcPts val="1800"/>
              </a:spcAft>
              <a:buFont typeface="Arial" panose="020B0604020202020204" pitchFamily="34" charset="0"/>
              <a:buChar char="•"/>
            </a:pPr>
            <a:r>
              <a:rPr lang="en-IN" sz="3200" dirty="0"/>
              <a:t>Campaigns / Seminars</a:t>
            </a:r>
          </a:p>
          <a:p>
            <a:pPr marL="571500" indent="-571500">
              <a:spcAft>
                <a:spcPts val="1800"/>
              </a:spcAft>
              <a:buFont typeface="Arial" panose="020B0604020202020204" pitchFamily="34" charset="0"/>
              <a:buChar char="•"/>
            </a:pPr>
            <a:r>
              <a:rPr lang="en-IN" sz="3200" dirty="0"/>
              <a:t>Social Media </a:t>
            </a:r>
          </a:p>
          <a:p>
            <a:pPr marL="571500" indent="-571500">
              <a:spcAft>
                <a:spcPts val="1800"/>
              </a:spcAft>
              <a:buFont typeface="Arial" panose="020B0604020202020204" pitchFamily="34" charset="0"/>
              <a:buChar char="•"/>
            </a:pPr>
            <a:r>
              <a:rPr lang="en-IN" sz="3200" dirty="0"/>
              <a:t>Media - Press / Television / Hoardings</a:t>
            </a:r>
          </a:p>
          <a:p>
            <a:pPr marL="571500" indent="-571500">
              <a:spcAft>
                <a:spcPts val="1800"/>
              </a:spcAft>
              <a:buFont typeface="Arial" panose="020B0604020202020204" pitchFamily="34" charset="0"/>
              <a:buChar char="•"/>
            </a:pPr>
            <a:r>
              <a:rPr lang="en-IN" sz="3200" dirty="0"/>
              <a:t>Car Stickers / Flyers</a:t>
            </a:r>
          </a:p>
          <a:p>
            <a:pPr marL="571500" indent="-571500">
              <a:spcAft>
                <a:spcPts val="1800"/>
              </a:spcAft>
              <a:buFont typeface="Arial" panose="020B0604020202020204" pitchFamily="34" charset="0"/>
              <a:buChar char="•"/>
            </a:pPr>
            <a:r>
              <a:rPr lang="en-IN" sz="3200" dirty="0"/>
              <a:t>Messages on City Entrances etc.</a:t>
            </a:r>
          </a:p>
          <a:p>
            <a:pPr marL="571500" indent="-571500">
              <a:spcAft>
                <a:spcPts val="1800"/>
              </a:spcAft>
              <a:buFont typeface="Arial" panose="020B0604020202020204" pitchFamily="34" charset="0"/>
              <a:buChar char="•"/>
            </a:pPr>
            <a:r>
              <a:rPr lang="en-IN" sz="3200" dirty="0"/>
              <a:t>Use Adult Literacy Primers</a:t>
            </a:r>
          </a:p>
          <a:p>
            <a:pPr marL="571500" indent="-571500">
              <a:spcAft>
                <a:spcPts val="1800"/>
              </a:spcAft>
              <a:buFont typeface="Arial" panose="020B0604020202020204" pitchFamily="34" charset="0"/>
              <a:buChar char="•"/>
            </a:pPr>
            <a:r>
              <a:rPr lang="en-IN" sz="3200" dirty="0"/>
              <a:t>Paper Less Rotary Communication</a:t>
            </a:r>
            <a:endParaRPr lang="en-IN" dirty="0"/>
          </a:p>
        </p:txBody>
      </p:sp>
      <p:sp>
        <p:nvSpPr>
          <p:cNvPr id="3" name="Rectangle 2"/>
          <p:cNvSpPr/>
          <p:nvPr/>
        </p:nvSpPr>
        <p:spPr>
          <a:xfrm>
            <a:off x="910248" y="279879"/>
            <a:ext cx="8233752" cy="923330"/>
          </a:xfrm>
          <a:prstGeom prst="rect">
            <a:avLst/>
          </a:prstGeom>
        </p:spPr>
        <p:txBody>
          <a:bodyPr wrap="square">
            <a:spAutoFit/>
          </a:bodyPr>
          <a:lstStyle/>
          <a:p>
            <a:r>
              <a:rPr lang="en-IN" sz="5400" b="1" i="1" dirty="0">
                <a:solidFill>
                  <a:schemeClr val="accent1">
                    <a:lumMod val="50000"/>
                  </a:schemeClr>
                </a:solidFill>
              </a:rPr>
              <a:t>Awareness - Adults</a:t>
            </a:r>
          </a:p>
        </p:txBody>
      </p:sp>
      <p:pic>
        <p:nvPicPr>
          <p:cNvPr id="5"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392242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92805"/>
            <a:ext cx="9144000" cy="610678"/>
          </a:xfrm>
          <a:prstGeom prst="rect">
            <a:avLst/>
          </a:prstGeom>
          <a:solidFill>
            <a:srgbClr val="0B082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5" name="Google Shape;55;p13"/>
          <p:cNvSpPr txBox="1">
            <a:spLocks/>
          </p:cNvSpPr>
          <p:nvPr/>
        </p:nvSpPr>
        <p:spPr>
          <a:xfrm>
            <a:off x="0" y="2630550"/>
            <a:ext cx="9144000" cy="792600"/>
          </a:xfrm>
          <a:prstGeom prst="rect">
            <a:avLst/>
          </a:prstGeom>
        </p:spPr>
        <p:txBody>
          <a:bodyPr spcFirstLastPara="1" vert="horz" wrap="square" lIns="91425" tIns="91425" rIns="91425" bIns="91425" rtlCol="0" anchor="t" anchorCtr="0">
            <a:noAutofit/>
          </a:bodyPr>
          <a:lstStyle>
            <a:lvl1pPr marL="0" indent="0" algn="ctr" defTabSz="685800" rtl="0" eaLnBrk="1" latinLnBrk="0" hangingPunct="1">
              <a:lnSpc>
                <a:spcPct val="100000"/>
              </a:lnSpc>
              <a:spcBef>
                <a:spcPts val="700"/>
              </a:spcBef>
              <a:buClr>
                <a:schemeClr val="tx2"/>
              </a:buClr>
              <a:buFont typeface="Arial" panose="020B0604020202020204" pitchFamily="34" charset="0"/>
              <a:buNone/>
              <a:defRPr sz="1500" b="1" i="0" kern="1200" cap="all" spc="300" baseline="0">
                <a:solidFill>
                  <a:schemeClr val="tx2"/>
                </a:solidFill>
                <a:latin typeface="+mn-lt"/>
                <a:ea typeface="+mn-ea"/>
                <a:cs typeface="+mn-cs"/>
              </a:defRPr>
            </a:lvl1pPr>
            <a:lvl2pPr marL="342900" indent="0" algn="ctr" defTabSz="685800" rtl="0" eaLnBrk="1" latinLnBrk="0" hangingPunct="1">
              <a:lnSpc>
                <a:spcPct val="110000"/>
              </a:lnSpc>
              <a:spcBef>
                <a:spcPts val="700"/>
              </a:spcBef>
              <a:buClr>
                <a:schemeClr val="tx2"/>
              </a:buClr>
              <a:buFont typeface="Gill Sans MT" panose="020B0502020104020203" pitchFamily="34" charset="0"/>
              <a:buNone/>
              <a:defRPr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110000"/>
              </a:lnSpc>
              <a:spcBef>
                <a:spcPts val="700"/>
              </a:spcBef>
              <a:buClr>
                <a:schemeClr val="tx2"/>
              </a:buClr>
              <a:buFont typeface="Arial" panose="020B0604020202020204" pitchFamily="34" charset="0"/>
              <a:buNone/>
              <a:defRPr sz="1350" kern="1200">
                <a:solidFill>
                  <a:schemeClr val="tx1">
                    <a:lumMod val="65000"/>
                    <a:lumOff val="35000"/>
                  </a:schemeClr>
                </a:solidFill>
                <a:latin typeface="+mn-lt"/>
                <a:ea typeface="+mn-ea"/>
                <a:cs typeface="+mn-cs"/>
              </a:defRPr>
            </a:lvl3pPr>
            <a:lvl4pPr marL="10287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4pPr>
            <a:lvl5pPr marL="13716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5pPr>
            <a:lvl6pPr marL="17145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6pPr>
            <a:lvl7pPr marL="20574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7pPr>
            <a:lvl8pPr marL="24003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baseline="0">
                <a:solidFill>
                  <a:schemeClr val="tx1">
                    <a:lumMod val="65000"/>
                    <a:lumOff val="35000"/>
                  </a:schemeClr>
                </a:solidFill>
                <a:latin typeface="+mn-lt"/>
                <a:ea typeface="+mn-ea"/>
                <a:cs typeface="+mn-cs"/>
              </a:defRPr>
            </a:lvl8pPr>
            <a:lvl9pPr marL="2743200" indent="0" algn="ctr" defTabSz="685800" rtl="0" eaLnBrk="1" latinLnBrk="0" hangingPunct="1">
              <a:lnSpc>
                <a:spcPct val="110000"/>
              </a:lnSpc>
              <a:spcBef>
                <a:spcPts val="700"/>
              </a:spcBef>
              <a:buClr>
                <a:schemeClr val="tx2"/>
              </a:buClr>
              <a:buFont typeface="Arial" panose="020B0604020202020204" pitchFamily="34" charset="0"/>
              <a:buNone/>
              <a:defRPr sz="1200" kern="1200" baseline="0">
                <a:solidFill>
                  <a:schemeClr val="tx1">
                    <a:lumMod val="65000"/>
                    <a:lumOff val="35000"/>
                  </a:schemeClr>
                </a:solidFill>
                <a:latin typeface="+mn-lt"/>
                <a:ea typeface="+mn-ea"/>
                <a:cs typeface="+mn-cs"/>
              </a:defRPr>
            </a:lvl9pPr>
          </a:lstStyle>
          <a:p>
            <a:pPr>
              <a:lnSpc>
                <a:spcPct val="115000"/>
              </a:lnSpc>
              <a:buClr>
                <a:schemeClr val="dk1"/>
              </a:buClr>
              <a:buSzPts val="1100"/>
            </a:pPr>
            <a:r>
              <a:rPr lang="en-GB" sz="3600" dirty="0">
                <a:solidFill>
                  <a:schemeClr val="tx1"/>
                </a:solidFill>
              </a:rPr>
              <a:t>RENEWABLE ENERGY</a:t>
            </a:r>
          </a:p>
          <a:p>
            <a:endParaRPr lang="en-GB" dirty="0">
              <a:solidFill>
                <a:schemeClr val="tx1"/>
              </a:solidFill>
            </a:endParaRPr>
          </a:p>
        </p:txBody>
      </p:sp>
      <p:pic>
        <p:nvPicPr>
          <p:cNvPr id="7"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1256474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28" y="261258"/>
            <a:ext cx="5723300" cy="913049"/>
          </a:xfrm>
        </p:spPr>
        <p:txBody>
          <a:bodyPr>
            <a:noAutofit/>
          </a:bodyPr>
          <a:lstStyle/>
          <a:p>
            <a:r>
              <a:rPr lang="en-IN" sz="4400" b="1" dirty="0">
                <a:solidFill>
                  <a:schemeClr val="accent1">
                    <a:lumMod val="50000"/>
                  </a:schemeClr>
                </a:solidFill>
              </a:rPr>
              <a:t>Our focus – Solar Energy</a:t>
            </a:r>
          </a:p>
        </p:txBody>
      </p:sp>
      <p:pic>
        <p:nvPicPr>
          <p:cNvPr id="5" name="Picture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230" t="3404" r="3320" b="12790"/>
          <a:stretch/>
        </p:blipFill>
        <p:spPr>
          <a:xfrm flipH="1">
            <a:off x="639915" y="1118919"/>
            <a:ext cx="8388660" cy="5212935"/>
          </a:xfrm>
          <a:prstGeom prst="rect">
            <a:avLst/>
          </a:prstGeom>
        </p:spPr>
      </p:pic>
      <p:pic>
        <p:nvPicPr>
          <p:cNvPr id="6"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8476342" y="0"/>
            <a:ext cx="667657" cy="667657"/>
          </a:xfrm>
          <a:prstGeom prst="rect">
            <a:avLst/>
          </a:prstGeom>
          <a:noFill/>
          <a:ln w="9525">
            <a:noFill/>
            <a:miter lim="800000"/>
            <a:headEnd/>
            <a:tailEnd/>
          </a:ln>
        </p:spPr>
      </p:pic>
    </p:spTree>
    <p:extLst>
      <p:ext uri="{BB962C8B-B14F-4D97-AF65-F5344CB8AC3E}">
        <p14:creationId xmlns:p14="http://schemas.microsoft.com/office/powerpoint/2010/main" val="257009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37939"/>
            <a:ext cx="9144000" cy="610678"/>
          </a:xfrm>
          <a:prstGeom prst="rect">
            <a:avLst/>
          </a:prstGeom>
          <a:solidFill>
            <a:srgbClr val="0B082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5" name="Google Shape;55;p13"/>
          <p:cNvSpPr txBox="1">
            <a:spLocks/>
          </p:cNvSpPr>
          <p:nvPr/>
        </p:nvSpPr>
        <p:spPr>
          <a:xfrm>
            <a:off x="208230" y="2746672"/>
            <a:ext cx="8935770" cy="792600"/>
          </a:xfrm>
          <a:prstGeom prst="rect">
            <a:avLst/>
          </a:prstGeom>
        </p:spPr>
        <p:txBody>
          <a:bodyPr spcFirstLastPara="1" vert="horz" wrap="square" lIns="91425" tIns="91425" rIns="91425" bIns="91425" rtlCol="0" anchor="t" anchorCtr="0">
            <a:noAutofit/>
          </a:bodyPr>
          <a:lstStyle>
            <a:lvl1pPr marL="0" indent="0" algn="ctr" defTabSz="685800" rtl="0" eaLnBrk="1" latinLnBrk="0" hangingPunct="1">
              <a:lnSpc>
                <a:spcPct val="100000"/>
              </a:lnSpc>
              <a:spcBef>
                <a:spcPts val="700"/>
              </a:spcBef>
              <a:buClr>
                <a:schemeClr val="tx2"/>
              </a:buClr>
              <a:buFont typeface="Arial" panose="020B0604020202020204" pitchFamily="34" charset="0"/>
              <a:buNone/>
              <a:defRPr sz="1500" b="1" i="0" kern="1200" cap="all" spc="300" baseline="0">
                <a:solidFill>
                  <a:schemeClr val="tx2"/>
                </a:solidFill>
                <a:latin typeface="+mn-lt"/>
                <a:ea typeface="+mn-ea"/>
                <a:cs typeface="+mn-cs"/>
              </a:defRPr>
            </a:lvl1pPr>
            <a:lvl2pPr marL="342900" indent="0" algn="ctr" defTabSz="685800" rtl="0" eaLnBrk="1" latinLnBrk="0" hangingPunct="1">
              <a:lnSpc>
                <a:spcPct val="110000"/>
              </a:lnSpc>
              <a:spcBef>
                <a:spcPts val="700"/>
              </a:spcBef>
              <a:buClr>
                <a:schemeClr val="tx2"/>
              </a:buClr>
              <a:buFont typeface="Gill Sans MT" panose="020B0502020104020203" pitchFamily="34" charset="0"/>
              <a:buNone/>
              <a:defRPr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110000"/>
              </a:lnSpc>
              <a:spcBef>
                <a:spcPts val="700"/>
              </a:spcBef>
              <a:buClr>
                <a:schemeClr val="tx2"/>
              </a:buClr>
              <a:buFont typeface="Arial" panose="020B0604020202020204" pitchFamily="34" charset="0"/>
              <a:buNone/>
              <a:defRPr sz="1350" kern="1200">
                <a:solidFill>
                  <a:schemeClr val="tx1">
                    <a:lumMod val="65000"/>
                    <a:lumOff val="35000"/>
                  </a:schemeClr>
                </a:solidFill>
                <a:latin typeface="+mn-lt"/>
                <a:ea typeface="+mn-ea"/>
                <a:cs typeface="+mn-cs"/>
              </a:defRPr>
            </a:lvl3pPr>
            <a:lvl4pPr marL="10287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4pPr>
            <a:lvl5pPr marL="13716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5pPr>
            <a:lvl6pPr marL="17145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6pPr>
            <a:lvl7pPr marL="20574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7pPr>
            <a:lvl8pPr marL="24003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baseline="0">
                <a:solidFill>
                  <a:schemeClr val="tx1">
                    <a:lumMod val="65000"/>
                    <a:lumOff val="35000"/>
                  </a:schemeClr>
                </a:solidFill>
                <a:latin typeface="+mn-lt"/>
                <a:ea typeface="+mn-ea"/>
                <a:cs typeface="+mn-cs"/>
              </a:defRPr>
            </a:lvl8pPr>
            <a:lvl9pPr marL="2743200" indent="0" algn="ctr" defTabSz="685800" rtl="0" eaLnBrk="1" latinLnBrk="0" hangingPunct="1">
              <a:lnSpc>
                <a:spcPct val="110000"/>
              </a:lnSpc>
              <a:spcBef>
                <a:spcPts val="700"/>
              </a:spcBef>
              <a:buClr>
                <a:schemeClr val="tx2"/>
              </a:buClr>
              <a:buFont typeface="Arial" panose="020B0604020202020204" pitchFamily="34" charset="0"/>
              <a:buNone/>
              <a:defRPr sz="1200" kern="1200" baseline="0">
                <a:solidFill>
                  <a:schemeClr val="tx1">
                    <a:lumMod val="65000"/>
                    <a:lumOff val="35000"/>
                  </a:schemeClr>
                </a:solidFill>
                <a:latin typeface="+mn-lt"/>
                <a:ea typeface="+mn-ea"/>
                <a:cs typeface="+mn-cs"/>
              </a:defRPr>
            </a:lvl9pPr>
          </a:lstStyle>
          <a:p>
            <a:pPr>
              <a:lnSpc>
                <a:spcPct val="115000"/>
              </a:lnSpc>
              <a:buClr>
                <a:schemeClr val="dk1"/>
              </a:buClr>
              <a:buSzPts val="1100"/>
            </a:pPr>
            <a:r>
              <a:rPr lang="en-GB" sz="3200" dirty="0">
                <a:solidFill>
                  <a:schemeClr val="tx1"/>
                </a:solidFill>
              </a:rPr>
              <a:t>SOLID WASTE MANAGEMENT</a:t>
            </a:r>
          </a:p>
          <a:p>
            <a:endParaRPr lang="en-GB" dirty="0">
              <a:solidFill>
                <a:schemeClr val="tx1"/>
              </a:solidFill>
            </a:endParaRPr>
          </a:p>
        </p:txBody>
      </p:sp>
      <p:pic>
        <p:nvPicPr>
          <p:cNvPr id="6"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34926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779843"/>
          </a:xfrm>
        </p:spPr>
        <p:txBody>
          <a:bodyPr>
            <a:normAutofit/>
          </a:bodyPr>
          <a:lstStyle/>
          <a:p>
            <a:pPr algn="ctr"/>
            <a:r>
              <a:rPr lang="en-IN" sz="4400" b="1" dirty="0">
                <a:solidFill>
                  <a:schemeClr val="accent1">
                    <a:lumMod val="50000"/>
                  </a:schemeClr>
                </a:solidFill>
              </a:rPr>
              <a:t>Where solar energy?</a:t>
            </a:r>
          </a:p>
        </p:txBody>
      </p:sp>
      <p:sp>
        <p:nvSpPr>
          <p:cNvPr id="3" name="Content Placeholder 2"/>
          <p:cNvSpPr>
            <a:spLocks noGrp="1"/>
          </p:cNvSpPr>
          <p:nvPr>
            <p:ph idx="1"/>
          </p:nvPr>
        </p:nvSpPr>
        <p:spPr>
          <a:xfrm>
            <a:off x="4755629" y="2262968"/>
            <a:ext cx="3423956" cy="3095245"/>
          </a:xfrm>
        </p:spPr>
        <p:txBody>
          <a:bodyPr>
            <a:noAutofit/>
          </a:bodyPr>
          <a:lstStyle/>
          <a:p>
            <a:pPr>
              <a:spcBef>
                <a:spcPts val="0"/>
              </a:spcBef>
              <a:spcAft>
                <a:spcPts val="2400"/>
              </a:spcAft>
            </a:pPr>
            <a:r>
              <a:rPr lang="en-US" sz="2800" dirty="0"/>
              <a:t>Light up village household without electricity</a:t>
            </a:r>
          </a:p>
          <a:p>
            <a:pPr>
              <a:spcBef>
                <a:spcPts val="0"/>
              </a:spcBef>
              <a:spcAft>
                <a:spcPts val="2400"/>
              </a:spcAft>
            </a:pPr>
            <a:r>
              <a:rPr lang="en-US" sz="2800" dirty="0"/>
              <a:t>Light up Slums</a:t>
            </a:r>
          </a:p>
          <a:p>
            <a:pPr>
              <a:spcBef>
                <a:spcPts val="0"/>
              </a:spcBef>
              <a:spcAft>
                <a:spcPts val="2400"/>
              </a:spcAft>
            </a:pPr>
            <a:r>
              <a:rPr lang="en-US" sz="2800" dirty="0"/>
              <a:t>Rural Schools</a:t>
            </a:r>
          </a:p>
          <a:p>
            <a:pPr>
              <a:spcBef>
                <a:spcPts val="0"/>
              </a:spcBef>
              <a:spcAft>
                <a:spcPts val="2400"/>
              </a:spcAft>
            </a:pPr>
            <a:endParaRPr lang="en-US" sz="2800" dirty="0"/>
          </a:p>
          <a:p>
            <a:pPr>
              <a:spcBef>
                <a:spcPts val="0"/>
              </a:spcBef>
              <a:spcAft>
                <a:spcPts val="2400"/>
              </a:spcAft>
            </a:pPr>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2749" y="1106680"/>
            <a:ext cx="3666144" cy="5823959"/>
          </a:xfrm>
          <a:prstGeom prst="rect">
            <a:avLst/>
          </a:prstGeom>
        </p:spPr>
      </p:pic>
      <p:pic>
        <p:nvPicPr>
          <p:cNvPr id="7" name="Picture 4"/>
          <p:cNvPicPr>
            <a:picLocks noChangeAspect="1" noChangeArrowheads="1"/>
          </p:cNvPicPr>
          <p:nvPr/>
        </p:nvPicPr>
        <p:blipFill>
          <a:blip r:embed="rId3" cstate="print"/>
          <a:srcRect/>
          <a:stretch>
            <a:fillRect/>
          </a:stretch>
        </p:blipFill>
        <p:spPr bwMode="auto">
          <a:xfrm>
            <a:off x="8476342" y="0"/>
            <a:ext cx="667657" cy="66765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2118341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8758" y="1956987"/>
            <a:ext cx="7751035" cy="3546505"/>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 name="Title 1"/>
          <p:cNvSpPr>
            <a:spLocks noGrp="1"/>
          </p:cNvSpPr>
          <p:nvPr>
            <p:ph type="title"/>
          </p:nvPr>
        </p:nvSpPr>
        <p:spPr>
          <a:xfrm>
            <a:off x="938758" y="435430"/>
            <a:ext cx="7396354" cy="989146"/>
          </a:xfrm>
        </p:spPr>
        <p:txBody>
          <a:bodyPr>
            <a:normAutofit/>
          </a:bodyPr>
          <a:lstStyle/>
          <a:p>
            <a:pPr algn="ctr"/>
            <a:r>
              <a:rPr lang="en-IN" sz="4400" b="1" dirty="0">
                <a:solidFill>
                  <a:schemeClr val="accent1">
                    <a:lumMod val="50000"/>
                  </a:schemeClr>
                </a:solidFill>
              </a:rPr>
              <a:t>What clubs can do?</a:t>
            </a:r>
          </a:p>
        </p:txBody>
      </p:sp>
      <p:sp>
        <p:nvSpPr>
          <p:cNvPr id="4" name="Content Placeholder 3"/>
          <p:cNvSpPr>
            <a:spLocks noGrp="1"/>
          </p:cNvSpPr>
          <p:nvPr>
            <p:ph idx="1"/>
          </p:nvPr>
        </p:nvSpPr>
        <p:spPr>
          <a:xfrm>
            <a:off x="4838984" y="1956987"/>
            <a:ext cx="3733232" cy="3546505"/>
          </a:xfrm>
        </p:spPr>
        <p:txBody>
          <a:bodyPr anchor="ctr">
            <a:noAutofit/>
          </a:bodyPr>
          <a:lstStyle/>
          <a:p>
            <a:pPr>
              <a:spcBef>
                <a:spcPts val="0"/>
              </a:spcBef>
              <a:spcAft>
                <a:spcPts val="2400"/>
              </a:spcAft>
            </a:pPr>
            <a:r>
              <a:rPr lang="en-US" sz="2400" dirty="0"/>
              <a:t>Identify the areas where Solar Panels are required and act accordingly</a:t>
            </a:r>
          </a:p>
          <a:p>
            <a:pPr>
              <a:spcBef>
                <a:spcPts val="0"/>
              </a:spcBef>
              <a:spcAft>
                <a:spcPts val="2400"/>
              </a:spcAft>
            </a:pPr>
            <a:r>
              <a:rPr lang="en-US" sz="2400" dirty="0"/>
              <a:t>Identify States which are supporting Solar Energy and those who are not and act accordingly</a:t>
            </a:r>
            <a:endParaRPr lang="en-IN" sz="24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4359" r="3739"/>
          <a:stretch/>
        </p:blipFill>
        <p:spPr>
          <a:xfrm>
            <a:off x="938758" y="1956986"/>
            <a:ext cx="3761429" cy="3546505"/>
          </a:xfrm>
          <a:prstGeom prst="rect">
            <a:avLst/>
          </a:prstGeom>
        </p:spPr>
      </p:pic>
      <p:pic>
        <p:nvPicPr>
          <p:cNvPr id="8" name="Picture 4"/>
          <p:cNvPicPr>
            <a:picLocks noChangeAspect="1" noChangeArrowheads="1"/>
          </p:cNvPicPr>
          <p:nvPr/>
        </p:nvPicPr>
        <p:blipFill>
          <a:blip r:embed="rId3" cstate="print"/>
          <a:srcRect/>
          <a:stretch>
            <a:fillRect/>
          </a:stretch>
        </p:blipFill>
        <p:spPr bwMode="auto">
          <a:xfrm>
            <a:off x="8476342" y="0"/>
            <a:ext cx="667657" cy="667657"/>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3046019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608" y="1124744"/>
            <a:ext cx="8183592" cy="4031873"/>
          </a:xfrm>
          <a:prstGeom prst="rect">
            <a:avLst/>
          </a:prstGeom>
          <a:noFill/>
        </p:spPr>
        <p:txBody>
          <a:bodyPr wrap="square" rtlCol="0">
            <a:spAutoFit/>
          </a:bodyPr>
          <a:lstStyle/>
          <a:p>
            <a:r>
              <a:rPr lang="en-IN" sz="4000" b="1" dirty="0">
                <a:solidFill>
                  <a:schemeClr val="bg1"/>
                </a:solidFill>
              </a:rPr>
              <a:t>S</a:t>
            </a:r>
            <a:r>
              <a:rPr lang="en-IN" sz="4000" b="1" dirty="0"/>
              <a:t> – </a:t>
            </a:r>
            <a:r>
              <a:rPr lang="en-IN" sz="4400" b="1" i="1" dirty="0"/>
              <a:t>Solid Waste Management</a:t>
            </a:r>
            <a:endParaRPr lang="en-IN" sz="4000" b="1" i="1" dirty="0"/>
          </a:p>
          <a:p>
            <a:endParaRPr lang="en-IN" sz="4000" b="1" dirty="0"/>
          </a:p>
          <a:p>
            <a:r>
              <a:rPr lang="en-IN" sz="4000" b="1" dirty="0">
                <a:solidFill>
                  <a:schemeClr val="bg1"/>
                </a:solidFill>
              </a:rPr>
              <a:t>T</a:t>
            </a:r>
            <a:r>
              <a:rPr lang="en-IN" sz="4000" b="1" dirty="0"/>
              <a:t> – Tree Plantation</a:t>
            </a:r>
          </a:p>
          <a:p>
            <a:endParaRPr lang="en-IN" sz="2400" b="1" dirty="0"/>
          </a:p>
          <a:p>
            <a:r>
              <a:rPr lang="en-IN" sz="4000" b="1" dirty="0">
                <a:solidFill>
                  <a:schemeClr val="bg1"/>
                </a:solidFill>
              </a:rPr>
              <a:t>A</a:t>
            </a:r>
            <a:r>
              <a:rPr lang="en-IN" sz="4000" b="1" dirty="0"/>
              <a:t> – Awareness </a:t>
            </a:r>
          </a:p>
          <a:p>
            <a:endParaRPr lang="en-IN" sz="2800" b="1" dirty="0"/>
          </a:p>
          <a:p>
            <a:r>
              <a:rPr lang="en-IN" sz="4000" b="1" dirty="0">
                <a:solidFill>
                  <a:schemeClr val="bg1"/>
                </a:solidFill>
              </a:rPr>
              <a:t>R</a:t>
            </a:r>
            <a:r>
              <a:rPr lang="en-IN" sz="4000" b="1" dirty="0"/>
              <a:t> – Renewable Energy</a:t>
            </a:r>
          </a:p>
        </p:txBody>
      </p:sp>
      <p:pic>
        <p:nvPicPr>
          <p:cNvPr id="5"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1062943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11500" cap="all" spc="150" dirty="0">
                <a:solidFill>
                  <a:schemeClr val="accent1">
                    <a:lumMod val="50000"/>
                  </a:schemeClr>
                </a:solidFill>
                <a:latin typeface="+mj-lt"/>
                <a:ea typeface="+mj-ea"/>
                <a:cs typeface="+mj-cs"/>
              </a:rPr>
              <a:t>Thank you</a:t>
            </a:r>
          </a:p>
        </p:txBody>
      </p:sp>
      <p:pic>
        <p:nvPicPr>
          <p:cNvPr id="4" name="Picture 4"/>
          <p:cNvPicPr>
            <a:picLocks noChangeAspect="1" noChangeArrowheads="1"/>
          </p:cNvPicPr>
          <p:nvPr/>
        </p:nvPicPr>
        <p:blipFill>
          <a:blip r:embed="rId2" cstate="print"/>
          <a:srcRect/>
          <a:stretch>
            <a:fillRect/>
          </a:stretch>
        </p:blipFill>
        <p:spPr bwMode="auto">
          <a:xfrm>
            <a:off x="8476342" y="0"/>
            <a:ext cx="667657" cy="66765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358891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73675" y="497633"/>
            <a:ext cx="6117675" cy="997332"/>
          </a:xfrm>
          <a:prstGeom prst="rect">
            <a:avLst/>
          </a:prstGeom>
        </p:spPr>
        <p:txBody>
          <a:bodyPr spcFirstLastPara="1" vert="horz" wrap="square" lIns="91425" tIns="91425" rIns="91425" bIns="91425" rtlCol="0" anchor="t" anchorCtr="0">
            <a:noAutofit/>
          </a:bodyPr>
          <a:lstStyle/>
          <a:p>
            <a:pPr>
              <a:lnSpc>
                <a:spcPct val="115000"/>
              </a:lnSpc>
              <a:buSzPts val="1100"/>
            </a:pPr>
            <a:r>
              <a:rPr lang="en-GB" sz="4000" b="1" dirty="0"/>
              <a:t>Waste – facts:</a:t>
            </a:r>
            <a:endParaRPr sz="7200" b="1" dirty="0"/>
          </a:p>
        </p:txBody>
      </p:sp>
      <p:sp>
        <p:nvSpPr>
          <p:cNvPr id="67" name="Google Shape;67;p15"/>
          <p:cNvSpPr txBox="1">
            <a:spLocks noGrp="1"/>
          </p:cNvSpPr>
          <p:nvPr>
            <p:ph type="body" idx="1"/>
          </p:nvPr>
        </p:nvSpPr>
        <p:spPr>
          <a:xfrm>
            <a:off x="595086" y="1353157"/>
            <a:ext cx="8157028" cy="4918825"/>
          </a:xfrm>
          <a:prstGeom prst="rect">
            <a:avLst/>
          </a:prstGeom>
        </p:spPr>
        <p:txBody>
          <a:bodyPr spcFirstLastPara="1" vert="horz" wrap="square" lIns="91425" tIns="91425" rIns="91425" bIns="91425" rtlCol="0" anchor="t" anchorCtr="0">
            <a:noAutofit/>
          </a:bodyPr>
          <a:lstStyle/>
          <a:p>
            <a:pPr indent="-317492" algn="just">
              <a:spcAft>
                <a:spcPts val="1800"/>
              </a:spcAft>
              <a:buClr>
                <a:schemeClr val="dk1"/>
              </a:buClr>
              <a:buSzPts val="1400"/>
              <a:buAutoNum type="arabicPeriod"/>
              <a:tabLst>
                <a:tab pos="1882775" algn="l"/>
                <a:tab pos="2508250" algn="l"/>
                <a:tab pos="2689225" algn="l"/>
              </a:tabLst>
            </a:pPr>
            <a:r>
              <a:rPr lang="en-GB" sz="1800" b="1" dirty="0">
                <a:solidFill>
                  <a:schemeClr val="dk1"/>
                </a:solidFill>
              </a:rPr>
              <a:t>Biodegradable	51%  </a:t>
            </a:r>
            <a:r>
              <a:rPr lang="en-GB" sz="1800" dirty="0">
                <a:solidFill>
                  <a:schemeClr val="dk1"/>
                </a:solidFill>
              </a:rPr>
              <a:t>: Kitchen waste, green waste and paper waste : </a:t>
            </a:r>
            <a:r>
              <a:rPr lang="en-GB" sz="1800" b="1" dirty="0">
                <a:solidFill>
                  <a:schemeClr val="dk1"/>
                </a:solidFill>
              </a:rPr>
              <a:t>compost</a:t>
            </a:r>
            <a:endParaRPr sz="1800" b="1" dirty="0">
              <a:solidFill>
                <a:schemeClr val="dk1"/>
              </a:solidFill>
            </a:endParaRPr>
          </a:p>
          <a:p>
            <a:pPr indent="-317492">
              <a:spcAft>
                <a:spcPts val="1800"/>
              </a:spcAft>
              <a:buClr>
                <a:schemeClr val="dk1"/>
              </a:buClr>
              <a:buSzPts val="1400"/>
              <a:buAutoNum type="arabicPeriod"/>
              <a:tabLst>
                <a:tab pos="1882775" algn="l"/>
                <a:tab pos="2508250" algn="l"/>
                <a:tab pos="2689225" algn="l"/>
              </a:tabLst>
            </a:pPr>
            <a:r>
              <a:rPr lang="en-GB" sz="1800" b="1" dirty="0">
                <a:solidFill>
                  <a:schemeClr val="dk1"/>
                </a:solidFill>
              </a:rPr>
              <a:t>Recyclable	17.5% </a:t>
            </a:r>
            <a:r>
              <a:rPr lang="en-GB" sz="1800" dirty="0">
                <a:solidFill>
                  <a:schemeClr val="dk1"/>
                </a:solidFill>
              </a:rPr>
              <a:t>	: 	Polyethylene : road construction and fuels</a:t>
            </a:r>
            <a:br>
              <a:rPr lang="en-GB" sz="1800" dirty="0">
                <a:solidFill>
                  <a:schemeClr val="dk1"/>
                </a:solidFill>
              </a:rPr>
            </a:br>
            <a:r>
              <a:rPr lang="en-GB" sz="1800" dirty="0">
                <a:solidFill>
                  <a:schemeClr val="dk1"/>
                </a:solidFill>
              </a:rPr>
              <a:t>                        		: 	Tin, glass, bottles cans, plastics : </a:t>
            </a:r>
            <a:r>
              <a:rPr lang="en-GB" sz="1800" b="1" dirty="0">
                <a:solidFill>
                  <a:schemeClr val="dk1"/>
                </a:solidFill>
              </a:rPr>
              <a:t>Recycled products</a:t>
            </a:r>
            <a:endParaRPr sz="1800" b="1" dirty="0">
              <a:solidFill>
                <a:schemeClr val="dk1"/>
              </a:solidFill>
            </a:endParaRPr>
          </a:p>
          <a:p>
            <a:pPr indent="-317492" algn="just">
              <a:spcAft>
                <a:spcPts val="1800"/>
              </a:spcAft>
              <a:buClr>
                <a:schemeClr val="dk1"/>
              </a:buClr>
              <a:buSzPts val="1400"/>
              <a:buAutoNum type="arabicPeriod"/>
              <a:tabLst>
                <a:tab pos="1882775" algn="l"/>
                <a:tab pos="2508250" algn="l"/>
                <a:tab pos="2689225" algn="l"/>
              </a:tabLst>
            </a:pPr>
            <a:r>
              <a:rPr lang="en-GB" sz="1800" b="1" dirty="0">
                <a:solidFill>
                  <a:schemeClr val="dk1"/>
                </a:solidFill>
              </a:rPr>
              <a:t>Inert materials	31% </a:t>
            </a:r>
            <a:r>
              <a:rPr lang="en-GB" sz="1800" dirty="0">
                <a:solidFill>
                  <a:schemeClr val="dk1"/>
                </a:solidFill>
              </a:rPr>
              <a:t>: Dirt debris and Construction &amp; Demolition : </a:t>
            </a:r>
            <a:r>
              <a:rPr lang="en-GB" sz="1800" b="1" dirty="0">
                <a:solidFill>
                  <a:schemeClr val="dk1"/>
                </a:solidFill>
              </a:rPr>
              <a:t>Building materials</a:t>
            </a:r>
            <a:endParaRPr sz="1800" b="1" dirty="0">
              <a:solidFill>
                <a:schemeClr val="dk1"/>
              </a:solidFill>
            </a:endParaRPr>
          </a:p>
          <a:p>
            <a:pPr lvl="1" algn="just">
              <a:spcBef>
                <a:spcPts val="0"/>
              </a:spcBef>
              <a:spcAft>
                <a:spcPts val="1800"/>
              </a:spcAft>
              <a:buClr>
                <a:schemeClr val="dk1"/>
              </a:buClr>
              <a:buFont typeface="Gill Sans MT" panose="020B0502020104020203" pitchFamily="34" charset="0"/>
              <a:buAutoNum type="alphaLcPeriod"/>
              <a:tabLst>
                <a:tab pos="1790700" algn="l"/>
                <a:tab pos="2514600" algn="l"/>
              </a:tabLst>
            </a:pPr>
            <a:r>
              <a:rPr lang="en-IN" sz="2000" dirty="0">
                <a:solidFill>
                  <a:schemeClr val="dk1"/>
                </a:solidFill>
              </a:rPr>
              <a:t>Composite waste : Clothing, tetra packs, plastics, toys </a:t>
            </a:r>
            <a:r>
              <a:rPr lang="en-IN" sz="2000" dirty="0" err="1">
                <a:solidFill>
                  <a:schemeClr val="dk1"/>
                </a:solidFill>
              </a:rPr>
              <a:t>etc</a:t>
            </a:r>
            <a:r>
              <a:rPr lang="en-IN" sz="2000" dirty="0">
                <a:solidFill>
                  <a:schemeClr val="dk1"/>
                </a:solidFill>
              </a:rPr>
              <a:t>; Recycled products or burning in thermal plants and residual derived fuel.</a:t>
            </a:r>
          </a:p>
          <a:p>
            <a:pPr lvl="1" algn="just">
              <a:spcBef>
                <a:spcPts val="0"/>
              </a:spcBef>
              <a:spcAft>
                <a:spcPts val="1800"/>
              </a:spcAft>
              <a:buClr>
                <a:schemeClr val="dk1"/>
              </a:buClr>
              <a:buAutoNum type="alphaLcPeriod"/>
              <a:tabLst>
                <a:tab pos="1790700" algn="l"/>
                <a:tab pos="2514600" algn="l"/>
              </a:tabLst>
            </a:pPr>
            <a:r>
              <a:rPr lang="en-GB" sz="2000" dirty="0">
                <a:solidFill>
                  <a:schemeClr val="dk1"/>
                </a:solidFill>
              </a:rPr>
              <a:t>Remaining soil and sand for roads and other construction works.</a:t>
            </a:r>
          </a:p>
          <a:p>
            <a:pPr lvl="1" algn="just">
              <a:spcBef>
                <a:spcPts val="0"/>
              </a:spcBef>
              <a:spcAft>
                <a:spcPts val="1800"/>
              </a:spcAft>
              <a:buClr>
                <a:schemeClr val="dk1"/>
              </a:buClr>
              <a:buFont typeface="Gill Sans MT" panose="020B0502020104020203" pitchFamily="34" charset="0"/>
              <a:buAutoNum type="alphaLcPeriod"/>
              <a:tabLst>
                <a:tab pos="1790700" algn="l"/>
                <a:tab pos="2514600" algn="l"/>
              </a:tabLst>
            </a:pPr>
            <a:r>
              <a:rPr lang="en-US" sz="2000" dirty="0">
                <a:solidFill>
                  <a:schemeClr val="dk1"/>
                </a:solidFill>
              </a:rPr>
              <a:t>Medical and hazardous  waste : e waste, chemicals, paints, pesticides, batteries etc :  special scientific treatment for recycling and disposal Is required.</a:t>
            </a:r>
          </a:p>
        </p:txBody>
      </p:sp>
      <p:pic>
        <p:nvPicPr>
          <p:cNvPr id="5"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8476342" y="0"/>
            <a:ext cx="667657" cy="667657"/>
          </a:xfrm>
          <a:prstGeom prst="rect">
            <a:avLst/>
          </a:prstGeom>
          <a:noFill/>
          <a:ln w="9525">
            <a:noFill/>
            <a:miter lim="800000"/>
            <a:headEnd/>
            <a:tailEnd/>
          </a:ln>
        </p:spPr>
      </p:pic>
    </p:spTree>
    <p:extLst>
      <p:ext uri="{BB962C8B-B14F-4D97-AF65-F5344CB8AC3E}">
        <p14:creationId xmlns:p14="http://schemas.microsoft.com/office/powerpoint/2010/main" val="191885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095815"/>
            <a:ext cx="7950548" cy="763600"/>
          </a:xfrm>
        </p:spPr>
        <p:txBody>
          <a:bodyPr/>
          <a:lstStyle/>
          <a:p>
            <a:r>
              <a:rPr lang="en-IN" sz="2800" dirty="0"/>
              <a:t>WHAT Clubs can do?</a:t>
            </a:r>
          </a:p>
        </p:txBody>
      </p:sp>
      <p:sp>
        <p:nvSpPr>
          <p:cNvPr id="3" name="Text Placeholder 2"/>
          <p:cNvSpPr>
            <a:spLocks noGrp="1"/>
          </p:cNvSpPr>
          <p:nvPr>
            <p:ph type="body" idx="1"/>
          </p:nvPr>
        </p:nvSpPr>
        <p:spPr>
          <a:xfrm>
            <a:off x="2316860" y="2387029"/>
            <a:ext cx="5519634" cy="2338796"/>
          </a:xfrm>
        </p:spPr>
        <p:txBody>
          <a:bodyPr/>
          <a:lstStyle/>
          <a:p>
            <a:pPr marL="315913" indent="-315913" algn="just">
              <a:spcAft>
                <a:spcPts val="3000"/>
              </a:spcAft>
              <a:buClr>
                <a:schemeClr val="dk1"/>
              </a:buClr>
              <a:buSzPts val="1400"/>
            </a:pPr>
            <a:r>
              <a:rPr lang="en-IN" sz="2400" dirty="0">
                <a:solidFill>
                  <a:schemeClr val="dk1"/>
                </a:solidFill>
              </a:rPr>
              <a:t>Segregation of  Waste at Source </a:t>
            </a:r>
          </a:p>
          <a:p>
            <a:pPr marL="315913" indent="-315913" algn="just">
              <a:spcAft>
                <a:spcPts val="3000"/>
              </a:spcAft>
              <a:buClr>
                <a:schemeClr val="dk1"/>
              </a:buClr>
              <a:buSzPts val="1400"/>
            </a:pPr>
            <a:r>
              <a:rPr lang="en-IN" sz="2400" dirty="0">
                <a:solidFill>
                  <a:schemeClr val="dk1"/>
                </a:solidFill>
              </a:rPr>
              <a:t>Use Organic Waste to make Compost</a:t>
            </a:r>
          </a:p>
          <a:p>
            <a:pPr marL="315913" indent="-315913" algn="just">
              <a:spcAft>
                <a:spcPts val="3000"/>
              </a:spcAft>
              <a:buClr>
                <a:schemeClr val="dk1"/>
              </a:buClr>
              <a:buSzPts val="1400"/>
            </a:pPr>
            <a:r>
              <a:rPr lang="en-IN" sz="2400" dirty="0">
                <a:solidFill>
                  <a:schemeClr val="dk1"/>
                </a:solidFill>
              </a:rPr>
              <a:t>Say No to Plastic</a:t>
            </a:r>
          </a:p>
        </p:txBody>
      </p:sp>
      <p:sp>
        <p:nvSpPr>
          <p:cNvPr id="4" name="TextBox 3"/>
          <p:cNvSpPr txBox="1"/>
          <p:nvPr/>
        </p:nvSpPr>
        <p:spPr>
          <a:xfrm>
            <a:off x="736600" y="430078"/>
            <a:ext cx="8153400" cy="692049"/>
          </a:xfrm>
          <a:prstGeom prst="rect">
            <a:avLst/>
          </a:prstGeom>
          <a:noFill/>
        </p:spPr>
        <p:txBody>
          <a:bodyPr wrap="square" rtlCol="0">
            <a:spAutoFit/>
          </a:bodyPr>
          <a:lstStyle/>
          <a:p>
            <a:pPr defTabSz="685800">
              <a:lnSpc>
                <a:spcPct val="115000"/>
              </a:lnSpc>
              <a:buSzPts val="1100"/>
            </a:pPr>
            <a:r>
              <a:rPr lang="en-IN" sz="3600" b="1" cap="all" spc="150" dirty="0">
                <a:solidFill>
                  <a:schemeClr val="tx2"/>
                </a:solidFill>
                <a:latin typeface="+mj-lt"/>
                <a:ea typeface="+mj-ea"/>
                <a:cs typeface="+mj-cs"/>
              </a:rPr>
              <a:t>SOLID WASTE MANAGEMENT</a:t>
            </a:r>
          </a:p>
        </p:txBody>
      </p:sp>
      <p:pic>
        <p:nvPicPr>
          <p:cNvPr id="6" name="Picture 2"/>
          <p:cNvPicPr>
            <a:picLocks noChangeAspect="1" noChangeArrowheads="1"/>
          </p:cNvPicPr>
          <p:nvPr/>
        </p:nvPicPr>
        <p:blipFill>
          <a:blip r:embed="rId2" cstate="print"/>
          <a:srcRect l="8989" t="16059" r="8427" b="16055"/>
          <a:stretch>
            <a:fillRect/>
          </a:stretch>
        </p:blipFill>
        <p:spPr bwMode="auto">
          <a:xfrm>
            <a:off x="0" y="1"/>
            <a:ext cx="986971" cy="624410"/>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8476342" y="0"/>
            <a:ext cx="667657" cy="667657"/>
          </a:xfrm>
          <a:prstGeom prst="rect">
            <a:avLst/>
          </a:prstGeom>
          <a:noFill/>
          <a:ln w="9525">
            <a:noFill/>
            <a:miter lim="800000"/>
            <a:headEnd/>
            <a:tailEnd/>
          </a:ln>
        </p:spPr>
      </p:pic>
    </p:spTree>
    <p:extLst>
      <p:ext uri="{BB962C8B-B14F-4D97-AF65-F5344CB8AC3E}">
        <p14:creationId xmlns:p14="http://schemas.microsoft.com/office/powerpoint/2010/main" val="50140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18" y="551544"/>
            <a:ext cx="8229600" cy="816574"/>
          </a:xfrm>
        </p:spPr>
        <p:txBody>
          <a:bodyPr/>
          <a:lstStyle/>
          <a:p>
            <a:r>
              <a:rPr lang="en-IN" b="1" dirty="0"/>
              <a:t>Solid waste management</a:t>
            </a:r>
          </a:p>
        </p:txBody>
      </p:sp>
      <p:pic>
        <p:nvPicPr>
          <p:cNvPr id="6" name="Content Placeholder 5"/>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0987" y="1426633"/>
            <a:ext cx="3810000" cy="4515556"/>
          </a:xfrm>
        </p:spPr>
      </p:pic>
      <p:sp>
        <p:nvSpPr>
          <p:cNvPr id="7" name="TextBox 6"/>
          <p:cNvSpPr txBox="1"/>
          <p:nvPr/>
        </p:nvSpPr>
        <p:spPr>
          <a:xfrm>
            <a:off x="3112715" y="6067071"/>
            <a:ext cx="2826543" cy="369332"/>
          </a:xfrm>
          <a:prstGeom prst="rect">
            <a:avLst/>
          </a:prstGeom>
          <a:noFill/>
        </p:spPr>
        <p:txBody>
          <a:bodyPr wrap="none" rtlCol="0">
            <a:spAutoFit/>
          </a:bodyPr>
          <a:lstStyle/>
          <a:p>
            <a:r>
              <a:rPr lang="en-US" b="1" dirty="0"/>
              <a:t>Wet Waste &amp; Dry Waste</a:t>
            </a:r>
          </a:p>
        </p:txBody>
      </p:sp>
      <p:pic>
        <p:nvPicPr>
          <p:cNvPr id="8" name="Picture 2"/>
          <p:cNvPicPr>
            <a:picLocks noChangeAspect="1" noChangeArrowheads="1"/>
          </p:cNvPicPr>
          <p:nvPr/>
        </p:nvPicPr>
        <p:blipFill>
          <a:blip r:embed="rId3" cstate="print"/>
          <a:srcRect l="8989" t="16059" r="8427" b="16055"/>
          <a:stretch>
            <a:fillRect/>
          </a:stretch>
        </p:blipFill>
        <p:spPr bwMode="auto">
          <a:xfrm>
            <a:off x="0" y="1"/>
            <a:ext cx="986971" cy="624410"/>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8476342" y="0"/>
            <a:ext cx="667657" cy="667657"/>
          </a:xfrm>
          <a:prstGeom prst="rect">
            <a:avLst/>
          </a:prstGeom>
          <a:noFill/>
          <a:ln w="9525">
            <a:noFill/>
            <a:miter lim="800000"/>
            <a:headEnd/>
            <a:tailEnd/>
          </a:ln>
        </p:spPr>
      </p:pic>
    </p:spTree>
    <p:extLst>
      <p:ext uri="{BB962C8B-B14F-4D97-AF65-F5344CB8AC3E}">
        <p14:creationId xmlns:p14="http://schemas.microsoft.com/office/powerpoint/2010/main" val="1339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4325" y="2390775"/>
            <a:ext cx="2533650" cy="24003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564638" y="2147443"/>
            <a:ext cx="6216015" cy="3201035"/>
          </a:xfrm>
          <a:prstGeom prst="rect">
            <a:avLst/>
          </a:prstGeom>
        </p:spPr>
        <p:txBody>
          <a:bodyPr vert="horz" wrap="square" lIns="0" tIns="12700" rIns="0" bIns="0" rtlCol="0">
            <a:spAutoFit/>
          </a:bodyPr>
          <a:lstStyle/>
          <a:p>
            <a:pPr marL="327025" marR="701040" indent="-314325">
              <a:lnSpc>
                <a:spcPct val="109200"/>
              </a:lnSpc>
              <a:spcBef>
                <a:spcPts val="100"/>
              </a:spcBef>
              <a:buSzPct val="58333"/>
              <a:buFont typeface="Arial"/>
              <a:buChar char="●"/>
              <a:tabLst>
                <a:tab pos="326390" algn="l"/>
                <a:tab pos="327025" algn="l"/>
              </a:tabLst>
            </a:pPr>
            <a:r>
              <a:rPr sz="2400" spc="-75" dirty="0">
                <a:latin typeface="Trebuchet MS"/>
                <a:cs typeface="Trebuchet MS"/>
              </a:rPr>
              <a:t>The</a:t>
            </a:r>
            <a:r>
              <a:rPr sz="2400" spc="-320" dirty="0">
                <a:latin typeface="Trebuchet MS"/>
                <a:cs typeface="Trebuchet MS"/>
              </a:rPr>
              <a:t> </a:t>
            </a:r>
            <a:r>
              <a:rPr sz="2400" spc="-65" dirty="0">
                <a:latin typeface="Trebuchet MS"/>
                <a:cs typeface="Trebuchet MS"/>
              </a:rPr>
              <a:t>segregation</a:t>
            </a:r>
            <a:r>
              <a:rPr sz="2400" spc="-270" dirty="0">
                <a:latin typeface="Trebuchet MS"/>
                <a:cs typeface="Trebuchet MS"/>
              </a:rPr>
              <a:t> </a:t>
            </a:r>
            <a:r>
              <a:rPr sz="2400" spc="-65" dirty="0">
                <a:latin typeface="Trebuchet MS"/>
                <a:cs typeface="Trebuchet MS"/>
              </a:rPr>
              <a:t>of</a:t>
            </a:r>
            <a:r>
              <a:rPr sz="2400" spc="-330" dirty="0">
                <a:latin typeface="Trebuchet MS"/>
                <a:cs typeface="Trebuchet MS"/>
              </a:rPr>
              <a:t> </a:t>
            </a:r>
            <a:r>
              <a:rPr sz="2400" spc="-70" dirty="0">
                <a:latin typeface="Trebuchet MS"/>
                <a:cs typeface="Trebuchet MS"/>
              </a:rPr>
              <a:t>waste</a:t>
            </a:r>
            <a:r>
              <a:rPr sz="2400" spc="-300" dirty="0">
                <a:latin typeface="Trebuchet MS"/>
                <a:cs typeface="Trebuchet MS"/>
              </a:rPr>
              <a:t> </a:t>
            </a:r>
            <a:r>
              <a:rPr sz="2400" spc="-60" dirty="0">
                <a:latin typeface="Trebuchet MS"/>
                <a:cs typeface="Trebuchet MS"/>
              </a:rPr>
              <a:t>at</a:t>
            </a:r>
            <a:r>
              <a:rPr sz="2400" spc="-295" dirty="0">
                <a:latin typeface="Trebuchet MS"/>
                <a:cs typeface="Trebuchet MS"/>
              </a:rPr>
              <a:t> </a:t>
            </a:r>
            <a:r>
              <a:rPr sz="2400" spc="-60" dirty="0">
                <a:latin typeface="Trebuchet MS"/>
                <a:cs typeface="Trebuchet MS"/>
              </a:rPr>
              <a:t>source</a:t>
            </a:r>
            <a:r>
              <a:rPr sz="2400" spc="-305" dirty="0">
                <a:latin typeface="Trebuchet MS"/>
                <a:cs typeface="Trebuchet MS"/>
              </a:rPr>
              <a:t> </a:t>
            </a:r>
            <a:r>
              <a:rPr sz="2400" spc="-45" dirty="0">
                <a:latin typeface="Trebuchet MS"/>
                <a:cs typeface="Trebuchet MS"/>
              </a:rPr>
              <a:t>is</a:t>
            </a:r>
            <a:r>
              <a:rPr sz="2400" spc="-310" dirty="0">
                <a:latin typeface="Trebuchet MS"/>
                <a:cs typeface="Trebuchet MS"/>
              </a:rPr>
              <a:t> </a:t>
            </a:r>
            <a:r>
              <a:rPr sz="2400" spc="-70" dirty="0">
                <a:latin typeface="Trebuchet MS"/>
                <a:cs typeface="Trebuchet MS"/>
              </a:rPr>
              <a:t>the  </a:t>
            </a:r>
            <a:r>
              <a:rPr sz="2400" spc="-120" dirty="0">
                <a:latin typeface="Trebuchet MS"/>
                <a:cs typeface="Trebuchet MS"/>
              </a:rPr>
              <a:t>basic </a:t>
            </a:r>
            <a:r>
              <a:rPr sz="2400" spc="-150" dirty="0">
                <a:latin typeface="Trebuchet MS"/>
                <a:cs typeface="Trebuchet MS"/>
              </a:rPr>
              <a:t>need </a:t>
            </a:r>
            <a:r>
              <a:rPr sz="2400" spc="-114" dirty="0">
                <a:latin typeface="Trebuchet MS"/>
                <a:cs typeface="Trebuchet MS"/>
              </a:rPr>
              <a:t>for </a:t>
            </a:r>
            <a:r>
              <a:rPr sz="2400" spc="-125" dirty="0">
                <a:latin typeface="Trebuchet MS"/>
                <a:cs typeface="Trebuchet MS"/>
              </a:rPr>
              <a:t>proper </a:t>
            </a:r>
            <a:r>
              <a:rPr sz="2400" spc="-135" dirty="0">
                <a:latin typeface="Trebuchet MS"/>
                <a:cs typeface="Trebuchet MS"/>
              </a:rPr>
              <a:t>waste</a:t>
            </a:r>
            <a:r>
              <a:rPr sz="2400" spc="30" dirty="0">
                <a:latin typeface="Trebuchet MS"/>
                <a:cs typeface="Trebuchet MS"/>
              </a:rPr>
              <a:t> </a:t>
            </a:r>
            <a:r>
              <a:rPr sz="2400" spc="-145" dirty="0">
                <a:latin typeface="Trebuchet MS"/>
                <a:cs typeface="Trebuchet MS"/>
              </a:rPr>
              <a:t>management.</a:t>
            </a:r>
            <a:endParaRPr sz="2400" dirty="0">
              <a:latin typeface="Trebuchet MS"/>
              <a:cs typeface="Trebuchet MS"/>
            </a:endParaRPr>
          </a:p>
          <a:p>
            <a:pPr>
              <a:lnSpc>
                <a:spcPct val="100000"/>
              </a:lnSpc>
              <a:spcBef>
                <a:spcPts val="35"/>
              </a:spcBef>
              <a:buFont typeface="Arial"/>
              <a:buChar char="●"/>
            </a:pPr>
            <a:endParaRPr sz="2550" dirty="0">
              <a:latin typeface="Trebuchet MS"/>
              <a:cs typeface="Trebuchet MS"/>
            </a:endParaRPr>
          </a:p>
          <a:p>
            <a:pPr marL="327025" marR="223520" indent="-314325">
              <a:lnSpc>
                <a:spcPct val="109600"/>
              </a:lnSpc>
              <a:spcBef>
                <a:spcPts val="5"/>
              </a:spcBef>
              <a:buSzPct val="58333"/>
              <a:buFont typeface="Arial"/>
              <a:buChar char="●"/>
              <a:tabLst>
                <a:tab pos="326390" algn="l"/>
                <a:tab pos="327025" algn="l"/>
              </a:tabLst>
            </a:pPr>
            <a:r>
              <a:rPr sz="2400" spc="-5" dirty="0">
                <a:latin typeface="Trebuchet MS"/>
                <a:cs typeface="Trebuchet MS"/>
              </a:rPr>
              <a:t>Clubs</a:t>
            </a:r>
            <a:r>
              <a:rPr sz="2400" spc="-300" dirty="0">
                <a:latin typeface="Trebuchet MS"/>
                <a:cs typeface="Trebuchet MS"/>
              </a:rPr>
              <a:t> </a:t>
            </a:r>
            <a:r>
              <a:rPr sz="2400" spc="-5" dirty="0">
                <a:latin typeface="Trebuchet MS"/>
                <a:cs typeface="Trebuchet MS"/>
              </a:rPr>
              <a:t>can</a:t>
            </a:r>
            <a:r>
              <a:rPr sz="2400" spc="-325" dirty="0">
                <a:latin typeface="Trebuchet MS"/>
                <a:cs typeface="Trebuchet MS"/>
              </a:rPr>
              <a:t> </a:t>
            </a:r>
            <a:r>
              <a:rPr sz="2400" spc="-5" dirty="0">
                <a:latin typeface="Trebuchet MS"/>
                <a:cs typeface="Trebuchet MS"/>
              </a:rPr>
              <a:t>help</a:t>
            </a:r>
            <a:r>
              <a:rPr sz="2400" spc="-285" dirty="0">
                <a:latin typeface="Trebuchet MS"/>
                <a:cs typeface="Trebuchet MS"/>
              </a:rPr>
              <a:t> </a:t>
            </a:r>
            <a:r>
              <a:rPr sz="2400" spc="-5" dirty="0">
                <a:latin typeface="Trebuchet MS"/>
                <a:cs typeface="Trebuchet MS"/>
              </a:rPr>
              <a:t>households</a:t>
            </a:r>
            <a:r>
              <a:rPr sz="2400" spc="-229" dirty="0">
                <a:latin typeface="Trebuchet MS"/>
                <a:cs typeface="Trebuchet MS"/>
              </a:rPr>
              <a:t> </a:t>
            </a:r>
            <a:r>
              <a:rPr sz="2400" spc="-5" dirty="0">
                <a:latin typeface="Trebuchet MS"/>
                <a:cs typeface="Trebuchet MS"/>
              </a:rPr>
              <a:t>in</a:t>
            </a:r>
            <a:r>
              <a:rPr sz="2400" spc="-280" dirty="0">
                <a:latin typeface="Trebuchet MS"/>
                <a:cs typeface="Trebuchet MS"/>
              </a:rPr>
              <a:t> </a:t>
            </a:r>
            <a:r>
              <a:rPr sz="2400" spc="-5" dirty="0">
                <a:latin typeface="Trebuchet MS"/>
                <a:cs typeface="Trebuchet MS"/>
              </a:rPr>
              <a:t>urban</a:t>
            </a:r>
            <a:r>
              <a:rPr sz="2400" spc="-320" dirty="0">
                <a:latin typeface="Trebuchet MS"/>
                <a:cs typeface="Trebuchet MS"/>
              </a:rPr>
              <a:t> </a:t>
            </a:r>
            <a:r>
              <a:rPr sz="2400" dirty="0">
                <a:latin typeface="Trebuchet MS"/>
                <a:cs typeface="Trebuchet MS"/>
              </a:rPr>
              <a:t>&amp;</a:t>
            </a:r>
            <a:r>
              <a:rPr sz="2400" spc="-285" dirty="0">
                <a:latin typeface="Trebuchet MS"/>
                <a:cs typeface="Trebuchet MS"/>
              </a:rPr>
              <a:t> </a:t>
            </a:r>
            <a:r>
              <a:rPr sz="2400" spc="5" dirty="0">
                <a:latin typeface="Trebuchet MS"/>
                <a:cs typeface="Trebuchet MS"/>
              </a:rPr>
              <a:t>rural  </a:t>
            </a:r>
            <a:r>
              <a:rPr sz="2400" spc="-5" dirty="0">
                <a:latin typeface="Trebuchet MS"/>
                <a:cs typeface="Trebuchet MS"/>
              </a:rPr>
              <a:t>areas</a:t>
            </a:r>
            <a:r>
              <a:rPr sz="2400" spc="-395" dirty="0">
                <a:latin typeface="Trebuchet MS"/>
                <a:cs typeface="Trebuchet MS"/>
              </a:rPr>
              <a:t> </a:t>
            </a:r>
            <a:r>
              <a:rPr sz="2400" dirty="0">
                <a:latin typeface="Trebuchet MS"/>
                <a:cs typeface="Trebuchet MS"/>
              </a:rPr>
              <a:t>to</a:t>
            </a:r>
            <a:r>
              <a:rPr sz="2400" spc="-400" dirty="0">
                <a:latin typeface="Trebuchet MS"/>
                <a:cs typeface="Trebuchet MS"/>
              </a:rPr>
              <a:t> </a:t>
            </a:r>
            <a:r>
              <a:rPr sz="2400" dirty="0">
                <a:latin typeface="Trebuchet MS"/>
                <a:cs typeface="Trebuchet MS"/>
              </a:rPr>
              <a:t>segregate</a:t>
            </a:r>
            <a:r>
              <a:rPr sz="2400" spc="-390" dirty="0">
                <a:latin typeface="Trebuchet MS"/>
                <a:cs typeface="Trebuchet MS"/>
              </a:rPr>
              <a:t> </a:t>
            </a:r>
            <a:r>
              <a:rPr sz="2400" dirty="0">
                <a:latin typeface="Trebuchet MS"/>
                <a:cs typeface="Trebuchet MS"/>
              </a:rPr>
              <a:t>&amp;</a:t>
            </a:r>
            <a:r>
              <a:rPr sz="2400" spc="-385" dirty="0">
                <a:latin typeface="Trebuchet MS"/>
                <a:cs typeface="Trebuchet MS"/>
              </a:rPr>
              <a:t> </a:t>
            </a:r>
            <a:r>
              <a:rPr sz="2400" spc="5" dirty="0">
                <a:latin typeface="Trebuchet MS"/>
                <a:cs typeface="Trebuchet MS"/>
              </a:rPr>
              <a:t>manage</a:t>
            </a:r>
            <a:r>
              <a:rPr sz="2400" spc="-405" dirty="0">
                <a:latin typeface="Trebuchet MS"/>
                <a:cs typeface="Trebuchet MS"/>
              </a:rPr>
              <a:t> </a:t>
            </a:r>
            <a:r>
              <a:rPr sz="2400" dirty="0">
                <a:latin typeface="Trebuchet MS"/>
                <a:cs typeface="Trebuchet MS"/>
              </a:rPr>
              <a:t>waste</a:t>
            </a:r>
            <a:r>
              <a:rPr sz="2400" spc="-425" dirty="0">
                <a:latin typeface="Trebuchet MS"/>
                <a:cs typeface="Trebuchet MS"/>
              </a:rPr>
              <a:t> </a:t>
            </a:r>
            <a:r>
              <a:rPr sz="2400" spc="-30" dirty="0">
                <a:latin typeface="Trebuchet MS"/>
                <a:cs typeface="Trebuchet MS"/>
              </a:rPr>
              <a:t>locally.</a:t>
            </a:r>
            <a:endParaRPr sz="2400" dirty="0">
              <a:latin typeface="Trebuchet MS"/>
              <a:cs typeface="Trebuchet MS"/>
            </a:endParaRPr>
          </a:p>
          <a:p>
            <a:pPr>
              <a:lnSpc>
                <a:spcPct val="100000"/>
              </a:lnSpc>
              <a:spcBef>
                <a:spcPts val="40"/>
              </a:spcBef>
              <a:buFont typeface="Arial"/>
              <a:buChar char="●"/>
            </a:pPr>
            <a:endParaRPr sz="2600" dirty="0">
              <a:latin typeface="Trebuchet MS"/>
              <a:cs typeface="Trebuchet MS"/>
            </a:endParaRPr>
          </a:p>
          <a:p>
            <a:pPr marL="327025" marR="5080" indent="-314325">
              <a:lnSpc>
                <a:spcPct val="110000"/>
              </a:lnSpc>
              <a:buSzPct val="58333"/>
              <a:buFont typeface="Arial"/>
              <a:buChar char="●"/>
              <a:tabLst>
                <a:tab pos="326390" algn="l"/>
                <a:tab pos="327025" algn="l"/>
              </a:tabLst>
            </a:pPr>
            <a:r>
              <a:rPr sz="2400" spc="10" dirty="0">
                <a:latin typeface="Trebuchet MS"/>
                <a:cs typeface="Trebuchet MS"/>
              </a:rPr>
              <a:t>Rotary</a:t>
            </a:r>
            <a:r>
              <a:rPr sz="2400" spc="-365" dirty="0">
                <a:latin typeface="Trebuchet MS"/>
                <a:cs typeface="Trebuchet MS"/>
              </a:rPr>
              <a:t> </a:t>
            </a:r>
            <a:r>
              <a:rPr sz="2400" spc="-5" dirty="0">
                <a:latin typeface="Trebuchet MS"/>
                <a:cs typeface="Trebuchet MS"/>
              </a:rPr>
              <a:t>clubs</a:t>
            </a:r>
            <a:r>
              <a:rPr sz="2400" spc="-385" dirty="0">
                <a:latin typeface="Trebuchet MS"/>
                <a:cs typeface="Trebuchet MS"/>
              </a:rPr>
              <a:t> </a:t>
            </a:r>
            <a:r>
              <a:rPr sz="2400" spc="-5" dirty="0">
                <a:latin typeface="Trebuchet MS"/>
                <a:cs typeface="Trebuchet MS"/>
              </a:rPr>
              <a:t>should</a:t>
            </a:r>
            <a:r>
              <a:rPr sz="2400" spc="-375" dirty="0">
                <a:latin typeface="Trebuchet MS"/>
                <a:cs typeface="Trebuchet MS"/>
              </a:rPr>
              <a:t> </a:t>
            </a:r>
            <a:r>
              <a:rPr sz="2400" spc="-5" dirty="0">
                <a:latin typeface="Trebuchet MS"/>
                <a:cs typeface="Trebuchet MS"/>
              </a:rPr>
              <a:t>create</a:t>
            </a:r>
            <a:r>
              <a:rPr sz="2400" spc="-370" dirty="0">
                <a:latin typeface="Trebuchet MS"/>
                <a:cs typeface="Trebuchet MS"/>
              </a:rPr>
              <a:t> </a:t>
            </a:r>
            <a:r>
              <a:rPr sz="2400" spc="-20" dirty="0">
                <a:latin typeface="Trebuchet MS"/>
                <a:cs typeface="Trebuchet MS"/>
              </a:rPr>
              <a:t>awareness</a:t>
            </a:r>
            <a:r>
              <a:rPr sz="2400" spc="-390" dirty="0">
                <a:latin typeface="Trebuchet MS"/>
                <a:cs typeface="Trebuchet MS"/>
              </a:rPr>
              <a:t> </a:t>
            </a:r>
            <a:r>
              <a:rPr sz="2400" spc="-5" dirty="0">
                <a:latin typeface="Trebuchet MS"/>
                <a:cs typeface="Trebuchet MS"/>
              </a:rPr>
              <a:t>about  </a:t>
            </a:r>
            <a:r>
              <a:rPr sz="2400" spc="-45" dirty="0">
                <a:latin typeface="Trebuchet MS"/>
                <a:cs typeface="Trebuchet MS"/>
              </a:rPr>
              <a:t>ill</a:t>
            </a:r>
            <a:r>
              <a:rPr sz="2400" spc="-285" dirty="0">
                <a:latin typeface="Trebuchet MS"/>
                <a:cs typeface="Trebuchet MS"/>
              </a:rPr>
              <a:t> </a:t>
            </a:r>
            <a:r>
              <a:rPr sz="2400" spc="-65" dirty="0">
                <a:latin typeface="Trebuchet MS"/>
                <a:cs typeface="Trebuchet MS"/>
              </a:rPr>
              <a:t>effects</a:t>
            </a:r>
            <a:r>
              <a:rPr sz="2400" spc="-280" dirty="0">
                <a:latin typeface="Trebuchet MS"/>
                <a:cs typeface="Trebuchet MS"/>
              </a:rPr>
              <a:t> </a:t>
            </a:r>
            <a:r>
              <a:rPr sz="2400" spc="-60" dirty="0">
                <a:latin typeface="Trebuchet MS"/>
                <a:cs typeface="Trebuchet MS"/>
              </a:rPr>
              <a:t>of</a:t>
            </a:r>
            <a:r>
              <a:rPr sz="2400" spc="-265" dirty="0">
                <a:latin typeface="Trebuchet MS"/>
                <a:cs typeface="Trebuchet MS"/>
              </a:rPr>
              <a:t> </a:t>
            </a:r>
            <a:r>
              <a:rPr sz="2400" spc="-55" dirty="0">
                <a:latin typeface="Trebuchet MS"/>
                <a:cs typeface="Trebuchet MS"/>
              </a:rPr>
              <a:t>solid</a:t>
            </a:r>
            <a:r>
              <a:rPr sz="2400" spc="-305" dirty="0">
                <a:latin typeface="Trebuchet MS"/>
                <a:cs typeface="Trebuchet MS"/>
              </a:rPr>
              <a:t> </a:t>
            </a:r>
            <a:r>
              <a:rPr sz="2400" spc="-70" dirty="0">
                <a:latin typeface="Trebuchet MS"/>
                <a:cs typeface="Trebuchet MS"/>
              </a:rPr>
              <a:t>waste</a:t>
            </a:r>
            <a:r>
              <a:rPr sz="2400" spc="-285" dirty="0">
                <a:latin typeface="Trebuchet MS"/>
                <a:cs typeface="Trebuchet MS"/>
              </a:rPr>
              <a:t> </a:t>
            </a:r>
            <a:r>
              <a:rPr sz="2400" spc="-75" dirty="0">
                <a:latin typeface="Trebuchet MS"/>
                <a:cs typeface="Trebuchet MS"/>
              </a:rPr>
              <a:t>and</a:t>
            </a:r>
            <a:r>
              <a:rPr sz="2400" spc="-340" dirty="0">
                <a:latin typeface="Trebuchet MS"/>
                <a:cs typeface="Trebuchet MS"/>
              </a:rPr>
              <a:t> </a:t>
            </a:r>
            <a:r>
              <a:rPr sz="2400" spc="-80" dirty="0">
                <a:latin typeface="Trebuchet MS"/>
                <a:cs typeface="Trebuchet MS"/>
              </a:rPr>
              <a:t>how</a:t>
            </a:r>
            <a:r>
              <a:rPr sz="2400" spc="-25" dirty="0">
                <a:latin typeface="Trebuchet MS"/>
                <a:cs typeface="Trebuchet MS"/>
              </a:rPr>
              <a:t> </a:t>
            </a:r>
            <a:r>
              <a:rPr sz="2400" spc="-55" dirty="0">
                <a:latin typeface="Trebuchet MS"/>
                <a:cs typeface="Trebuchet MS"/>
              </a:rPr>
              <a:t>to</a:t>
            </a:r>
            <a:r>
              <a:rPr sz="2400" spc="-295" dirty="0">
                <a:latin typeface="Trebuchet MS"/>
                <a:cs typeface="Trebuchet MS"/>
              </a:rPr>
              <a:t> </a:t>
            </a:r>
            <a:r>
              <a:rPr sz="2400" spc="-70" dirty="0">
                <a:latin typeface="Trebuchet MS"/>
                <a:cs typeface="Trebuchet MS"/>
              </a:rPr>
              <a:t>manage</a:t>
            </a:r>
            <a:r>
              <a:rPr sz="2400" spc="-325" dirty="0">
                <a:latin typeface="Trebuchet MS"/>
                <a:cs typeface="Trebuchet MS"/>
              </a:rPr>
              <a:t> </a:t>
            </a:r>
            <a:r>
              <a:rPr sz="2400" spc="-50" dirty="0">
                <a:latin typeface="Trebuchet MS"/>
                <a:cs typeface="Trebuchet MS"/>
              </a:rPr>
              <a:t>it.</a:t>
            </a:r>
            <a:endParaRPr sz="2400" dirty="0">
              <a:latin typeface="Trebuchet MS"/>
              <a:cs typeface="Trebuchet MS"/>
            </a:endParaRPr>
          </a:p>
        </p:txBody>
      </p:sp>
      <p:sp>
        <p:nvSpPr>
          <p:cNvPr id="10" name="Title 9"/>
          <p:cNvSpPr>
            <a:spLocks noGrp="1"/>
          </p:cNvSpPr>
          <p:nvPr>
            <p:ph type="title"/>
          </p:nvPr>
        </p:nvSpPr>
        <p:spPr>
          <a:xfrm>
            <a:off x="631371" y="370263"/>
            <a:ext cx="8229600" cy="1143000"/>
          </a:xfrm>
        </p:spPr>
        <p:txBody>
          <a:bodyPr/>
          <a:lstStyle/>
          <a:p>
            <a:r>
              <a:rPr lang="en-US" b="1" dirty="0"/>
              <a:t>Segregation of Waste</a:t>
            </a:r>
            <a:endParaRPr lang="en-IN" b="1" dirty="0"/>
          </a:p>
        </p:txBody>
      </p:sp>
      <p:pic>
        <p:nvPicPr>
          <p:cNvPr id="11" name="Picture 4"/>
          <p:cNvPicPr>
            <a:picLocks noChangeAspect="1" noChangeArrowheads="1"/>
          </p:cNvPicPr>
          <p:nvPr/>
        </p:nvPicPr>
        <p:blipFill>
          <a:blip r:embed="rId3" cstate="print"/>
          <a:srcRect/>
          <a:stretch>
            <a:fillRect/>
          </a:stretch>
        </p:blipFill>
        <p:spPr bwMode="auto">
          <a:xfrm>
            <a:off x="8476342" y="0"/>
            <a:ext cx="667657" cy="667657"/>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173026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114675" y="1257300"/>
            <a:ext cx="5791200" cy="4914900"/>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981252" y="2446146"/>
            <a:ext cx="1623695" cy="3023870"/>
          </a:xfrm>
          <a:prstGeom prst="rect">
            <a:avLst/>
          </a:prstGeom>
        </p:spPr>
        <p:txBody>
          <a:bodyPr vert="horz" wrap="square" lIns="0" tIns="10795" rIns="0" bIns="0" rtlCol="0">
            <a:spAutoFit/>
          </a:bodyPr>
          <a:lstStyle/>
          <a:p>
            <a:pPr marL="12700" marR="5080">
              <a:lnSpc>
                <a:spcPct val="100400"/>
              </a:lnSpc>
              <a:spcBef>
                <a:spcPts val="85"/>
              </a:spcBef>
            </a:pPr>
            <a:r>
              <a:rPr sz="2400" spc="-5" dirty="0">
                <a:latin typeface="Trebuchet MS"/>
                <a:cs typeface="Trebuchet MS"/>
              </a:rPr>
              <a:t>House </a:t>
            </a:r>
            <a:r>
              <a:rPr sz="2400" spc="-10" dirty="0">
                <a:latin typeface="Trebuchet MS"/>
                <a:cs typeface="Trebuchet MS"/>
              </a:rPr>
              <a:t>to  </a:t>
            </a:r>
            <a:r>
              <a:rPr sz="2400" spc="-5" dirty="0">
                <a:latin typeface="Trebuchet MS"/>
                <a:cs typeface="Trebuchet MS"/>
              </a:rPr>
              <a:t>House  information  and  awareness  creation</a:t>
            </a:r>
            <a:endParaRPr sz="2400" dirty="0">
              <a:latin typeface="Trebuchet MS"/>
              <a:cs typeface="Trebuchet MS"/>
            </a:endParaRPr>
          </a:p>
          <a:p>
            <a:pPr marL="12700" marR="187960" indent="92710">
              <a:lnSpc>
                <a:spcPct val="100400"/>
              </a:lnSpc>
              <a:spcBef>
                <a:spcPts val="484"/>
              </a:spcBef>
            </a:pPr>
            <a:r>
              <a:rPr sz="2400" spc="-130" dirty="0">
                <a:latin typeface="Trebuchet MS"/>
                <a:cs typeface="Trebuchet MS"/>
              </a:rPr>
              <a:t>For  </a:t>
            </a:r>
            <a:r>
              <a:rPr sz="2400" spc="-125" dirty="0">
                <a:latin typeface="Trebuchet MS"/>
                <a:cs typeface="Trebuchet MS"/>
              </a:rPr>
              <a:t>segrega</a:t>
            </a:r>
            <a:r>
              <a:rPr sz="2400" spc="-110" dirty="0">
                <a:latin typeface="Trebuchet MS"/>
                <a:cs typeface="Trebuchet MS"/>
              </a:rPr>
              <a:t>t</a:t>
            </a:r>
            <a:r>
              <a:rPr sz="2400" spc="-65" dirty="0">
                <a:latin typeface="Trebuchet MS"/>
                <a:cs typeface="Trebuchet MS"/>
              </a:rPr>
              <a:t>i</a:t>
            </a:r>
            <a:r>
              <a:rPr sz="2400" spc="-145" dirty="0">
                <a:latin typeface="Trebuchet MS"/>
                <a:cs typeface="Trebuchet MS"/>
              </a:rPr>
              <a:t>on</a:t>
            </a:r>
            <a:endParaRPr sz="2400" dirty="0">
              <a:latin typeface="Trebuchet MS"/>
              <a:cs typeface="Trebuchet MS"/>
            </a:endParaRPr>
          </a:p>
        </p:txBody>
      </p:sp>
      <p:sp>
        <p:nvSpPr>
          <p:cNvPr id="11" name="Title 10"/>
          <p:cNvSpPr>
            <a:spLocks noGrp="1"/>
          </p:cNvSpPr>
          <p:nvPr>
            <p:ph type="title"/>
          </p:nvPr>
        </p:nvSpPr>
        <p:spPr>
          <a:xfrm>
            <a:off x="631371" y="537036"/>
            <a:ext cx="8229600" cy="809171"/>
          </a:xfrm>
        </p:spPr>
        <p:txBody>
          <a:bodyPr>
            <a:normAutofit/>
          </a:bodyPr>
          <a:lstStyle/>
          <a:p>
            <a:pPr lvl="0"/>
            <a:r>
              <a:rPr lang="en-US" b="1" dirty="0"/>
              <a:t>Promote use of 2 Bins</a:t>
            </a:r>
            <a:endParaRPr lang="en-IN" b="1" dirty="0"/>
          </a:p>
        </p:txBody>
      </p:sp>
      <p:pic>
        <p:nvPicPr>
          <p:cNvPr id="12" name="Picture 4"/>
          <p:cNvPicPr>
            <a:picLocks noChangeAspect="1" noChangeArrowheads="1"/>
          </p:cNvPicPr>
          <p:nvPr/>
        </p:nvPicPr>
        <p:blipFill>
          <a:blip r:embed="rId3" cstate="print"/>
          <a:srcRect/>
          <a:stretch>
            <a:fillRect/>
          </a:stretch>
        </p:blipFill>
        <p:spPr bwMode="auto">
          <a:xfrm>
            <a:off x="8476342" y="0"/>
            <a:ext cx="667657" cy="667657"/>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257854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822420" y="396494"/>
            <a:ext cx="5993850" cy="572700"/>
          </a:xfrm>
          <a:prstGeom prst="rect">
            <a:avLst/>
          </a:prstGeom>
        </p:spPr>
        <p:txBody>
          <a:bodyPr spcFirstLastPara="1" vert="horz" wrap="square" lIns="91425" tIns="91425" rIns="91425" bIns="91425" rtlCol="0" anchor="t" anchorCtr="0">
            <a:noAutofit/>
          </a:bodyPr>
          <a:lstStyle/>
          <a:p>
            <a:pPr>
              <a:lnSpc>
                <a:spcPct val="115000"/>
              </a:lnSpc>
              <a:buSzPts val="1100"/>
            </a:pPr>
            <a:r>
              <a:rPr lang="en-US" b="1" dirty="0"/>
              <a:t>Create</a:t>
            </a:r>
            <a:r>
              <a:rPr lang="en-US" sz="4000" b="1" dirty="0"/>
              <a:t> Compost</a:t>
            </a:r>
            <a:endParaRPr sz="4000" b="1" dirty="0"/>
          </a:p>
        </p:txBody>
      </p:sp>
      <p:sp>
        <p:nvSpPr>
          <p:cNvPr id="73" name="Google Shape;73;p16"/>
          <p:cNvSpPr txBox="1">
            <a:spLocks noGrp="1"/>
          </p:cNvSpPr>
          <p:nvPr>
            <p:ph type="body" idx="1"/>
          </p:nvPr>
        </p:nvSpPr>
        <p:spPr>
          <a:xfrm>
            <a:off x="580571" y="2606467"/>
            <a:ext cx="3931609" cy="1692068"/>
          </a:xfrm>
          <a:prstGeom prst="rect">
            <a:avLst/>
          </a:prstGeom>
        </p:spPr>
        <p:txBody>
          <a:bodyPr spcFirstLastPara="1" vert="horz" wrap="square" lIns="91425" tIns="91425" rIns="91425" bIns="91425" rtlCol="0" anchor="t" anchorCtr="0">
            <a:noAutofit/>
          </a:bodyPr>
          <a:lstStyle/>
          <a:p>
            <a:pPr marL="315913" indent="-315913" algn="just">
              <a:spcAft>
                <a:spcPts val="2400"/>
              </a:spcAft>
              <a:buClr>
                <a:schemeClr val="dk1"/>
              </a:buClr>
              <a:buSzPts val="1400"/>
            </a:pPr>
            <a:r>
              <a:rPr lang="en-IN" sz="2400" dirty="0">
                <a:solidFill>
                  <a:schemeClr val="dk1"/>
                </a:solidFill>
              </a:rPr>
              <a:t>Household Compost</a:t>
            </a:r>
          </a:p>
          <a:p>
            <a:pPr marL="315913" indent="-315913" algn="just">
              <a:spcAft>
                <a:spcPts val="2400"/>
              </a:spcAft>
              <a:buClr>
                <a:schemeClr val="dk1"/>
              </a:buClr>
              <a:buSzPts val="1400"/>
            </a:pPr>
            <a:r>
              <a:rPr lang="en-IN" sz="2400" dirty="0">
                <a:solidFill>
                  <a:schemeClr val="dk1"/>
                </a:solidFill>
              </a:rPr>
              <a:t>Community Composting</a:t>
            </a:r>
            <a:endParaRPr sz="17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981"/>
          <a:stretch/>
        </p:blipFill>
        <p:spPr>
          <a:xfrm>
            <a:off x="4594154" y="1846959"/>
            <a:ext cx="4339003" cy="3571075"/>
          </a:xfrm>
          <a:prstGeom prst="rect">
            <a:avLst/>
          </a:prstGeom>
        </p:spPr>
      </p:pic>
      <p:pic>
        <p:nvPicPr>
          <p:cNvPr id="6" name="Picture 4"/>
          <p:cNvPicPr>
            <a:picLocks noChangeAspect="1" noChangeArrowheads="1"/>
          </p:cNvPicPr>
          <p:nvPr/>
        </p:nvPicPr>
        <p:blipFill>
          <a:blip r:embed="rId4" cstate="print"/>
          <a:srcRect/>
          <a:stretch>
            <a:fillRect/>
          </a:stretch>
        </p:blipFill>
        <p:spPr bwMode="auto">
          <a:xfrm>
            <a:off x="8476342" y="0"/>
            <a:ext cx="667657" cy="667657"/>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l="8989" t="16059" r="8427" b="16055"/>
          <a:stretch>
            <a:fillRect/>
          </a:stretch>
        </p:blipFill>
        <p:spPr bwMode="auto">
          <a:xfrm>
            <a:off x="0" y="1"/>
            <a:ext cx="986971" cy="624410"/>
          </a:xfrm>
          <a:prstGeom prst="rect">
            <a:avLst/>
          </a:prstGeom>
          <a:noFill/>
          <a:ln w="9525">
            <a:noFill/>
            <a:miter lim="800000"/>
            <a:headEnd/>
            <a:tailEnd/>
          </a:ln>
        </p:spPr>
      </p:pic>
    </p:spTree>
    <p:extLst>
      <p:ext uri="{BB962C8B-B14F-4D97-AF65-F5344CB8AC3E}">
        <p14:creationId xmlns:p14="http://schemas.microsoft.com/office/powerpoint/2010/main" val="1608027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781</TotalTime>
  <Words>749</Words>
  <Application>Microsoft Office PowerPoint</Application>
  <PresentationFormat>On-screen Show (4:3)</PresentationFormat>
  <Paragraphs>130</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SUPPORT THE ENVIRONMENT</vt:lpstr>
      <vt:lpstr>PowerPoint Presentation</vt:lpstr>
      <vt:lpstr>PowerPoint Presentation</vt:lpstr>
      <vt:lpstr>Waste – facts:</vt:lpstr>
      <vt:lpstr>WHAT Clubs can do?</vt:lpstr>
      <vt:lpstr>Solid waste management</vt:lpstr>
      <vt:lpstr>Segregation of Waste</vt:lpstr>
      <vt:lpstr>Promote use of 2 Bins</vt:lpstr>
      <vt:lpstr>Create Compost</vt:lpstr>
      <vt:lpstr>Compost Creation AT HOME</vt:lpstr>
      <vt:lpstr>Community composting</vt:lpstr>
      <vt:lpstr>Why are Plastics bags a problem?</vt:lpstr>
      <vt:lpstr>The various other Alternatives</vt:lpstr>
      <vt:lpstr>Plastic Pet Bottle Menace</vt:lpstr>
      <vt:lpstr>PowerPoint Presentation</vt:lpstr>
      <vt:lpstr>Where to Plant?</vt:lpstr>
      <vt:lpstr>What &amp; How to Plant?</vt:lpstr>
      <vt:lpstr>What &amp; How to Plant?</vt:lpstr>
      <vt:lpstr>Mini Forest with Miyawaki Method</vt:lpstr>
      <vt:lpstr>PowerPoint Presentation</vt:lpstr>
      <vt:lpstr>Promote Tree Plantation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focus – Solar Energy</vt:lpstr>
      <vt:lpstr>Where solar energy?</vt:lpstr>
      <vt:lpstr>What clubs can do?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for Environment Protection</dc:title>
  <dc:creator>Windows User</dc:creator>
  <cp:lastModifiedBy>Unknown User</cp:lastModifiedBy>
  <cp:revision>58</cp:revision>
  <dcterms:created xsi:type="dcterms:W3CDTF">2020-04-27T12:37:44Z</dcterms:created>
  <dcterms:modified xsi:type="dcterms:W3CDTF">2021-03-12T16:54:13Z</dcterms:modified>
</cp:coreProperties>
</file>