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0" r:id="rId1"/>
  </p:sldMasterIdLst>
  <p:notesMasterIdLst>
    <p:notesMasterId r:id="rId23"/>
  </p:notesMasterIdLst>
  <p:sldIdLst>
    <p:sldId id="276" r:id="rId2"/>
    <p:sldId id="279" r:id="rId3"/>
    <p:sldId id="301" r:id="rId4"/>
    <p:sldId id="302" r:id="rId5"/>
    <p:sldId id="282" r:id="rId6"/>
    <p:sldId id="283" r:id="rId7"/>
    <p:sldId id="304" r:id="rId8"/>
    <p:sldId id="261" r:id="rId9"/>
    <p:sldId id="284" r:id="rId10"/>
    <p:sldId id="268" r:id="rId11"/>
    <p:sldId id="300" r:id="rId12"/>
    <p:sldId id="297" r:id="rId13"/>
    <p:sldId id="288" r:id="rId14"/>
    <p:sldId id="294" r:id="rId15"/>
    <p:sldId id="305" r:id="rId16"/>
    <p:sldId id="296" r:id="rId17"/>
    <p:sldId id="306" r:id="rId18"/>
    <p:sldId id="307" r:id="rId19"/>
    <p:sldId id="295" r:id="rId20"/>
    <p:sldId id="313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B3A29"/>
    <a:srgbClr val="908D64"/>
    <a:srgbClr val="89CCFF"/>
    <a:srgbClr val="53B5FF"/>
    <a:srgbClr val="91581F"/>
    <a:srgbClr val="2A20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62" autoAdjust="0"/>
  </p:normalViewPr>
  <p:slideViewPr>
    <p:cSldViewPr>
      <p:cViewPr varScale="1">
        <p:scale>
          <a:sx n="69" d="100"/>
          <a:sy n="69" d="100"/>
        </p:scale>
        <p:origin x="-13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E3C91-FD46-4434-90B0-AF666C55497C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AFFF5-58F1-4EA7-9B2D-B628C5527B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3256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AFFF5-58F1-4EA7-9B2D-B628C5527B6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18E51B-874A-4111-BCBB-9EF0E37EB3A7}" type="datetimeFigureOut">
              <a:rPr lang="en-US" smtClean="0"/>
              <a:pPr/>
              <a:t>3/13/2021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C13785-3395-4F53-B075-192717827E5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png"/><Relationship Id="rId7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7816" y="2774538"/>
            <a:ext cx="6149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+mj-lt"/>
              </a:rPr>
              <a:t>DISASTER MANAGEMENT</a:t>
            </a:r>
          </a:p>
          <a:p>
            <a:pPr algn="ctr"/>
            <a:endParaRPr lang="en-US" sz="4400" b="1" dirty="0">
              <a:latin typeface="+mj-lt"/>
            </a:endParaRPr>
          </a:p>
        </p:txBody>
      </p:sp>
      <p:pic>
        <p:nvPicPr>
          <p:cNvPr id="4" name="Picture 3" descr="PNG-for-Word-documents--presentations--and-web-use.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7706" y="1196752"/>
            <a:ext cx="3212486" cy="1206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0"/>
            <a:ext cx="1124744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" y="1"/>
            <a:ext cx="1367840" cy="105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67744" y="407707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LAKSHYA	     MARCH </a:t>
            </a:r>
            <a:r>
              <a:rPr lang="en-US" sz="2400" dirty="0" smtClean="0">
                <a:latin typeface="Consolas" pitchFamily="49" charset="0"/>
              </a:rPr>
              <a:t>14,2021</a:t>
            </a:r>
            <a:endParaRPr lang="en-IN" sz="2400" dirty="0"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56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057400"/>
            <a:ext cx="3200400" cy="3593591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Shelter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Food 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Clothes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Medical </a:t>
            </a:r>
            <a:endParaRPr lang="en-US" sz="2800" dirty="0"/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Mental Health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36"/>
          <a:stretch/>
        </p:blipFill>
        <p:spPr>
          <a:xfrm>
            <a:off x="3898935" y="1828800"/>
            <a:ext cx="5051808" cy="409396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026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ersonal\Downloads\Shelter Kit box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66964"/>
            <a:ext cx="4572000" cy="28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</a:t>
            </a:r>
            <a:endParaRPr lang="en-US" sz="3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057400"/>
            <a:ext cx="4648200" cy="3993768"/>
          </a:xfrm>
        </p:spPr>
        <p:txBody>
          <a:bodyPr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3200" b="1" dirty="0" smtClean="0"/>
              <a:t>Program Types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endParaRPr lang="en-US" sz="3200" b="1" dirty="0" smtClean="0"/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endParaRPr lang="en-US" b="1" dirty="0" smtClean="0"/>
          </a:p>
          <a:p>
            <a:pPr marL="57150" lvl="1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Char char="→"/>
            </a:pPr>
            <a:r>
              <a:rPr lang="en-US" sz="2400" b="1" dirty="0" smtClean="0"/>
              <a:t>Shelter Kit Program</a:t>
            </a:r>
            <a:endParaRPr lang="en-US" sz="2400" dirty="0" smtClean="0"/>
          </a:p>
          <a:p>
            <a:pPr marL="57150" lvl="1" indent="-28575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52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8136904" cy="6844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smtClean="0">
                <a:solidFill>
                  <a:srgbClr val="FF0000"/>
                </a:solidFill>
              </a:rPr>
              <a:t>R</a:t>
            </a:r>
            <a:r>
              <a:rPr lang="en-US" sz="4400" b="1" dirty="0" smtClean="0"/>
              <a:t>elief</a:t>
            </a:r>
            <a:r>
              <a:rPr lang="en-US" sz="4400" dirty="0" smtClean="0"/>
              <a:t> : Shelter Kit Program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28800"/>
            <a:ext cx="3252242" cy="3810000"/>
          </a:xfrm>
        </p:spPr>
        <p:txBody>
          <a:bodyPr>
            <a:noAutofit/>
          </a:bodyPr>
          <a:lstStyle/>
          <a:p>
            <a:r>
              <a:rPr lang="en-US" dirty="0" smtClean="0"/>
              <a:t>Depending on the intensity, we can decide on the number of Shelter Kits to be delivered in the affected area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Shelter Kits to take care of: Shelter</a:t>
            </a:r>
            <a:r>
              <a:rPr lang="en-US" dirty="0"/>
              <a:t>, Food, </a:t>
            </a:r>
            <a:r>
              <a:rPr lang="en-US" dirty="0" smtClean="0"/>
              <a:t>Clothes, Medical &amp; Mental Health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3746" y="2143116"/>
            <a:ext cx="4818581" cy="35052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303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6800" y="476672"/>
            <a:ext cx="7848600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– Shelter Kit has 52 items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3886200" cy="3295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</a:t>
            </a:r>
            <a:endParaRPr lang="en-US" dirty="0" smtClean="0"/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en-US" sz="2400" dirty="0" smtClean="0"/>
          </a:p>
          <a:p>
            <a:pPr marL="0" lvl="1" indent="0">
              <a:buClr>
                <a:schemeClr val="accent1"/>
              </a:buClr>
              <a:buSzPct val="85000"/>
              <a:buNone/>
            </a:pPr>
            <a:endParaRPr lang="en-US" sz="2400" dirty="0" smtClean="0"/>
          </a:p>
        </p:txBody>
      </p:sp>
      <p:pic>
        <p:nvPicPr>
          <p:cNvPr id="1026" name="Picture 2" descr="e:\PARTHA\Desktop\Skill Dev\DSCN1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285860"/>
            <a:ext cx="3571900" cy="267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PARTHA\Desktop\Skill Dev\DSCN17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285860"/>
            <a:ext cx="3776143" cy="266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PARTHA\Desktop\Skill Dev\DSCN17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4088168"/>
            <a:ext cx="3571899" cy="25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PARTHA\Desktop\Skill Dev\DSCN17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000504"/>
            <a:ext cx="3643338" cy="26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871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696814"/>
            <a:ext cx="4392488" cy="715962"/>
          </a:xfrm>
        </p:spPr>
        <p:txBody>
          <a:bodyPr anchor="t"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- Shelter Kit Governance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716856" cy="4647385"/>
          </a:xfrm>
        </p:spPr>
        <p:txBody>
          <a:bodyPr>
            <a:normAutofit/>
          </a:bodyPr>
          <a:lstStyle/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Tracking of </a:t>
            </a:r>
            <a:r>
              <a:rPr lang="en-US" sz="2800" dirty="0"/>
              <a:t>every </a:t>
            </a:r>
            <a:r>
              <a:rPr lang="en-US" sz="2800" dirty="0" smtClean="0"/>
              <a:t>Shelter </a:t>
            </a:r>
            <a:r>
              <a:rPr lang="en-US" sz="2800" dirty="0"/>
              <a:t>Kit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Capture learning from past </a:t>
            </a:r>
            <a:r>
              <a:rPr lang="en-US" sz="2800" dirty="0" smtClean="0"/>
              <a:t>disasters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Identify </a:t>
            </a:r>
            <a:r>
              <a:rPr lang="en-US" sz="2800" dirty="0"/>
              <a:t>Disaster hotspots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I</a:t>
            </a:r>
            <a:r>
              <a:rPr lang="en-US" sz="2800" dirty="0" smtClean="0"/>
              <a:t>dentify </a:t>
            </a:r>
            <a:r>
              <a:rPr lang="en-US" sz="2800" dirty="0"/>
              <a:t>warehousing </a:t>
            </a:r>
            <a:r>
              <a:rPr lang="en-US" sz="2800" dirty="0" smtClean="0"/>
              <a:t>facility</a:t>
            </a:r>
            <a:endParaRPr lang="en-US" sz="2000" dirty="0" smtClean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3714709"/>
            <a:ext cx="4231744" cy="281063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45"/>
          <a:stretch/>
        </p:blipFill>
        <p:spPr>
          <a:xfrm>
            <a:off x="4714876" y="823980"/>
            <a:ext cx="4218914" cy="282104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686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930" y="3966782"/>
            <a:ext cx="4231742" cy="281063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3962400"/>
            <a:ext cx="4210050" cy="2819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43824" y="457200"/>
            <a:ext cx="8229600" cy="715962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elief – Hands on Service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696" y="1066800"/>
            <a:ext cx="4242304" cy="2817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/>
          <a:srcRect l="20982" t="1852" b="1852"/>
          <a:stretch/>
        </p:blipFill>
        <p:spPr>
          <a:xfrm>
            <a:off x="4724401" y="1066800"/>
            <a:ext cx="4210050" cy="2814407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436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3824" y="457200"/>
            <a:ext cx="8229600" cy="715962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ehabilitation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268760"/>
            <a:ext cx="3515816" cy="37131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442913" lvl="2">
              <a:spcBef>
                <a:spcPts val="0"/>
              </a:spcBef>
              <a:spcAft>
                <a:spcPts val="1800"/>
              </a:spcAft>
            </a:pPr>
            <a:r>
              <a:rPr lang="en-US" sz="3200" dirty="0" smtClean="0"/>
              <a:t>Re-building </a:t>
            </a:r>
            <a:r>
              <a:rPr lang="en-US" sz="3200" dirty="0"/>
              <a:t>of </a:t>
            </a:r>
            <a:r>
              <a:rPr lang="en-US" sz="3200" dirty="0" smtClean="0"/>
              <a:t>Homes</a:t>
            </a:r>
          </a:p>
          <a:p>
            <a:pPr marL="442913" lvl="2"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Re-building of </a:t>
            </a:r>
            <a:r>
              <a:rPr lang="en-US" sz="3200" dirty="0" smtClean="0"/>
              <a:t>Schools</a:t>
            </a:r>
            <a:endParaRPr lang="en-US" sz="3200" dirty="0"/>
          </a:p>
          <a:p>
            <a:pPr marL="442913" lvl="2"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Others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7760" y="833752"/>
            <a:ext cx="4111467" cy="2739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645129"/>
            <a:ext cx="4138627" cy="27361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6278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1071181"/>
            <a:ext cx="4231744" cy="273881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930" y="3962400"/>
            <a:ext cx="4231741" cy="2667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3962400"/>
            <a:ext cx="4231744" cy="2667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42568" y="325916"/>
            <a:ext cx="7013808" cy="715962"/>
          </a:xfrm>
        </p:spPr>
        <p:txBody>
          <a:bodyPr anchor="t"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</a:t>
            </a:r>
            <a:r>
              <a:rPr lang="en-US" sz="4000" b="1" dirty="0" smtClean="0"/>
              <a:t>ehabilitation – </a:t>
            </a:r>
            <a:r>
              <a:rPr lang="en-US" sz="2800" b="1" dirty="0" smtClean="0"/>
              <a:t>Uttarakhand Schools</a:t>
            </a:r>
            <a:endParaRPr lang="en-US" sz="2400" b="1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930" y="1071181"/>
            <a:ext cx="4231741" cy="273941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296623" y="3155454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Arrow 10"/>
          <p:cNvSpPr/>
          <p:nvPr/>
        </p:nvSpPr>
        <p:spPr>
          <a:xfrm rot="5400000">
            <a:off x="4809650" y="3691407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 flipH="1">
            <a:off x="4255886" y="4108011"/>
            <a:ext cx="761999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374703" y="1033960"/>
            <a:ext cx="2305439" cy="338554"/>
          </a:xfrm>
          <a:prstGeom prst="rect">
            <a:avLst/>
          </a:prstGeom>
          <a:solidFill>
            <a:srgbClr val="89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Disaster struck school</a:t>
            </a:r>
            <a:endParaRPr lang="en-US" sz="1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97543" y="1053711"/>
            <a:ext cx="4283224" cy="338554"/>
          </a:xfrm>
          <a:prstGeom prst="rect">
            <a:avLst/>
          </a:prstGeom>
          <a:solidFill>
            <a:srgbClr val="89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Rotarians visiting the disaster affected site</a:t>
            </a:r>
            <a:endParaRPr lang="en-US" sz="1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877" y="3938734"/>
            <a:ext cx="1826269" cy="338554"/>
          </a:xfrm>
          <a:prstGeom prst="rect">
            <a:avLst/>
          </a:prstGeom>
          <a:solidFill>
            <a:srgbClr val="89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New School built</a:t>
            </a:r>
            <a:endParaRPr lang="en-US" sz="1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78880" y="3958107"/>
            <a:ext cx="2210991" cy="338554"/>
          </a:xfrm>
          <a:prstGeom prst="rect">
            <a:avLst/>
          </a:prstGeom>
          <a:solidFill>
            <a:srgbClr val="89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Rebuilding of School</a:t>
            </a:r>
            <a:endParaRPr lang="en-US" sz="1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4812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5" r="18814" b="37143"/>
          <a:stretch/>
        </p:blipFill>
        <p:spPr>
          <a:xfrm>
            <a:off x="368930" y="3962400"/>
            <a:ext cx="4231740" cy="2667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02"/>
          <a:stretch/>
        </p:blipFill>
        <p:spPr>
          <a:xfrm>
            <a:off x="4724400" y="3962400"/>
            <a:ext cx="4231744" cy="2667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0912" y="353219"/>
            <a:ext cx="4413176" cy="715962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R</a:t>
            </a:r>
            <a:r>
              <a:rPr lang="en-US" sz="4000" b="1" dirty="0"/>
              <a:t>ehabilitation</a:t>
            </a:r>
            <a:endParaRPr lang="en-US" sz="3200" b="1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0022" y="1144587"/>
            <a:ext cx="4000500" cy="266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019"/>
          <a:stretch/>
        </p:blipFill>
        <p:spPr>
          <a:xfrm>
            <a:off x="340260" y="1144587"/>
            <a:ext cx="4231740" cy="266541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9757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81600" y="1524000"/>
            <a:ext cx="3352800" cy="449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552798"/>
            <a:ext cx="5953472" cy="715962"/>
          </a:xfrm>
        </p:spPr>
        <p:txBody>
          <a:bodyPr anchor="t">
            <a:normAutofit/>
          </a:bodyPr>
          <a:lstStyle/>
          <a:p>
            <a:pPr algn="l"/>
            <a:r>
              <a:rPr lang="en-US" sz="4000" b="1" dirty="0" smtClean="0"/>
              <a:t>POSSIBLE Partnerships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11" y="1208924"/>
            <a:ext cx="4554967" cy="5334000"/>
          </a:xfrm>
        </p:spPr>
        <p:txBody>
          <a:bodyPr>
            <a:normAutofit fontScale="92500" lnSpcReduction="10000"/>
          </a:bodyPr>
          <a:lstStyle/>
          <a:p>
            <a:pPr marL="625475" lvl="2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/>
              <a:t>NGOs  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Habitat </a:t>
            </a:r>
            <a:r>
              <a:rPr lang="en-US" sz="2000" dirty="0"/>
              <a:t>for </a:t>
            </a:r>
            <a:r>
              <a:rPr lang="en-US" sz="2000" dirty="0" smtClean="0"/>
              <a:t>Humanity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Shelter Box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Art </a:t>
            </a:r>
            <a:r>
              <a:rPr lang="en-US" sz="2000" dirty="0"/>
              <a:t>of Living etc.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Isha Foundation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US" sz="2000" dirty="0" smtClean="0"/>
              <a:t>Rotary India Literacy Mission</a:t>
            </a:r>
            <a:endParaRPr lang="en-US" sz="600" dirty="0" smtClean="0"/>
          </a:p>
          <a:p>
            <a:pPr marL="625475" lvl="2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/>
              <a:t>Government</a:t>
            </a:r>
            <a:endParaRPr lang="en-US" sz="2800" dirty="0"/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NDMA 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Military &amp; Para – Military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 smtClean="0"/>
              <a:t>Railways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§"/>
            </a:pPr>
            <a:r>
              <a:rPr lang="en-US" sz="2000" dirty="0" smtClean="0"/>
              <a:t>NIMHANS</a:t>
            </a:r>
            <a:endParaRPr lang="en-US" sz="100" dirty="0" smtClean="0"/>
          </a:p>
          <a:p>
            <a:pPr marL="625475" lvl="2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/>
              <a:t>Corporates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900" dirty="0" smtClean="0"/>
              <a:t>Airlines</a:t>
            </a:r>
          </a:p>
          <a:p>
            <a:pPr marL="1258888" lvl="2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 smtClean="0"/>
              <a:t>Transport Companies</a:t>
            </a:r>
            <a:endParaRPr lang="en-US" sz="23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6907" y="2721589"/>
            <a:ext cx="2344093" cy="1172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0864" y="1981200"/>
            <a:ext cx="830762" cy="810864"/>
          </a:xfrm>
          <a:prstGeom prst="rect">
            <a:avLst/>
          </a:prstGeom>
        </p:spPr>
      </p:pic>
      <p:pic>
        <p:nvPicPr>
          <p:cNvPr id="4100" name="Picture 4" descr="D:\personal\Desktop\ril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9750" y="5010553"/>
            <a:ext cx="1321404" cy="80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415" y="3875924"/>
            <a:ext cx="781674" cy="839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5722" y="1981200"/>
            <a:ext cx="810864" cy="810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3333" y="4061810"/>
            <a:ext cx="1715641" cy="56765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2574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2" y="0"/>
            <a:ext cx="915337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748" y="5079676"/>
            <a:ext cx="5088778" cy="869205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 Management</a:t>
            </a:r>
            <a:endParaRPr lang="en-US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91200"/>
            <a:ext cx="9170000" cy="533400"/>
          </a:xfrm>
          <a:prstGeom prst="rect">
            <a:avLst/>
          </a:prstGeom>
          <a:solidFill>
            <a:srgbClr val="2A2003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565951" y="5791200"/>
            <a:ext cx="80380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We Ready For Another Natural Disaster?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529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238081"/>
            <a:ext cx="5257800" cy="12097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Shelter KIT </a:t>
            </a:r>
            <a:br>
              <a:rPr lang="en-US" sz="4000" dirty="0" smtClean="0"/>
            </a:br>
            <a:r>
              <a:rPr lang="en-US" sz="4000" dirty="0" smtClean="0"/>
              <a:t>Locations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4230" y="36443"/>
            <a:ext cx="607110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805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ARTHA\Desktop\Skill Dev\Bihar Shelter Kit distrib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36" r="5921"/>
          <a:stretch/>
        </p:blipFill>
        <p:spPr bwMode="auto">
          <a:xfrm>
            <a:off x="2263" y="-3018"/>
            <a:ext cx="9141737" cy="68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8200" y="1524000"/>
            <a:ext cx="4419600" cy="1015663"/>
          </a:xfrm>
          <a:prstGeom prst="rect">
            <a:avLst/>
          </a:prstGeom>
          <a:solidFill>
            <a:srgbClr val="3B3A29">
              <a:alpha val="6902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India is a disaster prone country.</a:t>
            </a:r>
          </a:p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Disasters have been part of our lives – Let us face it!</a:t>
            </a:r>
            <a:endParaRPr lang="en-US" sz="20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869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4547642" cy="14921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Water and Climate related Disaster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758" y="2276475"/>
            <a:ext cx="2642642" cy="3886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600" dirty="0" smtClean="0"/>
              <a:t>Floods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600" dirty="0" smtClean="0"/>
              <a:t>Cyclones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600" dirty="0" smtClean="0"/>
              <a:t>Droughts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3600" dirty="0" smtClean="0"/>
              <a:t>Tsunami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2362200"/>
            <a:ext cx="5143500" cy="3429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559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6147842" cy="1492132"/>
          </a:xfrm>
        </p:spPr>
        <p:txBody>
          <a:bodyPr>
            <a:normAutofit/>
          </a:bodyPr>
          <a:lstStyle/>
          <a:p>
            <a:r>
              <a:rPr lang="en-US" sz="4000" dirty="0"/>
              <a:t>Geological, Chemical and Biological Disaster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574805"/>
            <a:ext cx="3997483" cy="29865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800" dirty="0" smtClean="0"/>
              <a:t>Earthquakes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800" dirty="0" smtClean="0"/>
              <a:t>Chemical and Industrial Disasters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2800" dirty="0" smtClean="0"/>
              <a:t>Biological and Disaster Epidemics/Pandemics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1" r="19999"/>
          <a:stretch/>
        </p:blipFill>
        <p:spPr>
          <a:xfrm>
            <a:off x="4835683" y="2116339"/>
            <a:ext cx="4115059" cy="390346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663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1225" y="2386012"/>
            <a:ext cx="2819400" cy="2085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Seismic Map of India: Earthquake Prone Areas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8" y="0"/>
            <a:ext cx="5787571" cy="6858000"/>
          </a:xfr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972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400300"/>
            <a:ext cx="2968752" cy="205740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dirty="0"/>
              <a:t>Flood, Cyclone &amp; Drought Prone Areas </a:t>
            </a:r>
          </a:p>
        </p:txBody>
      </p:sp>
      <p:pic>
        <p:nvPicPr>
          <p:cNvPr id="3074" name="Picture 2" descr="D:\personal\Desktop\24af0f05f3c28a0666deaf6c33b2d92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32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personal\Desktop\24af0f05f3c28a0666deaf6c33b2d92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39" t="61389" r="52745" b="36389"/>
          <a:stretch/>
        </p:blipFill>
        <p:spPr bwMode="auto">
          <a:xfrm>
            <a:off x="3155430" y="5360982"/>
            <a:ext cx="152400" cy="7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851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604448" cy="691480"/>
          </a:xfrm>
        </p:spPr>
        <p:txBody>
          <a:bodyPr>
            <a:normAutofit/>
          </a:bodyPr>
          <a:lstStyle/>
          <a:p>
            <a:r>
              <a:rPr lang="en-IN" sz="4000" dirty="0" smtClean="0"/>
              <a:t>Types of Disaster in India </a:t>
            </a:r>
            <a:r>
              <a:rPr lang="en-IN" sz="3200" dirty="0" smtClean="0"/>
              <a:t>(From 1980 – 2019)</a:t>
            </a:r>
            <a:endParaRPr lang="en-IN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3592809"/>
              </p:ext>
            </p:extLst>
          </p:nvPr>
        </p:nvGraphicFramePr>
        <p:xfrm>
          <a:off x="1066800" y="1600200"/>
          <a:ext cx="7505700" cy="4741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335802583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3835516143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xmlns="" val="111665350"/>
                    </a:ext>
                  </a:extLst>
                </a:gridCol>
              </a:tblGrid>
              <a:tr h="682838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/>
                        <a:t>Type</a:t>
                      </a:r>
                      <a:r>
                        <a:rPr lang="en-IN" sz="2000" baseline="0" dirty="0" smtClean="0"/>
                        <a:t> of Disaster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/>
                        <a:t>No. of times occurred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/>
                        <a:t>Lives affected / lost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9723852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Major Floods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21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17 crore lives affected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04482827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Earthquake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45,000 lives lost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32981887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Drought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4 crore lives affected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7561013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Epidemic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10,000 lives lost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29985439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Storm/Cyclone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 times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10,500 lives lost &amp; 50 lakh lives affected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3742080"/>
                  </a:ext>
                </a:extLst>
              </a:tr>
              <a:tr h="5846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Tsunami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buClr>
                          <a:schemeClr val="tx2"/>
                        </a:buClr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time</a:t>
                      </a:r>
                      <a:endParaRPr lang="en-I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0000"/>
                        </a:lnSpc>
                        <a:spcBef>
                          <a:spcPts val="7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>
                          <a:tab pos="1701800" algn="l"/>
                          <a:tab pos="2154238" algn="l"/>
                        </a:tabLst>
                        <a:defRPr/>
                      </a:pPr>
                      <a:r>
                        <a:rPr lang="en-IN" sz="2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More than 10,000 lives lost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37291409"/>
                  </a:ext>
                </a:extLst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221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8038"/>
            <a:ext cx="7620000" cy="1020762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400" dirty="0"/>
              <a:t>Disaster Management Plan: Type of Support required</a:t>
            </a:r>
            <a:r>
              <a:rPr lang="en-US" sz="4000" dirty="0"/>
              <a:t/>
            </a:r>
            <a:br>
              <a:rPr lang="en-US" sz="4000" dirty="0"/>
            </a:b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267657"/>
            <a:ext cx="4114800" cy="337162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4400" dirty="0" smtClean="0"/>
              <a:t>3</a:t>
            </a:r>
            <a:r>
              <a:rPr lang="en-US" sz="4400" b="1" dirty="0" smtClean="0">
                <a:solidFill>
                  <a:srgbClr val="FF0000"/>
                </a:solidFill>
              </a:rPr>
              <a:t>R</a:t>
            </a:r>
            <a:r>
              <a:rPr lang="en-US" sz="4400" dirty="0" smtClean="0"/>
              <a:t>s</a:t>
            </a:r>
          </a:p>
          <a:p>
            <a:pPr marL="933450" lvl="1" indent="-390525">
              <a:spcBef>
                <a:spcPts val="0"/>
              </a:spcBef>
              <a:spcAft>
                <a:spcPts val="18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r>
              <a:rPr lang="en-US" sz="3600" b="1" dirty="0" smtClean="0"/>
              <a:t>escue</a:t>
            </a:r>
          </a:p>
          <a:p>
            <a:pPr marL="933450" lvl="1" indent="-390525">
              <a:spcBef>
                <a:spcPts val="0"/>
              </a:spcBef>
              <a:spcAft>
                <a:spcPts val="18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r>
              <a:rPr lang="en-US" sz="3600" b="1" dirty="0" smtClean="0"/>
              <a:t>elief</a:t>
            </a:r>
            <a:r>
              <a:rPr lang="en-US" sz="3600" dirty="0" smtClean="0"/>
              <a:t> </a:t>
            </a:r>
          </a:p>
          <a:p>
            <a:pPr marL="933450" lvl="1" indent="-390525">
              <a:spcBef>
                <a:spcPts val="0"/>
              </a:spcBef>
              <a:spcAft>
                <a:spcPts val="1800"/>
              </a:spcAft>
              <a:buSzPct val="60000"/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r>
              <a:rPr lang="en-US" sz="3600" b="1" dirty="0" smtClean="0"/>
              <a:t>ehabilitation</a:t>
            </a:r>
          </a:p>
        </p:txBody>
      </p:sp>
      <p:pic>
        <p:nvPicPr>
          <p:cNvPr id="3075" name="Picture 3" descr="E:\Shelter Kit\Shelter Kit\Majuli flood pic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3136623" cy="235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Shelter Kit\Shelter Kit\Little girl at Guntur camp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5671" y="4095753"/>
            <a:ext cx="3095279" cy="205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055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503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</a:t>
            </a:r>
            <a:r>
              <a:rPr lang="en-US" sz="3600" b="1" dirty="0" smtClean="0"/>
              <a:t>escue : Out of OUR SCOPE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124744"/>
            <a:ext cx="7633742" cy="883917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</a:t>
            </a:r>
            <a:r>
              <a:rPr lang="en-US" sz="2400" dirty="0" smtClean="0"/>
              <a:t>escue done by Indian Military, Paramilitary Forces, trained experts etc. under National Disaster Management Authority (NDMA) - NDRF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25"/>
          <a:stretch/>
        </p:blipFill>
        <p:spPr>
          <a:xfrm>
            <a:off x="0" y="2057400"/>
            <a:ext cx="9144000" cy="479107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296" y="0"/>
            <a:ext cx="76470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" cy="70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311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2178</TotalTime>
  <Words>345</Words>
  <Application>Microsoft Office PowerPoint</Application>
  <PresentationFormat>On-screen Show (4:3)</PresentationFormat>
  <Paragraphs>97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Flow</vt:lpstr>
      <vt:lpstr>Slide 1</vt:lpstr>
      <vt:lpstr>Slide 2</vt:lpstr>
      <vt:lpstr>Water and Climate related Disaster</vt:lpstr>
      <vt:lpstr>Geological, Chemical and Biological Disaster</vt:lpstr>
      <vt:lpstr>Seismic Map of India: Earthquake Prone Areas</vt:lpstr>
      <vt:lpstr>Flood, Cyclone &amp; Drought Prone Areas </vt:lpstr>
      <vt:lpstr>Types of Disaster in India (From 1980 – 2019)</vt:lpstr>
      <vt:lpstr>Disaster Management Plan: Type of Support required </vt:lpstr>
      <vt:lpstr>Rescue : Out of OUR SCOPE</vt:lpstr>
      <vt:lpstr>Relief </vt:lpstr>
      <vt:lpstr>Relief </vt:lpstr>
      <vt:lpstr>Relief : Shelter Kit Program</vt:lpstr>
      <vt:lpstr>Relief – Shelter Kit has 52 items</vt:lpstr>
      <vt:lpstr>Relief - Shelter Kit Governance</vt:lpstr>
      <vt:lpstr>Relief – Hands on Service</vt:lpstr>
      <vt:lpstr>Rehabilitation</vt:lpstr>
      <vt:lpstr>Rehabilitation – Uttarakhand Schools</vt:lpstr>
      <vt:lpstr>Rehabilitation</vt:lpstr>
      <vt:lpstr>POSSIBLE Partnerships</vt:lpstr>
      <vt:lpstr>Shelter KIT  Locations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ARINDAM</dc:creator>
  <cp:lastModifiedBy>HP</cp:lastModifiedBy>
  <cp:revision>429</cp:revision>
  <dcterms:created xsi:type="dcterms:W3CDTF">2020-02-28T05:59:02Z</dcterms:created>
  <dcterms:modified xsi:type="dcterms:W3CDTF">2021-03-13T12:44:35Z</dcterms:modified>
</cp:coreProperties>
</file>